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Slides/notesSlide14.xml" ContentType="application/vnd.openxmlformats-officedocument.presentationml.notes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29.xml" ContentType="application/vnd.openxmlformats-officedocument.presentationml.notesSlide+xml"/>
  <Override PartName="/ppt/notesSlides/notesSlide40.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authors.xml" ContentType="application/vnd.ms-powerpoint.authors+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customXml/itemProps2.xml" ContentType="application/vnd.openxmlformats-officedocument.customXmlProperties+xml"/>
  <Override PartName="/customXml/itemProps3.xml" ContentType="application/vnd.openxmlformats-officedocument.customXmlProperties+xml"/>
  <Override PartName="/customXml/itemProps1.xml" ContentType="application/vnd.openxmlformats-officedocument.customXmlProperties+xml"/>
  <Override PartName="/docProps/app.xml" ContentType="application/vnd.openxmlformats-officedocument.extended-properties+xml"/>
  <Override PartName="/docProps/custom.xml" ContentType="application/vnd.openxmlformats-officedocument.custom-properties+xml"/>
  <Override PartName="/docProps/core.xml" ContentType="application/vnd.openxmlformats-package.core-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08"/>
  </p:notesMasterIdLst>
  <p:sldIdLst>
    <p:sldId id="256" r:id="rId5"/>
    <p:sldId id="403" r:id="rId6"/>
    <p:sldId id="400" r:id="rId7"/>
    <p:sldId id="401" r:id="rId8"/>
    <p:sldId id="473" r:id="rId9"/>
    <p:sldId id="430" r:id="rId10"/>
    <p:sldId id="431" r:id="rId11"/>
    <p:sldId id="432" r:id="rId12"/>
    <p:sldId id="479" r:id="rId13"/>
    <p:sldId id="402" r:id="rId14"/>
    <p:sldId id="480" r:id="rId15"/>
    <p:sldId id="481" r:id="rId16"/>
    <p:sldId id="482" r:id="rId17"/>
    <p:sldId id="478" r:id="rId18"/>
    <p:sldId id="420" r:id="rId19"/>
    <p:sldId id="299" r:id="rId20"/>
    <p:sldId id="394" r:id="rId21"/>
    <p:sldId id="460" r:id="rId22"/>
    <p:sldId id="488" r:id="rId23"/>
    <p:sldId id="292" r:id="rId24"/>
    <p:sldId id="410" r:id="rId25"/>
    <p:sldId id="413" r:id="rId26"/>
    <p:sldId id="436" r:id="rId27"/>
    <p:sldId id="423" r:id="rId28"/>
    <p:sldId id="414" r:id="rId29"/>
    <p:sldId id="415" r:id="rId30"/>
    <p:sldId id="437" r:id="rId31"/>
    <p:sldId id="424" r:id="rId32"/>
    <p:sldId id="418" r:id="rId33"/>
    <p:sldId id="419" r:id="rId34"/>
    <p:sldId id="434" r:id="rId35"/>
    <p:sldId id="408" r:id="rId36"/>
    <p:sldId id="405" r:id="rId37"/>
    <p:sldId id="433" r:id="rId38"/>
    <p:sldId id="389" r:id="rId39"/>
    <p:sldId id="397" r:id="rId40"/>
    <p:sldId id="318" r:id="rId41"/>
    <p:sldId id="386" r:id="rId42"/>
    <p:sldId id="387" r:id="rId43"/>
    <p:sldId id="335" r:id="rId44"/>
    <p:sldId id="396" r:id="rId45"/>
    <p:sldId id="349" r:id="rId46"/>
    <p:sldId id="347" r:id="rId47"/>
    <p:sldId id="348" r:id="rId48"/>
    <p:sldId id="350" r:id="rId49"/>
    <p:sldId id="346" r:id="rId50"/>
    <p:sldId id="284" r:id="rId51"/>
    <p:sldId id="286" r:id="rId52"/>
    <p:sldId id="439" r:id="rId53"/>
    <p:sldId id="438" r:id="rId54"/>
    <p:sldId id="440" r:id="rId55"/>
    <p:sldId id="390" r:id="rId56"/>
    <p:sldId id="458" r:id="rId57"/>
    <p:sldId id="287" r:id="rId58"/>
    <p:sldId id="406" r:id="rId59"/>
    <p:sldId id="412" r:id="rId60"/>
    <p:sldId id="452" r:id="rId61"/>
    <p:sldId id="453" r:id="rId62"/>
    <p:sldId id="454" r:id="rId63"/>
    <p:sldId id="455" r:id="rId64"/>
    <p:sldId id="456" r:id="rId65"/>
    <p:sldId id="441" r:id="rId66"/>
    <p:sldId id="443" r:id="rId67"/>
    <p:sldId id="442" r:id="rId68"/>
    <p:sldId id="445" r:id="rId69"/>
    <p:sldId id="444" r:id="rId70"/>
    <p:sldId id="446" r:id="rId71"/>
    <p:sldId id="447" r:id="rId72"/>
    <p:sldId id="448" r:id="rId73"/>
    <p:sldId id="449" r:id="rId74"/>
    <p:sldId id="450" r:id="rId75"/>
    <p:sldId id="451" r:id="rId76"/>
    <p:sldId id="329" r:id="rId77"/>
    <p:sldId id="369" r:id="rId78"/>
    <p:sldId id="370" r:id="rId79"/>
    <p:sldId id="352" r:id="rId80"/>
    <p:sldId id="363" r:id="rId81"/>
    <p:sldId id="351" r:id="rId82"/>
    <p:sldId id="372" r:id="rId83"/>
    <p:sldId id="353" r:id="rId84"/>
    <p:sldId id="373" r:id="rId85"/>
    <p:sldId id="391" r:id="rId86"/>
    <p:sldId id="392" r:id="rId87"/>
    <p:sldId id="322" r:id="rId88"/>
    <p:sldId id="374" r:id="rId89"/>
    <p:sldId id="375" r:id="rId90"/>
    <p:sldId id="376" r:id="rId91"/>
    <p:sldId id="377" r:id="rId92"/>
    <p:sldId id="378" r:id="rId93"/>
    <p:sldId id="379" r:id="rId94"/>
    <p:sldId id="380" r:id="rId95"/>
    <p:sldId id="381" r:id="rId96"/>
    <p:sldId id="383" r:id="rId97"/>
    <p:sldId id="459" r:id="rId98"/>
    <p:sldId id="384" r:id="rId99"/>
    <p:sldId id="468" r:id="rId100"/>
    <p:sldId id="385" r:id="rId101"/>
    <p:sldId id="463" r:id="rId102"/>
    <p:sldId id="365" r:id="rId103"/>
    <p:sldId id="364" r:id="rId104"/>
    <p:sldId id="320" r:id="rId105"/>
    <p:sldId id="466" r:id="rId106"/>
    <p:sldId id="327" r:id="rId10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7171C05-04B0-3D97-6544-714DF658B2A2}" name="Freitag, Carolyn M" initials="FCM" userId="S::cmfreitag@ncdot.gov::fb50cf50-5353-404c-a8ed-eae6fc37ae6d" providerId="AD"/>
  <p188:author id="{D432890C-0217-10DA-9480-F79B2F19E15F}" name="Meyer, Adam Migliore" initials="AMM" userId="Meyer, Adam Migliore" providerId="None"/>
  <p188:author id="{8699541B-59A4-813D-58CD-8DE7051CFF3B}" name="Kim, Daehee" initials="KD" userId="S::daehee.kim@aecom.com::d15a2fb5-3f60-4f88-b0ef-7e2a309e34bf" providerId="AD"/>
  <p188:author id="{6E82AE66-D885-39C5-6F43-22DB3DA11FFC}" name="Meyer, Adam" initials="AM" userId="S::adam.migliore.meyer@aecom.com::2c5de94b-5500-4602-be12-4120d2194086" providerId="AD"/>
  <p188:author id="{C3F222F2-FBF7-8808-08C4-5D3B368D15A0}" name="Thottam, Alisha" initials="AT" userId="S::alisha.thottam@aecom.com::c6a899ff-d56f-4aed-b053-c6ee4afc4fe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im, Daehee" initials="KD" lastIdx="3" clrIdx="0">
    <p:extLst>
      <p:ext uri="{19B8F6BF-5375-455C-9EA6-DF929625EA0E}">
        <p15:presenceInfo xmlns:p15="http://schemas.microsoft.com/office/powerpoint/2012/main" userId="S::daehee.kim@aecom.com::d15a2fb5-3f60-4f88-b0ef-7e2a309e34bf" providerId="AD"/>
      </p:ext>
    </p:extLst>
  </p:cmAuthor>
  <p:cmAuthor id="2" name="Motsinger, Suraiya" initials="MS" lastIdx="57" clrIdx="1">
    <p:extLst>
      <p:ext uri="{19B8F6BF-5375-455C-9EA6-DF929625EA0E}">
        <p15:presenceInfo xmlns:p15="http://schemas.microsoft.com/office/powerpoint/2012/main" userId="S::Suraiya.Motsinger@aecom.com::114376ae-2d7a-4ed2-96c0-183bd0e75d98" providerId="AD"/>
      </p:ext>
    </p:extLst>
  </p:cmAuthor>
  <p:cmAuthor id="3" name="Freitag, Carolyn M" initials="FCM" lastIdx="29" clrIdx="2">
    <p:extLst>
      <p:ext uri="{19B8F6BF-5375-455C-9EA6-DF929625EA0E}">
        <p15:presenceInfo xmlns:p15="http://schemas.microsoft.com/office/powerpoint/2012/main" userId="S::cmfreitag@ncdot.gov::fb50cf50-5353-404c-a8ed-eae6fc37ae6d" providerId="AD"/>
      </p:ext>
    </p:extLst>
  </p:cmAuthor>
  <p:cmAuthor id="4" name="Meyer, Adam Migliore" initials="MAM" lastIdx="17" clrIdx="3">
    <p:extLst>
      <p:ext uri="{19B8F6BF-5375-455C-9EA6-DF929625EA0E}">
        <p15:presenceInfo xmlns:p15="http://schemas.microsoft.com/office/powerpoint/2012/main" userId="S::adam.migliore.meyer@aecom.com::2c5de94b-5500-4602-be12-4120d219408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3E7D"/>
    <a:srgbClr val="0070C0"/>
    <a:srgbClr val="0F3C60"/>
    <a:srgbClr val="57BD88"/>
    <a:srgbClr val="EE964C"/>
    <a:srgbClr val="093B60"/>
    <a:srgbClr val="29AAE2"/>
    <a:srgbClr val="FFFFFF"/>
    <a:srgbClr val="FF00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5" d="100"/>
          <a:sy n="75" d="100"/>
        </p:scale>
        <p:origin x="874" y="43"/>
      </p:cViewPr>
      <p:guideLst/>
    </p:cSldViewPr>
  </p:slideViewPr>
  <p:notesTextViewPr>
    <p:cViewPr>
      <p:scale>
        <a:sx n="1" d="1"/>
        <a:sy n="1" d="1"/>
      </p:scale>
      <p:origin x="0" y="0"/>
    </p:cViewPr>
  </p:notesTextViewPr>
  <p:sorterViewPr>
    <p:cViewPr>
      <p:scale>
        <a:sx n="100" d="100"/>
        <a:sy n="100" d="100"/>
      </p:scale>
      <p:origin x="0" y="-1252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theme" Target="theme/theme1.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tableStyles" Target="tableStyle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notesMaster" Target="notesMasters/notesMaster1.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microsoft.com/office/2018/10/relationships/authors" Target="author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commentAuthors" Target="commentAuthors.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presProps" Target="presProps.xml"/><Relationship Id="rId115" Type="http://schemas.openxmlformats.org/officeDocument/2006/relationships/customXml" Target="../customXml/item4.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887481-3644-47D8-BF18-62107D2F74FC}" type="datetimeFigureOut">
              <a:rPr lang="en-US" smtClean="0"/>
              <a:t>5/1/2026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18B325-EA8C-4A83-BB28-D5A2B276BD76}" type="slidenum">
              <a:rPr lang="en-US" smtClean="0"/>
              <a:t>‹#›</a:t>
            </a:fld>
            <a:endParaRPr lang="en-US"/>
          </a:p>
        </p:txBody>
      </p:sp>
    </p:spTree>
    <p:extLst>
      <p:ext uri="{BB962C8B-B14F-4D97-AF65-F5344CB8AC3E}">
        <p14:creationId xmlns:p14="http://schemas.microsoft.com/office/powerpoint/2010/main" val="9253419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18B325-EA8C-4A83-BB28-D5A2B276BD76}" type="slidenum">
              <a:rPr lang="en-US" smtClean="0"/>
              <a:t>1</a:t>
            </a:fld>
            <a:endParaRPr lang="en-US"/>
          </a:p>
        </p:txBody>
      </p:sp>
    </p:spTree>
    <p:extLst>
      <p:ext uri="{BB962C8B-B14F-4D97-AF65-F5344CB8AC3E}">
        <p14:creationId xmlns:p14="http://schemas.microsoft.com/office/powerpoint/2010/main" val="19753647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UGA Guidance can be accessed through Connect NCDOT website</a:t>
            </a:r>
          </a:p>
        </p:txBody>
      </p:sp>
      <p:sp>
        <p:nvSpPr>
          <p:cNvPr id="4" name="Slide Number Placeholder 3"/>
          <p:cNvSpPr>
            <a:spLocks noGrp="1"/>
          </p:cNvSpPr>
          <p:nvPr>
            <p:ph type="sldNum" sz="quarter" idx="5"/>
          </p:nvPr>
        </p:nvSpPr>
        <p:spPr/>
        <p:txBody>
          <a:bodyPr/>
          <a:lstStyle/>
          <a:p>
            <a:fld id="{9A18B325-EA8C-4A83-BB28-D5A2B276BD76}" type="slidenum">
              <a:rPr lang="en-US" smtClean="0"/>
              <a:t>10</a:t>
            </a:fld>
            <a:endParaRPr lang="en-US"/>
          </a:p>
        </p:txBody>
      </p:sp>
    </p:spTree>
    <p:extLst>
      <p:ext uri="{BB962C8B-B14F-4D97-AF65-F5344CB8AC3E}">
        <p14:creationId xmlns:p14="http://schemas.microsoft.com/office/powerpoint/2010/main" val="252921357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150000"/>
              </a:lnSpc>
              <a:buClr>
                <a:schemeClr val="tx2"/>
              </a:buClr>
              <a:buFont typeface="Arial" panose="020B0604020202020204" pitchFamily="34" charset="0"/>
              <a:buChar char="•"/>
            </a:pPr>
            <a:r>
              <a:rPr lang="en-US" sz="1200">
                <a:latin typeface="Arial" panose="020B0604020202020204" pitchFamily="34" charset="0"/>
                <a:cs typeface="Arial" panose="020B0604020202020204" pitchFamily="34" charset="0"/>
              </a:rPr>
              <a:t>Incomplete or late applications may delay review and contracting</a:t>
            </a:r>
          </a:p>
          <a:p>
            <a:pPr marL="171450" indent="-171450">
              <a:lnSpc>
                <a:spcPct val="150000"/>
              </a:lnSpc>
              <a:buClr>
                <a:schemeClr val="tx2"/>
              </a:buClr>
              <a:buFont typeface="Arial" panose="020B0604020202020204" pitchFamily="34" charset="0"/>
              <a:buChar char="•"/>
            </a:pPr>
            <a:r>
              <a:rPr lang="en-US" sz="1200">
                <a:latin typeface="Arial" panose="020B0604020202020204" pitchFamily="34" charset="0"/>
                <a:cs typeface="Arial" panose="020B0604020202020204" pitchFamily="34" charset="0"/>
              </a:rPr>
              <a:t>Incomplete or late applications may result in an impact to funding amounts</a:t>
            </a:r>
          </a:p>
          <a:p>
            <a:pPr marL="171450" indent="-171450">
              <a:lnSpc>
                <a:spcPct val="150000"/>
              </a:lnSpc>
              <a:buClr>
                <a:schemeClr val="tx2"/>
              </a:buClr>
              <a:buFont typeface="Arial" panose="020B0604020202020204" pitchFamily="34" charset="0"/>
              <a:buChar char="•"/>
            </a:pPr>
            <a:r>
              <a:rPr lang="en-US" sz="1200">
                <a:latin typeface="Arial" panose="020B0604020202020204" pitchFamily="34" charset="0"/>
                <a:cs typeface="Arial" panose="020B0604020202020204" pitchFamily="34" charset="0"/>
              </a:rPr>
              <a:t>Systems must be in compliance to be eligible to receive funding</a:t>
            </a:r>
          </a:p>
          <a:p>
            <a:pPr marL="171450" indent="-171450">
              <a:lnSpc>
                <a:spcPct val="150000"/>
              </a:lnSpc>
              <a:buClr>
                <a:schemeClr val="tx2"/>
              </a:buClr>
              <a:buFont typeface="Arial" panose="020B0604020202020204" pitchFamily="34" charset="0"/>
              <a:buChar char="•"/>
            </a:pPr>
            <a:r>
              <a:rPr lang="en-US" sz="1200">
                <a:solidFill>
                  <a:srgbClr val="29AAE2"/>
                </a:solidFill>
                <a:latin typeface="Arial" panose="020B0604020202020204" pitchFamily="34" charset="0"/>
                <a:cs typeface="Arial" panose="020B0604020202020204" pitchFamily="34" charset="0"/>
              </a:rPr>
              <a:t>Reminder:</a:t>
            </a:r>
            <a:r>
              <a:rPr lang="en-US" sz="1200">
                <a:latin typeface="Arial" panose="020B0604020202020204" pitchFamily="34" charset="0"/>
                <a:cs typeface="Arial" panose="020B0604020202020204" pitchFamily="34" charset="0"/>
              </a:rPr>
              <a:t> State funding may not be available for some programs</a:t>
            </a:r>
          </a:p>
          <a:p>
            <a:endParaRPr lang="en-US"/>
          </a:p>
        </p:txBody>
      </p:sp>
      <p:sp>
        <p:nvSpPr>
          <p:cNvPr id="4" name="Slide Number Placeholder 3"/>
          <p:cNvSpPr>
            <a:spLocks noGrp="1"/>
          </p:cNvSpPr>
          <p:nvPr>
            <p:ph type="sldNum" sz="quarter" idx="5"/>
          </p:nvPr>
        </p:nvSpPr>
        <p:spPr/>
        <p:txBody>
          <a:bodyPr/>
          <a:lstStyle/>
          <a:p>
            <a:fld id="{9A18B325-EA8C-4A83-BB28-D5A2B276BD76}" type="slidenum">
              <a:rPr lang="en-US" smtClean="0"/>
              <a:t>101</a:t>
            </a:fld>
            <a:endParaRPr lang="en-US"/>
          </a:p>
        </p:txBody>
      </p:sp>
    </p:spTree>
    <p:extLst>
      <p:ext uri="{BB962C8B-B14F-4D97-AF65-F5344CB8AC3E}">
        <p14:creationId xmlns:p14="http://schemas.microsoft.com/office/powerpoint/2010/main" val="121999669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18B325-EA8C-4A83-BB28-D5A2B276BD76}" type="slidenum">
              <a:rPr lang="en-US" smtClean="0"/>
              <a:t>102</a:t>
            </a:fld>
            <a:endParaRPr lang="en-US"/>
          </a:p>
        </p:txBody>
      </p:sp>
    </p:spTree>
    <p:extLst>
      <p:ext uri="{BB962C8B-B14F-4D97-AF65-F5344CB8AC3E}">
        <p14:creationId xmlns:p14="http://schemas.microsoft.com/office/powerpoint/2010/main" val="419510229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Questions?</a:t>
            </a:r>
          </a:p>
        </p:txBody>
      </p:sp>
      <p:sp>
        <p:nvSpPr>
          <p:cNvPr id="4" name="Slide Number Placeholder 3"/>
          <p:cNvSpPr>
            <a:spLocks noGrp="1"/>
          </p:cNvSpPr>
          <p:nvPr>
            <p:ph type="sldNum" sz="quarter" idx="5"/>
          </p:nvPr>
        </p:nvSpPr>
        <p:spPr/>
        <p:txBody>
          <a:bodyPr/>
          <a:lstStyle/>
          <a:p>
            <a:fld id="{9A18B325-EA8C-4A83-BB28-D5A2B276BD76}" type="slidenum">
              <a:rPr lang="en-US" smtClean="0"/>
              <a:t>103</a:t>
            </a:fld>
            <a:endParaRPr lang="en-US"/>
          </a:p>
        </p:txBody>
      </p:sp>
    </p:spTree>
    <p:extLst>
      <p:ext uri="{BB962C8B-B14F-4D97-AF65-F5344CB8AC3E}">
        <p14:creationId xmlns:p14="http://schemas.microsoft.com/office/powerpoint/2010/main" val="12988547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151065-4A7F-C308-14D9-A152D399F4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B601AC-DB1F-A336-09CE-5F113CF322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1B1F72-16BB-018F-FD65-457D2C0643C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9E549FD-1974-F8FC-639B-04417B13215B}"/>
              </a:ext>
            </a:extLst>
          </p:cNvPr>
          <p:cNvSpPr>
            <a:spLocks noGrp="1"/>
          </p:cNvSpPr>
          <p:nvPr>
            <p:ph type="sldNum" sz="quarter" idx="5"/>
          </p:nvPr>
        </p:nvSpPr>
        <p:spPr/>
        <p:txBody>
          <a:bodyPr/>
          <a:lstStyle/>
          <a:p>
            <a:fld id="{9A18B325-EA8C-4A83-BB28-D5A2B276BD76}" type="slidenum">
              <a:rPr lang="en-US" smtClean="0"/>
              <a:t>11</a:t>
            </a:fld>
            <a:endParaRPr lang="en-US"/>
          </a:p>
        </p:txBody>
      </p:sp>
    </p:spTree>
    <p:extLst>
      <p:ext uri="{BB962C8B-B14F-4D97-AF65-F5344CB8AC3E}">
        <p14:creationId xmlns:p14="http://schemas.microsoft.com/office/powerpoint/2010/main" val="42477152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769CC8-CB15-67C1-F4BF-864E6CBE2C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A0CBA1-0353-DEBD-6365-B6AE26DE95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F3BED4-6EA0-6F7F-8DA3-8BABD8122BA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850F94A-D18C-B960-09C0-633106A4A976}"/>
              </a:ext>
            </a:extLst>
          </p:cNvPr>
          <p:cNvSpPr>
            <a:spLocks noGrp="1"/>
          </p:cNvSpPr>
          <p:nvPr>
            <p:ph type="sldNum" sz="quarter" idx="5"/>
          </p:nvPr>
        </p:nvSpPr>
        <p:spPr/>
        <p:txBody>
          <a:bodyPr/>
          <a:lstStyle/>
          <a:p>
            <a:fld id="{9A18B325-EA8C-4A83-BB28-D5A2B276BD76}" type="slidenum">
              <a:rPr lang="en-US" smtClean="0"/>
              <a:t>12</a:t>
            </a:fld>
            <a:endParaRPr lang="en-US"/>
          </a:p>
        </p:txBody>
      </p:sp>
    </p:spTree>
    <p:extLst>
      <p:ext uri="{BB962C8B-B14F-4D97-AF65-F5344CB8AC3E}">
        <p14:creationId xmlns:p14="http://schemas.microsoft.com/office/powerpoint/2010/main" val="18501069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1A9EFA-6402-0E30-7930-F7F66CFB7F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2E1708-FB1E-F641-BCD3-691F5D94F7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00D1A4-4E50-0036-F430-5AD11A6372D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AD93580-29CE-7E88-D70D-0A7A9F17869C}"/>
              </a:ext>
            </a:extLst>
          </p:cNvPr>
          <p:cNvSpPr>
            <a:spLocks noGrp="1"/>
          </p:cNvSpPr>
          <p:nvPr>
            <p:ph type="sldNum" sz="quarter" idx="5"/>
          </p:nvPr>
        </p:nvSpPr>
        <p:spPr/>
        <p:txBody>
          <a:bodyPr/>
          <a:lstStyle/>
          <a:p>
            <a:fld id="{9A18B325-EA8C-4A83-BB28-D5A2B276BD76}" type="slidenum">
              <a:rPr lang="en-US" smtClean="0"/>
              <a:t>13</a:t>
            </a:fld>
            <a:endParaRPr lang="en-US"/>
          </a:p>
        </p:txBody>
      </p:sp>
    </p:spTree>
    <p:extLst>
      <p:ext uri="{BB962C8B-B14F-4D97-AF65-F5344CB8AC3E}">
        <p14:creationId xmlns:p14="http://schemas.microsoft.com/office/powerpoint/2010/main" val="14175260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2A3018-F752-1B78-DB0B-A89E7B7082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D28AA0-963F-583E-66EC-E251C80DBF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2BF4C8-2C2E-71D5-25BE-80763C17CAC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454946A-97D1-2CFB-13CC-5833EF8FF7C9}"/>
              </a:ext>
            </a:extLst>
          </p:cNvPr>
          <p:cNvSpPr>
            <a:spLocks noGrp="1"/>
          </p:cNvSpPr>
          <p:nvPr>
            <p:ph type="sldNum" sz="quarter" idx="5"/>
          </p:nvPr>
        </p:nvSpPr>
        <p:spPr/>
        <p:txBody>
          <a:bodyPr/>
          <a:lstStyle/>
          <a:p>
            <a:fld id="{9A18B325-EA8C-4A83-BB28-D5A2B276BD76}" type="slidenum">
              <a:rPr lang="en-US" smtClean="0"/>
              <a:t>14</a:t>
            </a:fld>
            <a:endParaRPr lang="en-US"/>
          </a:p>
        </p:txBody>
      </p:sp>
    </p:spTree>
    <p:extLst>
      <p:ext uri="{BB962C8B-B14F-4D97-AF65-F5344CB8AC3E}">
        <p14:creationId xmlns:p14="http://schemas.microsoft.com/office/powerpoint/2010/main" val="36099308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We’ll start in Part 1 by answering the question “What funding sources are available TO ME?”</a:t>
            </a:r>
          </a:p>
        </p:txBody>
      </p:sp>
      <p:sp>
        <p:nvSpPr>
          <p:cNvPr id="4" name="Slide Number Placeholder 3"/>
          <p:cNvSpPr>
            <a:spLocks noGrp="1"/>
          </p:cNvSpPr>
          <p:nvPr>
            <p:ph type="sldNum" sz="quarter" idx="5"/>
          </p:nvPr>
        </p:nvSpPr>
        <p:spPr/>
        <p:txBody>
          <a:bodyPr/>
          <a:lstStyle/>
          <a:p>
            <a:fld id="{9A18B325-EA8C-4A83-BB28-D5A2B276BD76}" type="slidenum">
              <a:rPr lang="en-US" smtClean="0"/>
              <a:t>15</a:t>
            </a:fld>
            <a:endParaRPr lang="en-US"/>
          </a:p>
        </p:txBody>
      </p:sp>
    </p:spTree>
    <p:extLst>
      <p:ext uri="{BB962C8B-B14F-4D97-AF65-F5344CB8AC3E}">
        <p14:creationId xmlns:p14="http://schemas.microsoft.com/office/powerpoint/2010/main" val="39494464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Many different funding sources for all transit providers in NC</a:t>
            </a:r>
          </a:p>
          <a:p>
            <a:pPr marL="171450" indent="-171450">
              <a:buFont typeface="Arial" panose="020B0604020202020204" pitchFamily="34" charset="0"/>
              <a:buChar char="•"/>
            </a:pPr>
            <a:r>
              <a:rPr lang="en-US"/>
              <a:t>Rarely is only one funding source used, often a combination</a:t>
            </a:r>
          </a:p>
          <a:p>
            <a:pPr marL="171450" indent="-171450">
              <a:buFont typeface="Arial" panose="020B0604020202020204" pitchFamily="34" charset="0"/>
              <a:buChar char="•"/>
            </a:pPr>
            <a:r>
              <a:rPr lang="en-US"/>
              <a:t>Each funding source may have its own rules on eligibility and applicability; when combined, all rules must be met</a:t>
            </a:r>
          </a:p>
          <a:p>
            <a:pPr marL="171450" indent="-171450">
              <a:buFont typeface="Arial" panose="020B0604020202020204" pitchFamily="34" charset="0"/>
              <a:buChar char="•"/>
            </a:pPr>
            <a:r>
              <a:rPr lang="en-US"/>
              <a:t>This makes for a slightly nuanced discussion on public transportation funding</a:t>
            </a:r>
          </a:p>
        </p:txBody>
      </p:sp>
      <p:sp>
        <p:nvSpPr>
          <p:cNvPr id="4" name="Slide Number Placeholder 3"/>
          <p:cNvSpPr>
            <a:spLocks noGrp="1"/>
          </p:cNvSpPr>
          <p:nvPr>
            <p:ph type="sldNum" sz="quarter" idx="5"/>
          </p:nvPr>
        </p:nvSpPr>
        <p:spPr/>
        <p:txBody>
          <a:bodyPr/>
          <a:lstStyle/>
          <a:p>
            <a:fld id="{9A18B325-EA8C-4A83-BB28-D5A2B276BD76}" type="slidenum">
              <a:rPr lang="en-US" smtClean="0"/>
              <a:t>16</a:t>
            </a:fld>
            <a:endParaRPr lang="en-US"/>
          </a:p>
        </p:txBody>
      </p:sp>
    </p:spTree>
    <p:extLst>
      <p:ext uri="{BB962C8B-B14F-4D97-AF65-F5344CB8AC3E}">
        <p14:creationId xmlns:p14="http://schemas.microsoft.com/office/powerpoint/2010/main" val="16526237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a:solidFill>
                  <a:schemeClr val="tx1"/>
                </a:solidFill>
                <a:latin typeface="+mn-lt"/>
                <a:ea typeface="+mn-ea"/>
                <a:cs typeface="+mn-cs"/>
              </a:rPr>
              <a:t>Depending on the funding program, particular funding amounts determined by either:</a:t>
            </a:r>
          </a:p>
          <a:p>
            <a:pPr marL="628650" lvl="1" indent="-171450">
              <a:buFont typeface="Arial" panose="020B0604020202020204" pitchFamily="34" charset="0"/>
              <a:buChar char="•"/>
            </a:pPr>
            <a:r>
              <a:rPr lang="en-US"/>
              <a:t>Formula – Most of our largest public transportation funding sources are determined by a federal or state funding formula (determined by legislation or policy); the formula is typically a calculation that incorporates metrics on the population served</a:t>
            </a:r>
          </a:p>
          <a:p>
            <a:pPr marL="628650" lvl="1" indent="-171450">
              <a:buFont typeface="Arial" panose="020B0604020202020204" pitchFamily="34" charset="0"/>
              <a:buChar char="•"/>
            </a:pPr>
            <a:r>
              <a:rPr lang="en-US"/>
              <a:t>Need – A few funding sources are distributed based on need as determined by detailed evidence provided through the application process (applicants should be deliberate and fully explain their need for the greatest chance at the greatest funding amount!)</a:t>
            </a:r>
          </a:p>
          <a:p>
            <a:pPr marL="628650" lvl="1" indent="-171450">
              <a:buFont typeface="Arial" panose="020B0604020202020204" pitchFamily="34" charset="0"/>
              <a:buChar char="•"/>
            </a:pPr>
            <a:r>
              <a:rPr lang="en-US"/>
              <a:t>Other – Still other programs are determined outside of the Call Projects purview such as the STI-related funds that are determined through the statewide prioritization process coordinated through MPOs, RPOs, and NCDOT Division Engineers</a:t>
            </a:r>
          </a:p>
          <a:p>
            <a:pPr marL="171450" indent="-171450">
              <a:buFontTx/>
              <a:buChar char="-"/>
            </a:pPr>
            <a:endParaRPr lang="en-US"/>
          </a:p>
        </p:txBody>
      </p:sp>
      <p:sp>
        <p:nvSpPr>
          <p:cNvPr id="4" name="Slide Number Placeholder 3"/>
          <p:cNvSpPr>
            <a:spLocks noGrp="1"/>
          </p:cNvSpPr>
          <p:nvPr>
            <p:ph type="sldNum" sz="quarter" idx="5"/>
          </p:nvPr>
        </p:nvSpPr>
        <p:spPr/>
        <p:txBody>
          <a:bodyPr/>
          <a:lstStyle/>
          <a:p>
            <a:fld id="{9A18B325-EA8C-4A83-BB28-D5A2B276BD76}" type="slidenum">
              <a:rPr lang="en-US" smtClean="0"/>
              <a:t>17</a:t>
            </a:fld>
            <a:endParaRPr lang="en-US"/>
          </a:p>
        </p:txBody>
      </p:sp>
    </p:spTree>
    <p:extLst>
      <p:ext uri="{BB962C8B-B14F-4D97-AF65-F5344CB8AC3E}">
        <p14:creationId xmlns:p14="http://schemas.microsoft.com/office/powerpoint/2010/main" val="5043019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a:solidFill>
                  <a:schemeClr val="tx1"/>
                </a:solidFill>
                <a:latin typeface="+mn-lt"/>
                <a:ea typeface="+mn-ea"/>
                <a:cs typeface="+mn-cs"/>
              </a:rPr>
              <a:t>Here is the list of funding programs available in FY27.</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a:solidFill>
                  <a:schemeClr val="tx1"/>
                </a:solidFill>
                <a:latin typeface="+mn-lt"/>
                <a:ea typeface="+mn-ea"/>
                <a:cs typeface="+mn-cs"/>
              </a:rPr>
              <a:t>Your organization may not be eligible for some of the funding programs.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a:solidFill>
                  <a:schemeClr val="tx1"/>
                </a:solidFill>
                <a:latin typeface="+mn-lt"/>
                <a:ea typeface="+mn-ea"/>
                <a:cs typeface="+mn-cs"/>
              </a:rPr>
              <a:t>The following slides demonstrate which funding programs you can apply for. </a:t>
            </a:r>
            <a:endParaRPr lang="en-US"/>
          </a:p>
          <a:p>
            <a:pPr marL="171450" indent="-171450">
              <a:buFontTx/>
              <a:buChar char="-"/>
            </a:pPr>
            <a:endParaRPr lang="en-US"/>
          </a:p>
        </p:txBody>
      </p:sp>
      <p:sp>
        <p:nvSpPr>
          <p:cNvPr id="4" name="Slide Number Placeholder 3"/>
          <p:cNvSpPr>
            <a:spLocks noGrp="1"/>
          </p:cNvSpPr>
          <p:nvPr>
            <p:ph type="sldNum" sz="quarter" idx="5"/>
          </p:nvPr>
        </p:nvSpPr>
        <p:spPr/>
        <p:txBody>
          <a:bodyPr/>
          <a:lstStyle/>
          <a:p>
            <a:fld id="{9A18B325-EA8C-4A83-BB28-D5A2B276BD76}" type="slidenum">
              <a:rPr lang="en-US" smtClean="0"/>
              <a:t>18</a:t>
            </a:fld>
            <a:endParaRPr lang="en-US"/>
          </a:p>
        </p:txBody>
      </p:sp>
    </p:spTree>
    <p:extLst>
      <p:ext uri="{BB962C8B-B14F-4D97-AF65-F5344CB8AC3E}">
        <p14:creationId xmlns:p14="http://schemas.microsoft.com/office/powerpoint/2010/main" val="35928763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For more information about the funding availability, please refer to Part 1.2 of the UGA Guidance. </a:t>
            </a:r>
          </a:p>
          <a:p>
            <a:pPr marL="171450" indent="-171450">
              <a:buFont typeface="Arial" panose="020B0604020202020204" pitchFamily="34" charset="0"/>
              <a:buChar char="•"/>
            </a:pPr>
            <a:r>
              <a:rPr lang="en-US"/>
              <a:t>The main page of the Part 1.2 provides hyperlinks to each organization type.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If you click the MPO box, you will see a brief summary of programs that your MPO is eligible for.</a:t>
            </a:r>
          </a:p>
        </p:txBody>
      </p:sp>
      <p:sp>
        <p:nvSpPr>
          <p:cNvPr id="4" name="Slide Number Placeholder 3"/>
          <p:cNvSpPr>
            <a:spLocks noGrp="1"/>
          </p:cNvSpPr>
          <p:nvPr>
            <p:ph type="sldNum" sz="quarter" idx="5"/>
          </p:nvPr>
        </p:nvSpPr>
        <p:spPr/>
        <p:txBody>
          <a:bodyPr/>
          <a:lstStyle/>
          <a:p>
            <a:fld id="{9A18B325-EA8C-4A83-BB28-D5A2B276BD76}" type="slidenum">
              <a:rPr lang="en-US" smtClean="0"/>
              <a:t>20</a:t>
            </a:fld>
            <a:endParaRPr lang="en-US"/>
          </a:p>
        </p:txBody>
      </p:sp>
    </p:spTree>
    <p:extLst>
      <p:ext uri="{BB962C8B-B14F-4D97-AF65-F5344CB8AC3E}">
        <p14:creationId xmlns:p14="http://schemas.microsoft.com/office/powerpoint/2010/main" val="5453761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This slide outlines the content of today’s presentation</a:t>
            </a:r>
          </a:p>
          <a:p>
            <a:pPr marL="171450" indent="-171450">
              <a:buFont typeface="Arial" panose="020B0604020202020204" pitchFamily="34" charset="0"/>
              <a:buChar char="•"/>
            </a:pPr>
            <a:r>
              <a:rPr lang="en-US"/>
              <a:t>We’ll answer some important questions about Public Transportation funding in North Carolina and how it pertains to you before outlining the funding application process to get you access to the funds we’ll discuss today</a:t>
            </a:r>
          </a:p>
        </p:txBody>
      </p:sp>
      <p:sp>
        <p:nvSpPr>
          <p:cNvPr id="4" name="Slide Number Placeholder 3"/>
          <p:cNvSpPr>
            <a:spLocks noGrp="1"/>
          </p:cNvSpPr>
          <p:nvPr>
            <p:ph type="sldNum" sz="quarter" idx="5"/>
          </p:nvPr>
        </p:nvSpPr>
        <p:spPr/>
        <p:txBody>
          <a:bodyPr/>
          <a:lstStyle/>
          <a:p>
            <a:fld id="{9A18B325-EA8C-4A83-BB28-D5A2B276BD76}" type="slidenum">
              <a:rPr lang="en-US" smtClean="0"/>
              <a:t>2</a:t>
            </a:fld>
            <a:endParaRPr lang="en-US"/>
          </a:p>
        </p:txBody>
      </p:sp>
    </p:spTree>
    <p:extLst>
      <p:ext uri="{BB962C8B-B14F-4D97-AF65-F5344CB8AC3E}">
        <p14:creationId xmlns:p14="http://schemas.microsoft.com/office/powerpoint/2010/main" val="4666832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If you click a funding program box, then you will see funding eligibility and split information. </a:t>
            </a:r>
          </a:p>
        </p:txBody>
      </p:sp>
      <p:sp>
        <p:nvSpPr>
          <p:cNvPr id="4" name="Slide Number Placeholder 3"/>
          <p:cNvSpPr>
            <a:spLocks noGrp="1"/>
          </p:cNvSpPr>
          <p:nvPr>
            <p:ph type="sldNum" sz="quarter" idx="5"/>
          </p:nvPr>
        </p:nvSpPr>
        <p:spPr/>
        <p:txBody>
          <a:bodyPr/>
          <a:lstStyle/>
          <a:p>
            <a:fld id="{9A18B325-EA8C-4A83-BB28-D5A2B276BD76}" type="slidenum">
              <a:rPr lang="en-US" smtClean="0"/>
              <a:t>21</a:t>
            </a:fld>
            <a:endParaRPr lang="en-US"/>
          </a:p>
        </p:txBody>
      </p:sp>
    </p:spTree>
    <p:extLst>
      <p:ext uri="{BB962C8B-B14F-4D97-AF65-F5344CB8AC3E}">
        <p14:creationId xmlns:p14="http://schemas.microsoft.com/office/powerpoint/2010/main" val="16824557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In this example, MPOs are eligible for 5303 and TDM funding programs.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The “Eligible Sources of Local Match” and “Other Non-USDOT Federal Funds for Local Match” are links that provide additional information related to funding.</a:t>
            </a:r>
          </a:p>
        </p:txBody>
      </p:sp>
      <p:sp>
        <p:nvSpPr>
          <p:cNvPr id="4" name="Slide Number Placeholder 3"/>
          <p:cNvSpPr>
            <a:spLocks noGrp="1"/>
          </p:cNvSpPr>
          <p:nvPr>
            <p:ph type="sldNum" sz="quarter" idx="5"/>
          </p:nvPr>
        </p:nvSpPr>
        <p:spPr/>
        <p:txBody>
          <a:bodyPr/>
          <a:lstStyle/>
          <a:p>
            <a:fld id="{9A18B325-EA8C-4A83-BB28-D5A2B276BD76}" type="slidenum">
              <a:rPr lang="en-US" smtClean="0"/>
              <a:t>22</a:t>
            </a:fld>
            <a:endParaRPr lang="en-US"/>
          </a:p>
        </p:txBody>
      </p:sp>
    </p:spTree>
    <p:extLst>
      <p:ext uri="{BB962C8B-B14F-4D97-AF65-F5344CB8AC3E}">
        <p14:creationId xmlns:p14="http://schemas.microsoft.com/office/powerpoint/2010/main" val="35407506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p:txBody>
      </p:sp>
      <p:sp>
        <p:nvSpPr>
          <p:cNvPr id="4" name="Slide Number Placeholder 3"/>
          <p:cNvSpPr>
            <a:spLocks noGrp="1"/>
          </p:cNvSpPr>
          <p:nvPr>
            <p:ph type="sldNum" sz="quarter" idx="5"/>
          </p:nvPr>
        </p:nvSpPr>
        <p:spPr/>
        <p:txBody>
          <a:bodyPr/>
          <a:lstStyle/>
          <a:p>
            <a:fld id="{9A18B325-EA8C-4A83-BB28-D5A2B276BD76}" type="slidenum">
              <a:rPr lang="en-US" smtClean="0"/>
              <a:t>23</a:t>
            </a:fld>
            <a:endParaRPr lang="en-US"/>
          </a:p>
        </p:txBody>
      </p:sp>
    </p:spTree>
    <p:extLst>
      <p:ext uri="{BB962C8B-B14F-4D97-AF65-F5344CB8AC3E}">
        <p14:creationId xmlns:p14="http://schemas.microsoft.com/office/powerpoint/2010/main" val="29512825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For more information about the funding availability, please refer to Part 1.2 of the UGA Guidance. </a:t>
            </a:r>
          </a:p>
          <a:p>
            <a:pPr marL="171450" indent="-171450">
              <a:buFont typeface="Arial" panose="020B0604020202020204" pitchFamily="34" charset="0"/>
              <a:buChar char="•"/>
            </a:pPr>
            <a:r>
              <a:rPr lang="en-US"/>
              <a:t>The main page of the Part 1.2 provides hyperlinks to each organization type. </a:t>
            </a:r>
          </a:p>
          <a:p>
            <a:pPr marL="171450" indent="-171450">
              <a:buFont typeface="Arial" panose="020B0604020202020204" pitchFamily="34" charset="0"/>
              <a:buChar char="•"/>
            </a:pPr>
            <a:r>
              <a:rPr lang="en-US"/>
              <a:t>If you click the Transit System box, you will see a list of all transit systems in North Carolina.</a:t>
            </a:r>
          </a:p>
        </p:txBody>
      </p:sp>
      <p:sp>
        <p:nvSpPr>
          <p:cNvPr id="4" name="Slide Number Placeholder 3"/>
          <p:cNvSpPr>
            <a:spLocks noGrp="1"/>
          </p:cNvSpPr>
          <p:nvPr>
            <p:ph type="sldNum" sz="quarter" idx="5"/>
          </p:nvPr>
        </p:nvSpPr>
        <p:spPr/>
        <p:txBody>
          <a:bodyPr/>
          <a:lstStyle/>
          <a:p>
            <a:fld id="{9A18B325-EA8C-4A83-BB28-D5A2B276BD76}" type="slidenum">
              <a:rPr lang="en-US" smtClean="0"/>
              <a:t>24</a:t>
            </a:fld>
            <a:endParaRPr lang="en-US"/>
          </a:p>
        </p:txBody>
      </p:sp>
    </p:spTree>
    <p:extLst>
      <p:ext uri="{BB962C8B-B14F-4D97-AF65-F5344CB8AC3E}">
        <p14:creationId xmlns:p14="http://schemas.microsoft.com/office/powerpoint/2010/main" val="17248569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You can click on your system name to see the funding eligibility/split table for your system.</a:t>
            </a:r>
          </a:p>
        </p:txBody>
      </p:sp>
      <p:sp>
        <p:nvSpPr>
          <p:cNvPr id="4" name="Slide Number Placeholder 3"/>
          <p:cNvSpPr>
            <a:spLocks noGrp="1"/>
          </p:cNvSpPr>
          <p:nvPr>
            <p:ph type="sldNum" sz="quarter" idx="5"/>
          </p:nvPr>
        </p:nvSpPr>
        <p:spPr/>
        <p:txBody>
          <a:bodyPr/>
          <a:lstStyle/>
          <a:p>
            <a:fld id="{9A18B325-EA8C-4A83-BB28-D5A2B276BD76}" type="slidenum">
              <a:rPr lang="en-US" smtClean="0"/>
              <a:t>25</a:t>
            </a:fld>
            <a:endParaRPr lang="en-US"/>
          </a:p>
        </p:txBody>
      </p:sp>
    </p:spTree>
    <p:extLst>
      <p:ext uri="{BB962C8B-B14F-4D97-AF65-F5344CB8AC3E}">
        <p14:creationId xmlns:p14="http://schemas.microsoft.com/office/powerpoint/2010/main" val="26099367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This table shows which funding programs are eligible for your system and the funding split information for each funding program.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The “Eligible Sources of Local Match” and “Other Non-USDOT Federal Funds for Local Match” are links that provide additional information related to funding.</a:t>
            </a: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9A18B325-EA8C-4A83-BB28-D5A2B276BD76}" type="slidenum">
              <a:rPr lang="en-US" smtClean="0"/>
              <a:t>26</a:t>
            </a:fld>
            <a:endParaRPr lang="en-US"/>
          </a:p>
        </p:txBody>
      </p:sp>
    </p:spTree>
    <p:extLst>
      <p:ext uri="{BB962C8B-B14F-4D97-AF65-F5344CB8AC3E}">
        <p14:creationId xmlns:p14="http://schemas.microsoft.com/office/powerpoint/2010/main" val="18193055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9A18B325-EA8C-4A83-BB28-D5A2B276BD76}" type="slidenum">
              <a:rPr lang="en-US" smtClean="0"/>
              <a:t>27</a:t>
            </a:fld>
            <a:endParaRPr lang="en-US"/>
          </a:p>
        </p:txBody>
      </p:sp>
    </p:spTree>
    <p:extLst>
      <p:ext uri="{BB962C8B-B14F-4D97-AF65-F5344CB8AC3E}">
        <p14:creationId xmlns:p14="http://schemas.microsoft.com/office/powerpoint/2010/main" val="38057343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For more information about the funding availability, please refer to Part 1.2 of the UGA Guidance. </a:t>
            </a:r>
          </a:p>
          <a:p>
            <a:pPr marL="171450" indent="-171450">
              <a:buFont typeface="Arial" panose="020B0604020202020204" pitchFamily="34" charset="0"/>
              <a:buChar char="•"/>
            </a:pPr>
            <a:r>
              <a:rPr lang="en-US"/>
              <a:t>The main page of the Part 1.2 provides hyperlinks to each organization type.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If you click the County Government box, you will see a brief summary of programs that your County is eligible for.</a:t>
            </a:r>
          </a:p>
        </p:txBody>
      </p:sp>
      <p:sp>
        <p:nvSpPr>
          <p:cNvPr id="4" name="Slide Number Placeholder 3"/>
          <p:cNvSpPr>
            <a:spLocks noGrp="1"/>
          </p:cNvSpPr>
          <p:nvPr>
            <p:ph type="sldNum" sz="quarter" idx="5"/>
          </p:nvPr>
        </p:nvSpPr>
        <p:spPr/>
        <p:txBody>
          <a:bodyPr/>
          <a:lstStyle/>
          <a:p>
            <a:fld id="{9A18B325-EA8C-4A83-BB28-D5A2B276BD76}" type="slidenum">
              <a:rPr lang="en-US" smtClean="0"/>
              <a:t>28</a:t>
            </a:fld>
            <a:endParaRPr lang="en-US"/>
          </a:p>
        </p:txBody>
      </p:sp>
    </p:spTree>
    <p:extLst>
      <p:ext uri="{BB962C8B-B14F-4D97-AF65-F5344CB8AC3E}">
        <p14:creationId xmlns:p14="http://schemas.microsoft.com/office/powerpoint/2010/main" val="41990377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If you click a funding program box, then you will see funding eligibility and split information.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a:solidFill>
                <a:schemeClr val="tx1"/>
              </a:solidFill>
              <a:effectLst/>
              <a:latin typeface="+mn-lt"/>
              <a:ea typeface="+mn-ea"/>
              <a:cs typeface="+mn-cs"/>
            </a:endParaRP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9A18B325-EA8C-4A83-BB28-D5A2B276BD76}" type="slidenum">
              <a:rPr lang="en-US" smtClean="0"/>
              <a:t>29</a:t>
            </a:fld>
            <a:endParaRPr lang="en-US"/>
          </a:p>
        </p:txBody>
      </p:sp>
    </p:spTree>
    <p:extLst>
      <p:ext uri="{BB962C8B-B14F-4D97-AF65-F5344CB8AC3E}">
        <p14:creationId xmlns:p14="http://schemas.microsoft.com/office/powerpoint/2010/main" val="1251358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In this example, Other Agencies are eligible for Capital – Purchase of Service, TDM, and Travelers’ Aid funding programs.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The “Eligible Sources of Local Match” and “Other Non-USDOT Federal Funds for Local Match” are links that provide additional information related to funding.</a:t>
            </a: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9A18B325-EA8C-4A83-BB28-D5A2B276BD76}" type="slidenum">
              <a:rPr lang="en-US" smtClean="0"/>
              <a:t>30</a:t>
            </a:fld>
            <a:endParaRPr lang="en-US"/>
          </a:p>
        </p:txBody>
      </p:sp>
    </p:spTree>
    <p:extLst>
      <p:ext uri="{BB962C8B-B14F-4D97-AF65-F5344CB8AC3E}">
        <p14:creationId xmlns:p14="http://schemas.microsoft.com/office/powerpoint/2010/main" val="20359786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9A18B325-EA8C-4A83-BB28-D5A2B276BD76}" type="slidenum">
              <a:rPr lang="en-US" smtClean="0"/>
              <a:t>3</a:t>
            </a:fld>
            <a:endParaRPr lang="en-US"/>
          </a:p>
        </p:txBody>
      </p:sp>
    </p:spTree>
    <p:extLst>
      <p:ext uri="{BB962C8B-B14F-4D97-AF65-F5344CB8AC3E}">
        <p14:creationId xmlns:p14="http://schemas.microsoft.com/office/powerpoint/2010/main" val="7115211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9A18B325-EA8C-4A83-BB28-D5A2B276BD76}" type="slidenum">
              <a:rPr lang="en-US" smtClean="0"/>
              <a:t>31</a:t>
            </a:fld>
            <a:endParaRPr lang="en-US"/>
          </a:p>
        </p:txBody>
      </p:sp>
    </p:spTree>
    <p:extLst>
      <p:ext uri="{BB962C8B-B14F-4D97-AF65-F5344CB8AC3E}">
        <p14:creationId xmlns:p14="http://schemas.microsoft.com/office/powerpoint/2010/main" val="15092253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a:solidFill>
                  <a:schemeClr val="tx1"/>
                </a:solidFill>
                <a:effectLst/>
                <a:latin typeface="+mn-lt"/>
                <a:ea typeface="+mn-ea"/>
                <a:cs typeface="+mn-cs"/>
              </a:rPr>
              <a:t>For additional information about funding programs, you can refer to Part 1.3 of the UGA Guidance.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a:solidFill>
                  <a:schemeClr val="tx1"/>
                </a:solidFill>
                <a:effectLst/>
                <a:latin typeface="+mn-lt"/>
                <a:ea typeface="+mn-ea"/>
                <a:cs typeface="+mn-cs"/>
              </a:rPr>
              <a:t>Click on one of buttons to see your program of interest.</a:t>
            </a: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9A18B325-EA8C-4A83-BB28-D5A2B276BD76}" type="slidenum">
              <a:rPr lang="en-US" smtClean="0"/>
              <a:t>32</a:t>
            </a:fld>
            <a:endParaRPr lang="en-US"/>
          </a:p>
        </p:txBody>
      </p:sp>
    </p:spTree>
    <p:extLst>
      <p:ext uri="{BB962C8B-B14F-4D97-AF65-F5344CB8AC3E}">
        <p14:creationId xmlns:p14="http://schemas.microsoft.com/office/powerpoint/2010/main" val="3915047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Each page provides additional information on the funding source, including its purpose, eligible projects, and priority of the grant award.</a:t>
            </a:r>
          </a:p>
        </p:txBody>
      </p:sp>
      <p:sp>
        <p:nvSpPr>
          <p:cNvPr id="4" name="Slide Number Placeholder 3"/>
          <p:cNvSpPr>
            <a:spLocks noGrp="1"/>
          </p:cNvSpPr>
          <p:nvPr>
            <p:ph type="sldNum" sz="quarter" idx="5"/>
          </p:nvPr>
        </p:nvSpPr>
        <p:spPr/>
        <p:txBody>
          <a:bodyPr/>
          <a:lstStyle/>
          <a:p>
            <a:fld id="{9A18B325-EA8C-4A83-BB28-D5A2B276BD76}" type="slidenum">
              <a:rPr lang="en-US" smtClean="0"/>
              <a:t>33</a:t>
            </a:fld>
            <a:endParaRPr lang="en-US"/>
          </a:p>
        </p:txBody>
      </p:sp>
    </p:spTree>
    <p:extLst>
      <p:ext uri="{BB962C8B-B14F-4D97-AF65-F5344CB8AC3E}">
        <p14:creationId xmlns:p14="http://schemas.microsoft.com/office/powerpoint/2010/main" val="6495782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9A18B325-EA8C-4A83-BB28-D5A2B276BD76}" type="slidenum">
              <a:rPr lang="en-US" smtClean="0"/>
              <a:t>34</a:t>
            </a:fld>
            <a:endParaRPr lang="en-US"/>
          </a:p>
        </p:txBody>
      </p:sp>
    </p:spTree>
    <p:extLst>
      <p:ext uri="{BB962C8B-B14F-4D97-AF65-F5344CB8AC3E}">
        <p14:creationId xmlns:p14="http://schemas.microsoft.com/office/powerpoint/2010/main" val="12290259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After reviewing which funding sources you are eligible for, we will move on to discuss how you can spend those funds appropriately in order to get reimbursed</a:t>
            </a:r>
          </a:p>
        </p:txBody>
      </p:sp>
      <p:sp>
        <p:nvSpPr>
          <p:cNvPr id="4" name="Slide Number Placeholder 3"/>
          <p:cNvSpPr>
            <a:spLocks noGrp="1"/>
          </p:cNvSpPr>
          <p:nvPr>
            <p:ph type="sldNum" sz="quarter" idx="5"/>
          </p:nvPr>
        </p:nvSpPr>
        <p:spPr/>
        <p:txBody>
          <a:bodyPr/>
          <a:lstStyle/>
          <a:p>
            <a:fld id="{9A18B325-EA8C-4A83-BB28-D5A2B276BD76}" type="slidenum">
              <a:rPr lang="en-US" smtClean="0"/>
              <a:t>35</a:t>
            </a:fld>
            <a:endParaRPr lang="en-US"/>
          </a:p>
        </p:txBody>
      </p:sp>
    </p:spTree>
    <p:extLst>
      <p:ext uri="{BB962C8B-B14F-4D97-AF65-F5344CB8AC3E}">
        <p14:creationId xmlns:p14="http://schemas.microsoft.com/office/powerpoint/2010/main" val="38947030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a:solidFill>
                  <a:schemeClr val="tx1"/>
                </a:solidFill>
                <a:effectLst/>
                <a:latin typeface="+mn-lt"/>
                <a:ea typeface="+mn-ea"/>
                <a:cs typeface="+mn-cs"/>
              </a:rPr>
              <a:t>Complex</a:t>
            </a:r>
            <a:r>
              <a:rPr lang="en-US"/>
              <a:t> picture for funding rules in NC</a:t>
            </a:r>
          </a:p>
          <a:p>
            <a:pPr marL="171450" indent="-171450">
              <a:buFont typeface="Arial" panose="020B0604020202020204" pitchFamily="34" charset="0"/>
              <a:buChar char="•"/>
            </a:pPr>
            <a:r>
              <a:rPr lang="en-US"/>
              <a:t>If any federal or state funding is used, you need to know three basic/overarching drivers:</a:t>
            </a:r>
          </a:p>
          <a:p>
            <a:pPr marL="628650" lvl="1" indent="-171450">
              <a:buFont typeface="Arial" panose="020B0604020202020204" pitchFamily="34" charset="0"/>
              <a:buChar char="•"/>
            </a:pPr>
            <a:r>
              <a:rPr lang="en-US"/>
              <a:t>Funds are provided on a reimbursement basis (have your own funding ready to spend and expect to be partially reimbursed)</a:t>
            </a:r>
          </a:p>
          <a:p>
            <a:pPr marL="628650" lvl="1" indent="-171450">
              <a:buFont typeface="Arial" panose="020B0604020202020204" pitchFamily="34" charset="0"/>
              <a:buChar char="•"/>
            </a:pPr>
            <a:r>
              <a:rPr lang="en-US"/>
              <a:t>10-50% local match is almost always required when accessing state or federal funds</a:t>
            </a:r>
          </a:p>
          <a:p>
            <a:pPr marL="628650" lvl="1" indent="-171450">
              <a:buFont typeface="Arial" panose="020B0604020202020204" pitchFamily="34" charset="0"/>
              <a:buChar char="•"/>
            </a:pPr>
            <a:r>
              <a:rPr lang="en-US"/>
              <a:t>Each funding source used has different rules. As a special note - c</a:t>
            </a:r>
            <a:r>
              <a:rPr lang="en-US" sz="1200" kern="1200">
                <a:solidFill>
                  <a:schemeClr val="tx1"/>
                </a:solidFill>
                <a:latin typeface="+mn-lt"/>
                <a:ea typeface="+mn-ea"/>
                <a:cs typeface="+mn-cs"/>
              </a:rPr>
              <a:t>ompliance is important and you MUST follow rules to remain IN compliance to access funds </a:t>
            </a:r>
          </a:p>
          <a:p>
            <a:pPr marL="628650" lvl="1" indent="-171450">
              <a:buFontTx/>
              <a:buChar char="-"/>
            </a:pPr>
            <a:endParaRPr lang="en-US"/>
          </a:p>
        </p:txBody>
      </p:sp>
      <p:sp>
        <p:nvSpPr>
          <p:cNvPr id="4" name="Slide Number Placeholder 3"/>
          <p:cNvSpPr>
            <a:spLocks noGrp="1"/>
          </p:cNvSpPr>
          <p:nvPr>
            <p:ph type="sldNum" sz="quarter" idx="5"/>
          </p:nvPr>
        </p:nvSpPr>
        <p:spPr/>
        <p:txBody>
          <a:bodyPr/>
          <a:lstStyle/>
          <a:p>
            <a:fld id="{9A18B325-EA8C-4A83-BB28-D5A2B276BD76}" type="slidenum">
              <a:rPr lang="en-US" smtClean="0"/>
              <a:t>36</a:t>
            </a:fld>
            <a:endParaRPr lang="en-US"/>
          </a:p>
        </p:txBody>
      </p:sp>
    </p:spTree>
    <p:extLst>
      <p:ext uri="{BB962C8B-B14F-4D97-AF65-F5344CB8AC3E}">
        <p14:creationId xmlns:p14="http://schemas.microsoft.com/office/powerpoint/2010/main" val="183738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Accessing funds that are provided through a reimbursement basis means that you have to pay your invoice first before submitting claims to be reimbursed (partially)</a:t>
            </a:r>
          </a:p>
          <a:p>
            <a:pPr marL="171450" indent="-171450">
              <a:buFont typeface="Arial" panose="020B0604020202020204" pitchFamily="34" charset="0"/>
              <a:buChar char="•"/>
            </a:pPr>
            <a:r>
              <a:rPr lang="en-US"/>
              <a:t>Be ready to bring your money to the table for grants!</a:t>
            </a:r>
          </a:p>
          <a:p>
            <a:pPr marL="171450" indent="-171450">
              <a:buFont typeface="Arial" panose="020B0604020202020204" pitchFamily="34" charset="0"/>
              <a:buChar char="•"/>
            </a:pPr>
            <a:r>
              <a:rPr lang="en-US"/>
              <a:t>As a special note, taxes are not usually reimbursable</a:t>
            </a:r>
          </a:p>
        </p:txBody>
      </p:sp>
      <p:sp>
        <p:nvSpPr>
          <p:cNvPr id="4" name="Slide Number Placeholder 3"/>
          <p:cNvSpPr>
            <a:spLocks noGrp="1"/>
          </p:cNvSpPr>
          <p:nvPr>
            <p:ph type="sldNum" sz="quarter" idx="5"/>
          </p:nvPr>
        </p:nvSpPr>
        <p:spPr/>
        <p:txBody>
          <a:bodyPr/>
          <a:lstStyle/>
          <a:p>
            <a:fld id="{9A18B325-EA8C-4A83-BB28-D5A2B276BD76}" type="slidenum">
              <a:rPr lang="en-US" smtClean="0"/>
              <a:t>37</a:t>
            </a:fld>
            <a:endParaRPr lang="en-US"/>
          </a:p>
        </p:txBody>
      </p:sp>
    </p:spTree>
    <p:extLst>
      <p:ext uri="{BB962C8B-B14F-4D97-AF65-F5344CB8AC3E}">
        <p14:creationId xmlns:p14="http://schemas.microsoft.com/office/powerpoint/2010/main" val="28727020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Also, a local match is almost always required to access reimbursable funds</a:t>
            </a:r>
          </a:p>
          <a:p>
            <a:pPr marL="171450" indent="-171450">
              <a:buFont typeface="Arial" panose="020B0604020202020204" pitchFamily="34" charset="0"/>
              <a:buChar char="•"/>
            </a:pPr>
            <a:r>
              <a:rPr lang="en-US"/>
              <a:t>Be careful when identifying local match sources because some funds are not eligible as a local match</a:t>
            </a:r>
          </a:p>
        </p:txBody>
      </p:sp>
      <p:sp>
        <p:nvSpPr>
          <p:cNvPr id="4" name="Slide Number Placeholder 3"/>
          <p:cNvSpPr>
            <a:spLocks noGrp="1"/>
          </p:cNvSpPr>
          <p:nvPr>
            <p:ph type="sldNum" sz="quarter" idx="5"/>
          </p:nvPr>
        </p:nvSpPr>
        <p:spPr/>
        <p:txBody>
          <a:bodyPr/>
          <a:lstStyle/>
          <a:p>
            <a:fld id="{9A18B325-EA8C-4A83-BB28-D5A2B276BD76}" type="slidenum">
              <a:rPr lang="en-US" smtClean="0"/>
              <a:t>38</a:t>
            </a:fld>
            <a:endParaRPr lang="en-US"/>
          </a:p>
        </p:txBody>
      </p:sp>
    </p:spTree>
    <p:extLst>
      <p:ext uri="{BB962C8B-B14F-4D97-AF65-F5344CB8AC3E}">
        <p14:creationId xmlns:p14="http://schemas.microsoft.com/office/powerpoint/2010/main" val="19616849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Here are some example eligible match sources</a:t>
            </a:r>
          </a:p>
          <a:p>
            <a:endParaRPr lang="en-US"/>
          </a:p>
        </p:txBody>
      </p:sp>
      <p:sp>
        <p:nvSpPr>
          <p:cNvPr id="4" name="Slide Number Placeholder 3"/>
          <p:cNvSpPr>
            <a:spLocks noGrp="1"/>
          </p:cNvSpPr>
          <p:nvPr>
            <p:ph type="sldNum" sz="quarter" idx="5"/>
          </p:nvPr>
        </p:nvSpPr>
        <p:spPr/>
        <p:txBody>
          <a:bodyPr/>
          <a:lstStyle/>
          <a:p>
            <a:fld id="{9A18B325-EA8C-4A83-BB28-D5A2B276BD76}" type="slidenum">
              <a:rPr lang="en-US" smtClean="0"/>
              <a:t>39</a:t>
            </a:fld>
            <a:endParaRPr lang="en-US"/>
          </a:p>
        </p:txBody>
      </p:sp>
    </p:spTree>
    <p:extLst>
      <p:ext uri="{BB962C8B-B14F-4D97-AF65-F5344CB8AC3E}">
        <p14:creationId xmlns:p14="http://schemas.microsoft.com/office/powerpoint/2010/main" val="19403506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Here are some notes on sources that are not eligible as a local matching source</a:t>
            </a:r>
          </a:p>
        </p:txBody>
      </p:sp>
      <p:sp>
        <p:nvSpPr>
          <p:cNvPr id="4" name="Slide Number Placeholder 3"/>
          <p:cNvSpPr>
            <a:spLocks noGrp="1"/>
          </p:cNvSpPr>
          <p:nvPr>
            <p:ph type="sldNum" sz="quarter" idx="5"/>
          </p:nvPr>
        </p:nvSpPr>
        <p:spPr/>
        <p:txBody>
          <a:bodyPr/>
          <a:lstStyle/>
          <a:p>
            <a:fld id="{9A18B325-EA8C-4A83-BB28-D5A2B276BD76}" type="slidenum">
              <a:rPr lang="en-US" smtClean="0"/>
              <a:t>40</a:t>
            </a:fld>
            <a:endParaRPr lang="en-US"/>
          </a:p>
        </p:txBody>
      </p:sp>
    </p:spTree>
    <p:extLst>
      <p:ext uri="{BB962C8B-B14F-4D97-AF65-F5344CB8AC3E}">
        <p14:creationId xmlns:p14="http://schemas.microsoft.com/office/powerpoint/2010/main" val="19616849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Unified Grant Application is a new platform for guidance and instruction for the submittal of all public transportation grants, except specific ones such as TDM.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a:solidFill>
                  <a:schemeClr val="tx1"/>
                </a:solidFill>
                <a:effectLst/>
                <a:latin typeface="+mn-lt"/>
                <a:ea typeface="+mn-ea"/>
                <a:cs typeface="+mn-cs"/>
              </a:rPr>
              <a:t>UGA Guidance consists of three parts just like this training material: Background/Eligible Applicants; Eligible Expenditures; and Application Processes. You will find the same information in the UGA Guidance.</a:t>
            </a: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9A18B325-EA8C-4A83-BB28-D5A2B276BD76}" type="slidenum">
              <a:rPr lang="en-US" smtClean="0"/>
              <a:t>4</a:t>
            </a:fld>
            <a:endParaRPr lang="en-US"/>
          </a:p>
        </p:txBody>
      </p:sp>
    </p:spTree>
    <p:extLst>
      <p:ext uri="{BB962C8B-B14F-4D97-AF65-F5344CB8AC3E}">
        <p14:creationId xmlns:p14="http://schemas.microsoft.com/office/powerpoint/2010/main" val="28003983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When utilizing multiple different funding sources for your agency’s public transportation budgets, be aware that different rules apply for each funding source</a:t>
            </a:r>
          </a:p>
          <a:p>
            <a:pPr marL="171450" indent="-171450">
              <a:buFont typeface="Arial" panose="020B0604020202020204" pitchFamily="34" charset="0"/>
              <a:buChar char="•"/>
            </a:pPr>
            <a:r>
              <a:rPr lang="en-US"/>
              <a:t>Note that you will have a different path for each of the different funding sources you will use. This includes a different path with different rules for each fund for: </a:t>
            </a:r>
          </a:p>
          <a:p>
            <a:pPr marL="628650" lvl="1" indent="-171450">
              <a:buFont typeface="Arial" panose="020B0604020202020204" pitchFamily="34" charset="0"/>
              <a:buChar char="•"/>
            </a:pPr>
            <a:r>
              <a:rPr lang="en-US"/>
              <a:t>Application for funding</a:t>
            </a:r>
          </a:p>
          <a:p>
            <a:pPr marL="628650" lvl="1" indent="-171450">
              <a:buFont typeface="Arial" panose="020B0604020202020204" pitchFamily="34" charset="0"/>
              <a:buChar char="•"/>
            </a:pPr>
            <a:r>
              <a:rPr lang="en-US"/>
              <a:t>Document submittal to support a funding application </a:t>
            </a:r>
          </a:p>
          <a:p>
            <a:pPr marL="628650" lvl="1" indent="-171450">
              <a:buFont typeface="Arial" panose="020B0604020202020204" pitchFamily="34" charset="0"/>
              <a:buChar char="•"/>
            </a:pPr>
            <a:r>
              <a:rPr lang="en-US"/>
              <a:t>Compliance after award of funds</a:t>
            </a:r>
          </a:p>
          <a:p>
            <a:pPr marL="628650" lvl="1" indent="-171450">
              <a:buFont typeface="Arial" panose="020B0604020202020204" pitchFamily="34" charset="0"/>
              <a:buChar char="•"/>
            </a:pPr>
            <a:r>
              <a:rPr lang="en-US"/>
              <a:t>And Claim Submission for reimbursement after award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solidFill>
                  <a:srgbClr val="FF0000"/>
                </a:solidFill>
                <a:latin typeface="Arial" panose="020B0604020202020204" pitchFamily="34" charset="0"/>
                <a:ea typeface="AECOM Sans" panose="020B0504020202020204" pitchFamily="34" charset="0"/>
                <a:cs typeface="Arial" panose="020B0604020202020204" pitchFamily="34" charset="0"/>
              </a:rPr>
              <a:t>Note in particular that compliance rules vary for different funds, and this is sometimes overlooked by grant recipients</a:t>
            </a:r>
          </a:p>
          <a:p>
            <a:pPr marL="171450" indent="-171450">
              <a:buFont typeface="Arial" panose="020B0604020202020204" pitchFamily="34" charset="0"/>
              <a:buChar char="•"/>
            </a:pPr>
            <a:r>
              <a:rPr lang="en-US"/>
              <a:t>Now let’s take a look at some funding source rules by category:</a:t>
            </a:r>
          </a:p>
        </p:txBody>
      </p:sp>
      <p:sp>
        <p:nvSpPr>
          <p:cNvPr id="4" name="Slide Number Placeholder 3"/>
          <p:cNvSpPr>
            <a:spLocks noGrp="1"/>
          </p:cNvSpPr>
          <p:nvPr>
            <p:ph type="sldNum" sz="quarter" idx="5"/>
          </p:nvPr>
        </p:nvSpPr>
        <p:spPr/>
        <p:txBody>
          <a:bodyPr/>
          <a:lstStyle/>
          <a:p>
            <a:fld id="{9A18B325-EA8C-4A83-BB28-D5A2B276BD76}" type="slidenum">
              <a:rPr lang="en-US" smtClean="0"/>
              <a:t>41</a:t>
            </a:fld>
            <a:endParaRPr lang="en-US"/>
          </a:p>
        </p:txBody>
      </p:sp>
    </p:spTree>
    <p:extLst>
      <p:ext uri="{BB962C8B-B14F-4D97-AF65-F5344CB8AC3E}">
        <p14:creationId xmlns:p14="http://schemas.microsoft.com/office/powerpoint/2010/main" val="28732812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latin typeface="Arial" panose="020B0604020202020204" pitchFamily="34" charset="0"/>
                <a:ea typeface="Calibri" panose="020F0502020204030204" pitchFamily="34" charset="0"/>
                <a:cs typeface="Arial" panose="020B0604020202020204" pitchFamily="34" charset="0"/>
              </a:rPr>
              <a:t>[REVISE this slide to show only applicable funding sources for your audience – delete circle graphics for funds that are not shown in your audience’s revised part 1.2 slide(s)]</a:t>
            </a:r>
            <a:endParaRPr lang="en-US" sz="1600" b="0">
              <a:solidFill>
                <a:srgbClr val="FF0000"/>
              </a:solidFill>
              <a:latin typeface="Arial" panose="020B0604020202020204" pitchFamily="34" charset="0"/>
              <a:ea typeface="Calibri" panose="020F0502020204030204" pitchFamily="34" charset="0"/>
              <a:cs typeface="Arial" panose="020B0604020202020204" pitchFamily="34" charset="0"/>
            </a:endParaRPr>
          </a:p>
          <a:p>
            <a:endParaRPr lang="en-US" b="0">
              <a:latin typeface="Arial" panose="020B0604020202020204" pitchFamily="34" charset="0"/>
              <a:ea typeface="Calibri" panose="020F0502020204030204" pitchFamily="34" charset="0"/>
              <a:cs typeface="Arial" panose="020B0604020202020204" pitchFamily="34" charset="0"/>
            </a:endParaRPr>
          </a:p>
          <a:p>
            <a:pPr marL="171450" indent="-171450">
              <a:buFont typeface="Arial" panose="020B0604020202020204" pitchFamily="34" charset="0"/>
              <a:buChar char="•"/>
            </a:pPr>
            <a:r>
              <a:rPr lang="en-US" b="0"/>
              <a:t>This slide highlights how you might use your funding sources for eligible expenses</a:t>
            </a:r>
          </a:p>
          <a:p>
            <a:pPr marL="171450" indent="-171450">
              <a:buFont typeface="Arial" panose="020B0604020202020204" pitchFamily="34" charset="0"/>
              <a:buChar char="•"/>
            </a:pPr>
            <a:r>
              <a:rPr lang="en-US" b="0"/>
              <a:t>Note that Mobility Manager is considered a capital fund with a 50% local match, but it can be used for these administrative expenditures</a:t>
            </a:r>
          </a:p>
        </p:txBody>
      </p:sp>
      <p:sp>
        <p:nvSpPr>
          <p:cNvPr id="4" name="Slide Number Placeholder 3"/>
          <p:cNvSpPr>
            <a:spLocks noGrp="1"/>
          </p:cNvSpPr>
          <p:nvPr>
            <p:ph type="sldNum" sz="quarter" idx="5"/>
          </p:nvPr>
        </p:nvSpPr>
        <p:spPr/>
        <p:txBody>
          <a:bodyPr/>
          <a:lstStyle/>
          <a:p>
            <a:fld id="{9A18B325-EA8C-4A83-BB28-D5A2B276BD76}" type="slidenum">
              <a:rPr lang="en-US" smtClean="0"/>
              <a:t>42</a:t>
            </a:fld>
            <a:endParaRPr lang="en-US"/>
          </a:p>
        </p:txBody>
      </p:sp>
    </p:spTree>
    <p:extLst>
      <p:ext uri="{BB962C8B-B14F-4D97-AF65-F5344CB8AC3E}">
        <p14:creationId xmlns:p14="http://schemas.microsoft.com/office/powerpoint/2010/main" val="36642977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0">
                <a:latin typeface="Arial" panose="020B0604020202020204" pitchFamily="34" charset="0"/>
                <a:ea typeface="Calibri" panose="020F0502020204030204" pitchFamily="34" charset="0"/>
                <a:cs typeface="Arial" panose="020B0604020202020204" pitchFamily="34" charset="0"/>
              </a:rPr>
              <a:t>[REVISE this slide to show only applicable funding sources for your audience – delete circle graphics for funds that are not shown in your audience’s revised part 1.2 slide(s)]</a:t>
            </a:r>
            <a:endParaRPr lang="en-US" sz="2000" b="0">
              <a:solidFill>
                <a:srgbClr val="FF0000"/>
              </a:solidFill>
              <a:latin typeface="Arial" panose="020B0604020202020204" pitchFamily="34" charset="0"/>
              <a:ea typeface="Calibri" panose="020F0502020204030204" pitchFamily="34" charset="0"/>
              <a:cs typeface="Arial" panose="020B0604020202020204" pitchFamily="34" charset="0"/>
            </a:endParaRPr>
          </a:p>
          <a:p>
            <a:endParaRPr lang="en-US" sz="1600" b="0">
              <a:latin typeface="Arial" panose="020B060402020202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en-US" sz="1600" b="0"/>
              <a:t>This slide highlights how you might use your funding sources for eligible expenses.</a:t>
            </a:r>
            <a:endParaRPr lang="en-US" sz="1600" b="0">
              <a:latin typeface="Arial" panose="020B0604020202020204" pitchFamily="34" charset="0"/>
              <a:ea typeface="Calibri" panose="020F0502020204030204" pitchFamily="34" charset="0"/>
              <a:cs typeface="Arial" panose="020B0604020202020204" pitchFamily="34" charset="0"/>
            </a:endParaRPr>
          </a:p>
          <a:p>
            <a:pPr marL="285750" indent="-285750">
              <a:lnSpc>
                <a:spcPct val="107000"/>
              </a:lnSpc>
              <a:spcBef>
                <a:spcPts val="0"/>
              </a:spcBef>
              <a:buFont typeface="Arial" panose="020B0604020202020204" pitchFamily="34" charset="0"/>
              <a:buChar char="•"/>
            </a:pPr>
            <a:r>
              <a:rPr lang="en-US" sz="1600" b="0">
                <a:latin typeface="Arial" panose="020B0604020202020204" pitchFamily="34" charset="0"/>
                <a:ea typeface="Calibri" panose="020F0502020204030204" pitchFamily="34" charset="0"/>
                <a:cs typeface="Arial" panose="020B0604020202020204" pitchFamily="34" charset="0"/>
              </a:rPr>
              <a:t>5310 – Operating, Capital Purchase of Service, and Mobility Manager grant applications must show the detail of how the amount of the grant request is derived (i.e. number of trips anticipated at trip cost, trip cost developed; i.e., by Fully Allocated Cost model or some other cost pricing method)</a:t>
            </a:r>
          </a:p>
          <a:p>
            <a:pPr marL="285750" lvl="0" indent="-285750">
              <a:lnSpc>
                <a:spcPct val="107000"/>
              </a:lnSpc>
              <a:spcBef>
                <a:spcPts val="0"/>
              </a:spcBef>
              <a:buFont typeface="Arial" panose="020B0604020202020204" pitchFamily="34" charset="0"/>
              <a:buChar char="•"/>
            </a:pPr>
            <a:r>
              <a:rPr lang="en-US" sz="1600" b="0">
                <a:latin typeface="Arial" panose="020B0604020202020204" pitchFamily="34" charset="0"/>
                <a:ea typeface="Calibri" panose="020F0502020204030204" pitchFamily="34" charset="0"/>
                <a:cs typeface="Arial" panose="020B0604020202020204" pitchFamily="34" charset="0"/>
              </a:rPr>
              <a:t>ROAP &amp; SMAP have a table of trip-types that can be performed with these funds. Unlike other funds highlighted on this slide, these funds are not reimbursed but provided after grant award with a requirement for ROAP recipients to report trips biannually</a:t>
            </a:r>
          </a:p>
          <a:p>
            <a:pPr marL="742950" lvl="1" indent="-285750">
              <a:lnSpc>
                <a:spcPct val="107000"/>
              </a:lnSpc>
              <a:spcBef>
                <a:spcPts val="0"/>
              </a:spcBef>
            </a:pPr>
            <a:endParaRPr lang="en-US" sz="1600" b="0">
              <a:latin typeface="Arial" panose="020B0604020202020204" pitchFamily="34" charset="0"/>
              <a:ea typeface="Calibri" panose="020F0502020204030204" pitchFamily="34" charset="0"/>
              <a:cs typeface="Arial" panose="020B0604020202020204" pitchFamily="34" charset="0"/>
            </a:endParaRPr>
          </a:p>
          <a:p>
            <a:endParaRPr lang="en-US" b="0"/>
          </a:p>
        </p:txBody>
      </p:sp>
      <p:sp>
        <p:nvSpPr>
          <p:cNvPr id="4" name="Slide Number Placeholder 3"/>
          <p:cNvSpPr>
            <a:spLocks noGrp="1"/>
          </p:cNvSpPr>
          <p:nvPr>
            <p:ph type="sldNum" sz="quarter" idx="5"/>
          </p:nvPr>
        </p:nvSpPr>
        <p:spPr/>
        <p:txBody>
          <a:bodyPr/>
          <a:lstStyle/>
          <a:p>
            <a:fld id="{9A18B325-EA8C-4A83-BB28-D5A2B276BD76}" type="slidenum">
              <a:rPr lang="en-US" smtClean="0"/>
              <a:t>43</a:t>
            </a:fld>
            <a:endParaRPr lang="en-US"/>
          </a:p>
        </p:txBody>
      </p:sp>
    </p:spTree>
    <p:extLst>
      <p:ext uri="{BB962C8B-B14F-4D97-AF65-F5344CB8AC3E}">
        <p14:creationId xmlns:p14="http://schemas.microsoft.com/office/powerpoint/2010/main" val="33252054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0">
                <a:latin typeface="Arial" panose="020B0604020202020204" pitchFamily="34" charset="0"/>
                <a:ea typeface="Calibri" panose="020F0502020204030204" pitchFamily="34" charset="0"/>
                <a:cs typeface="Arial" panose="020B0604020202020204" pitchFamily="34" charset="0"/>
              </a:rPr>
              <a:t>[REVISE this slide to show only applicable funding sources for your audience – delete circle graphics for funds that are not shown in your audience’s revised part 1.2 slide(s)]</a:t>
            </a:r>
            <a:endParaRPr lang="en-US" sz="2000" b="0">
              <a:solidFill>
                <a:srgbClr val="FF0000"/>
              </a:solidFill>
              <a:latin typeface="Arial" panose="020B0604020202020204" pitchFamily="34" charset="0"/>
              <a:ea typeface="Calibri" panose="020F0502020204030204" pitchFamily="34" charset="0"/>
              <a:cs typeface="Arial" panose="020B0604020202020204" pitchFamily="34" charset="0"/>
            </a:endParaRPr>
          </a:p>
          <a:p>
            <a:endParaRPr lang="en-US" sz="1600" b="0">
              <a:latin typeface="Arial" panose="020B060402020202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en-US" sz="1600" b="0"/>
              <a:t>This slide highlights how you might use your funding sources for eligible expenses</a:t>
            </a:r>
          </a:p>
          <a:p>
            <a:pPr marL="285750" lvl="0" indent="-285750">
              <a:lnSpc>
                <a:spcPct val="107000"/>
              </a:lnSpc>
              <a:spcBef>
                <a:spcPts val="0"/>
              </a:spcBef>
              <a:buFont typeface="Arial" panose="020B0604020202020204" pitchFamily="34" charset="0"/>
              <a:buChar char="•"/>
            </a:pPr>
            <a:r>
              <a:rPr lang="en-US" sz="1600" b="0">
                <a:latin typeface="Arial" panose="020B0604020202020204" pitchFamily="34" charset="0"/>
                <a:ea typeface="Calibri" panose="020F0502020204030204" pitchFamily="34" charset="0"/>
                <a:cs typeface="Arial" panose="020B0604020202020204" pitchFamily="34" charset="0"/>
              </a:rPr>
              <a:t>Vehicles must reach useful life by June 30</a:t>
            </a:r>
            <a:r>
              <a:rPr lang="en-US" sz="1600" b="0" baseline="30000">
                <a:latin typeface="Arial" panose="020B0604020202020204" pitchFamily="34" charset="0"/>
                <a:ea typeface="Calibri" panose="020F0502020204030204" pitchFamily="34" charset="0"/>
                <a:cs typeface="Arial" panose="020B0604020202020204" pitchFamily="34" charset="0"/>
              </a:rPr>
              <a:t>th</a:t>
            </a:r>
            <a:r>
              <a:rPr lang="en-US" sz="1600" b="0">
                <a:latin typeface="Arial" panose="020B0604020202020204" pitchFamily="34" charset="0"/>
                <a:ea typeface="Calibri" panose="020F0502020204030204" pitchFamily="34" charset="0"/>
                <a:cs typeface="Arial" panose="020B0604020202020204" pitchFamily="34" charset="0"/>
              </a:rPr>
              <a:t> of the applicable year to be eligible for replacement.</a:t>
            </a:r>
          </a:p>
          <a:p>
            <a:pPr marL="285750" lvl="0" indent="-285750">
              <a:lnSpc>
                <a:spcPct val="107000"/>
              </a:lnSpc>
              <a:spcBef>
                <a:spcPts val="0"/>
              </a:spcBef>
              <a:buFont typeface="Arial" panose="020B0604020202020204" pitchFamily="34" charset="0"/>
              <a:buChar char="•"/>
            </a:pPr>
            <a:r>
              <a:rPr lang="en-US" sz="1600" b="0">
                <a:latin typeface="Arial" panose="020B0604020202020204" pitchFamily="34" charset="0"/>
                <a:ea typeface="Calibri" panose="020F0502020204030204" pitchFamily="34" charset="0"/>
                <a:cs typeface="Arial" panose="020B0604020202020204" pitchFamily="34" charset="0"/>
              </a:rPr>
              <a:t>Useful life mileage for most vehicles matches federal levels outlined in Circular 5010.E, i.e., Center Aisle Vans, mini-van, conversion van – 100,000 miles, Bus: LTVs 20-28’ – 100,000 miles, </a:t>
            </a:r>
            <a:r>
              <a:rPr lang="en-US" sz="1600" b="0">
                <a:solidFill>
                  <a:srgbClr val="FF0000"/>
                </a:solidFill>
                <a:latin typeface="Arial" panose="020B0604020202020204" pitchFamily="34" charset="0"/>
                <a:ea typeface="Calibri" panose="020F0502020204030204" pitchFamily="34" charset="0"/>
                <a:cs typeface="Arial" panose="020B0604020202020204" pitchFamily="34" charset="0"/>
              </a:rPr>
              <a:t>All larger bus thresholds remain the same</a:t>
            </a:r>
          </a:p>
          <a:p>
            <a:pPr marL="285750" indent="-285750">
              <a:lnSpc>
                <a:spcPct val="107000"/>
              </a:lnSpc>
              <a:spcBef>
                <a:spcPts val="0"/>
              </a:spcBef>
              <a:buFont typeface="Arial" panose="020B0604020202020204" pitchFamily="34" charset="0"/>
              <a:buChar char="•"/>
            </a:pPr>
            <a:r>
              <a:rPr lang="en-US" sz="1600" b="0">
                <a:latin typeface="Arial" panose="020B0604020202020204" pitchFamily="34" charset="0"/>
                <a:ea typeface="Calibri" panose="020F0502020204030204" pitchFamily="34" charset="0"/>
                <a:cs typeface="Arial" panose="020B0604020202020204" pitchFamily="34" charset="0"/>
              </a:rPr>
              <a:t>5310 – Operating, Capital Purchase of Service, and Mobility Manager grant applications must show the detail of how the amount of the grant request is derived (i.e. number of trips anticipated at trip cost, trip cost developed; i.e., by Fully Allocated Cost model or some other cost pricing method)</a:t>
            </a:r>
          </a:p>
          <a:p>
            <a:endParaRPr lang="en-US" b="0"/>
          </a:p>
        </p:txBody>
      </p:sp>
      <p:sp>
        <p:nvSpPr>
          <p:cNvPr id="4" name="Slide Number Placeholder 3"/>
          <p:cNvSpPr>
            <a:spLocks noGrp="1"/>
          </p:cNvSpPr>
          <p:nvPr>
            <p:ph type="sldNum" sz="quarter" idx="5"/>
          </p:nvPr>
        </p:nvSpPr>
        <p:spPr/>
        <p:txBody>
          <a:bodyPr/>
          <a:lstStyle/>
          <a:p>
            <a:fld id="{9A18B325-EA8C-4A83-BB28-D5A2B276BD76}" type="slidenum">
              <a:rPr lang="en-US" smtClean="0"/>
              <a:t>44</a:t>
            </a:fld>
            <a:endParaRPr lang="en-US"/>
          </a:p>
        </p:txBody>
      </p:sp>
    </p:spTree>
    <p:extLst>
      <p:ext uri="{BB962C8B-B14F-4D97-AF65-F5344CB8AC3E}">
        <p14:creationId xmlns:p14="http://schemas.microsoft.com/office/powerpoint/2010/main" val="393669985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0">
                <a:latin typeface="Arial" panose="020B0604020202020204" pitchFamily="34" charset="0"/>
                <a:ea typeface="Calibri" panose="020F0502020204030204" pitchFamily="34" charset="0"/>
                <a:cs typeface="Arial" panose="020B0604020202020204" pitchFamily="34" charset="0"/>
              </a:rPr>
              <a:t>[REVISE this slide to show only applicable funding sources for your audience – delete circle graphics for funds that are not shown in your audience’s revised part 1.2 slide(s)]</a:t>
            </a:r>
            <a:endParaRPr lang="en-US" sz="2000" b="0">
              <a:solidFill>
                <a:srgbClr val="FF0000"/>
              </a:solidFill>
              <a:latin typeface="Arial" panose="020B0604020202020204" pitchFamily="34" charset="0"/>
              <a:ea typeface="Calibri" panose="020F0502020204030204" pitchFamily="34" charset="0"/>
              <a:cs typeface="Arial" panose="020B0604020202020204" pitchFamily="34" charset="0"/>
            </a:endParaRPr>
          </a:p>
          <a:p>
            <a:endParaRPr lang="en-US" sz="1600" b="0">
              <a:latin typeface="Arial" panose="020B0604020202020204" pitchFamily="34" charset="0"/>
              <a:ea typeface="Calibri" panose="020F0502020204030204" pitchFamily="34" charset="0"/>
              <a:cs typeface="Arial" panose="020B0604020202020204" pitchFamily="34" charset="0"/>
            </a:endParaRPr>
          </a:p>
          <a:p>
            <a:pPr marL="285750" indent="-285750">
              <a:lnSpc>
                <a:spcPct val="107000"/>
              </a:lnSpc>
              <a:spcBef>
                <a:spcPts val="0"/>
              </a:spcBef>
              <a:buFont typeface="Arial" panose="020B0604020202020204" pitchFamily="34" charset="0"/>
              <a:buChar char="•"/>
            </a:pPr>
            <a:r>
              <a:rPr lang="en-US" sz="1600" b="0">
                <a:latin typeface="Arial" panose="020B0604020202020204" pitchFamily="34" charset="0"/>
                <a:ea typeface="Calibri" panose="020F0502020204030204" pitchFamily="34" charset="0"/>
                <a:cs typeface="Arial" panose="020B0604020202020204" pitchFamily="34" charset="0"/>
              </a:rPr>
              <a:t>(Examples continued from previous slide)</a:t>
            </a:r>
          </a:p>
          <a:p>
            <a:pPr marL="285750" indent="-285750">
              <a:lnSpc>
                <a:spcPct val="107000"/>
              </a:lnSpc>
              <a:spcBef>
                <a:spcPts val="0"/>
              </a:spcBef>
              <a:buFont typeface="Arial" panose="020B0604020202020204" pitchFamily="34" charset="0"/>
              <a:buChar char="•"/>
            </a:pPr>
            <a:r>
              <a:rPr lang="en-US" sz="1600" b="0">
                <a:latin typeface="Arial" panose="020B0604020202020204" pitchFamily="34" charset="0"/>
                <a:ea typeface="Calibri" panose="020F0502020204030204" pitchFamily="34" charset="0"/>
                <a:cs typeface="Arial" panose="020B0604020202020204" pitchFamily="34" charset="0"/>
              </a:rPr>
              <a:t>Non-STI Rural Expansion Vehicles fund is for vehicle expansion desires only. Potential for expansion vehicles if federal funds are available and applicant can budget for the 20% local share (no state funds). Funding is not guaranteed</a:t>
            </a:r>
          </a:p>
          <a:p>
            <a:pPr marL="457200" lvl="1" indent="0">
              <a:lnSpc>
                <a:spcPct val="107000"/>
              </a:lnSpc>
              <a:spcBef>
                <a:spcPts val="0"/>
              </a:spcBef>
              <a:buNone/>
            </a:pPr>
            <a:endParaRPr lang="en-US" sz="1600" b="0">
              <a:latin typeface="Arial" panose="020B0604020202020204" pitchFamily="34" charset="0"/>
              <a:ea typeface="Calibri" panose="020F0502020204030204" pitchFamily="34" charset="0"/>
              <a:cs typeface="Arial" panose="020B0604020202020204" pitchFamily="34" charset="0"/>
            </a:endParaRPr>
          </a:p>
          <a:p>
            <a:endParaRPr lang="en-US" b="0"/>
          </a:p>
        </p:txBody>
      </p:sp>
      <p:sp>
        <p:nvSpPr>
          <p:cNvPr id="4" name="Slide Number Placeholder 3"/>
          <p:cNvSpPr>
            <a:spLocks noGrp="1"/>
          </p:cNvSpPr>
          <p:nvPr>
            <p:ph type="sldNum" sz="quarter" idx="5"/>
          </p:nvPr>
        </p:nvSpPr>
        <p:spPr/>
        <p:txBody>
          <a:bodyPr/>
          <a:lstStyle/>
          <a:p>
            <a:fld id="{9A18B325-EA8C-4A83-BB28-D5A2B276BD76}" type="slidenum">
              <a:rPr lang="en-US" smtClean="0"/>
              <a:t>45</a:t>
            </a:fld>
            <a:endParaRPr lang="en-US"/>
          </a:p>
        </p:txBody>
      </p:sp>
    </p:spTree>
    <p:extLst>
      <p:ext uri="{BB962C8B-B14F-4D97-AF65-F5344CB8AC3E}">
        <p14:creationId xmlns:p14="http://schemas.microsoft.com/office/powerpoint/2010/main" val="201522799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a:t>This slide highlights how you might use your funding sources for eligible expenses, in coordination with your MPO as applicable</a:t>
            </a:r>
          </a:p>
          <a:p>
            <a:endParaRPr lang="en-US"/>
          </a:p>
        </p:txBody>
      </p:sp>
      <p:sp>
        <p:nvSpPr>
          <p:cNvPr id="4" name="Slide Number Placeholder 3"/>
          <p:cNvSpPr>
            <a:spLocks noGrp="1"/>
          </p:cNvSpPr>
          <p:nvPr>
            <p:ph type="sldNum" sz="quarter" idx="5"/>
          </p:nvPr>
        </p:nvSpPr>
        <p:spPr/>
        <p:txBody>
          <a:bodyPr/>
          <a:lstStyle/>
          <a:p>
            <a:fld id="{9A18B325-EA8C-4A83-BB28-D5A2B276BD76}" type="slidenum">
              <a:rPr lang="en-US" smtClean="0"/>
              <a:t>46</a:t>
            </a:fld>
            <a:endParaRPr lang="en-US"/>
          </a:p>
        </p:txBody>
      </p:sp>
    </p:spTree>
    <p:extLst>
      <p:ext uri="{BB962C8B-B14F-4D97-AF65-F5344CB8AC3E}">
        <p14:creationId xmlns:p14="http://schemas.microsoft.com/office/powerpoint/2010/main" val="322741953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A UPTAS is available for specific guidance on accounting codes and uses of those codes for desired expenses</a:t>
            </a:r>
          </a:p>
        </p:txBody>
      </p:sp>
      <p:sp>
        <p:nvSpPr>
          <p:cNvPr id="4" name="Slide Number Placeholder 3"/>
          <p:cNvSpPr>
            <a:spLocks noGrp="1"/>
          </p:cNvSpPr>
          <p:nvPr>
            <p:ph type="sldNum" sz="quarter" idx="5"/>
          </p:nvPr>
        </p:nvSpPr>
        <p:spPr/>
        <p:txBody>
          <a:bodyPr/>
          <a:lstStyle/>
          <a:p>
            <a:fld id="{9A18B325-EA8C-4A83-BB28-D5A2B276BD76}" type="slidenum">
              <a:rPr lang="en-US" smtClean="0"/>
              <a:t>47</a:t>
            </a:fld>
            <a:endParaRPr lang="en-US"/>
          </a:p>
        </p:txBody>
      </p:sp>
    </p:spTree>
    <p:extLst>
      <p:ext uri="{BB962C8B-B14F-4D97-AF65-F5344CB8AC3E}">
        <p14:creationId xmlns:p14="http://schemas.microsoft.com/office/powerpoint/2010/main" val="94024064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Part 2.2 of the UGA Guidance will walk you through which expenses are eligible for each funding program. </a:t>
            </a:r>
          </a:p>
          <a:p>
            <a:pPr marL="171450" indent="-171450">
              <a:buFont typeface="Arial" panose="020B0604020202020204" pitchFamily="34" charset="0"/>
              <a:buChar char="•"/>
            </a:pPr>
            <a:r>
              <a:rPr lang="en-US"/>
              <a:t>Click on one of the hyperlinks in the table to see the program-specific eligible expenditure with G-codes or M-codes.</a:t>
            </a:r>
          </a:p>
        </p:txBody>
      </p:sp>
      <p:sp>
        <p:nvSpPr>
          <p:cNvPr id="4" name="Slide Number Placeholder 3"/>
          <p:cNvSpPr>
            <a:spLocks noGrp="1"/>
          </p:cNvSpPr>
          <p:nvPr>
            <p:ph type="sldNum" sz="quarter" idx="5"/>
          </p:nvPr>
        </p:nvSpPr>
        <p:spPr/>
        <p:txBody>
          <a:bodyPr/>
          <a:lstStyle/>
          <a:p>
            <a:fld id="{9A18B325-EA8C-4A83-BB28-D5A2B276BD76}" type="slidenum">
              <a:rPr lang="en-US" smtClean="0"/>
              <a:t>48</a:t>
            </a:fld>
            <a:endParaRPr lang="en-US"/>
          </a:p>
        </p:txBody>
      </p:sp>
    </p:spTree>
    <p:extLst>
      <p:ext uri="{BB962C8B-B14F-4D97-AF65-F5344CB8AC3E}">
        <p14:creationId xmlns:p14="http://schemas.microsoft.com/office/powerpoint/2010/main" val="219836472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9A18B325-EA8C-4A83-BB28-D5A2B276BD76}" type="slidenum">
              <a:rPr lang="en-US" smtClean="0"/>
              <a:t>49</a:t>
            </a:fld>
            <a:endParaRPr lang="en-US"/>
          </a:p>
        </p:txBody>
      </p:sp>
    </p:spTree>
    <p:extLst>
      <p:ext uri="{BB962C8B-B14F-4D97-AF65-F5344CB8AC3E}">
        <p14:creationId xmlns:p14="http://schemas.microsoft.com/office/powerpoint/2010/main" val="427045156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Please note that some expenses may have special restrictions.</a:t>
            </a:r>
          </a:p>
        </p:txBody>
      </p:sp>
      <p:sp>
        <p:nvSpPr>
          <p:cNvPr id="4" name="Slide Number Placeholder 3"/>
          <p:cNvSpPr>
            <a:spLocks noGrp="1"/>
          </p:cNvSpPr>
          <p:nvPr>
            <p:ph type="sldNum" sz="quarter" idx="5"/>
          </p:nvPr>
        </p:nvSpPr>
        <p:spPr/>
        <p:txBody>
          <a:bodyPr/>
          <a:lstStyle/>
          <a:p>
            <a:fld id="{9A18B325-EA8C-4A83-BB28-D5A2B276BD76}" type="slidenum">
              <a:rPr lang="en-US" smtClean="0"/>
              <a:t>50</a:t>
            </a:fld>
            <a:endParaRPr lang="en-US"/>
          </a:p>
        </p:txBody>
      </p:sp>
    </p:spTree>
    <p:extLst>
      <p:ext uri="{BB962C8B-B14F-4D97-AF65-F5344CB8AC3E}">
        <p14:creationId xmlns:p14="http://schemas.microsoft.com/office/powerpoint/2010/main" val="19727766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455173-B14D-ED5F-9356-A6D104A03E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8BD755-D64D-41F5-3636-87A2817F0B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B83AC1-397F-4A99-D6E0-8664B41730F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[You will continue to hide the Part 0 slides – they are provided as instruction sheets for the presenter to format the slide presentation deck to align with the needs of a particular audience.]</a:t>
            </a:r>
          </a:p>
          <a:p>
            <a:endParaRPr lang="en-US"/>
          </a:p>
        </p:txBody>
      </p:sp>
      <p:sp>
        <p:nvSpPr>
          <p:cNvPr id="4" name="Slide Number Placeholder 3">
            <a:extLst>
              <a:ext uri="{FF2B5EF4-FFF2-40B4-BE49-F238E27FC236}">
                <a16:creationId xmlns:a16="http://schemas.microsoft.com/office/drawing/2014/main" id="{F55A5036-5EFF-60F4-F4A6-85011D017E3D}"/>
              </a:ext>
            </a:extLst>
          </p:cNvPr>
          <p:cNvSpPr>
            <a:spLocks noGrp="1"/>
          </p:cNvSpPr>
          <p:nvPr>
            <p:ph type="sldNum" sz="quarter" idx="5"/>
          </p:nvPr>
        </p:nvSpPr>
        <p:spPr/>
        <p:txBody>
          <a:bodyPr/>
          <a:lstStyle/>
          <a:p>
            <a:fld id="{9A18B325-EA8C-4A83-BB28-D5A2B276BD76}" type="slidenum">
              <a:rPr lang="en-US" smtClean="0"/>
              <a:t>5</a:t>
            </a:fld>
            <a:endParaRPr lang="en-US"/>
          </a:p>
        </p:txBody>
      </p:sp>
    </p:spTree>
    <p:extLst>
      <p:ext uri="{BB962C8B-B14F-4D97-AF65-F5344CB8AC3E}">
        <p14:creationId xmlns:p14="http://schemas.microsoft.com/office/powerpoint/2010/main" val="121463546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9A18B325-EA8C-4A83-BB28-D5A2B276BD76}" type="slidenum">
              <a:rPr lang="en-US" smtClean="0"/>
              <a:t>51</a:t>
            </a:fld>
            <a:endParaRPr lang="en-US"/>
          </a:p>
        </p:txBody>
      </p:sp>
    </p:spTree>
    <p:extLst>
      <p:ext uri="{BB962C8B-B14F-4D97-AF65-F5344CB8AC3E}">
        <p14:creationId xmlns:p14="http://schemas.microsoft.com/office/powerpoint/2010/main" val="237829641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a:solidFill>
                  <a:schemeClr val="tx1"/>
                </a:solidFill>
                <a:effectLst/>
                <a:latin typeface="+mn-lt"/>
                <a:ea typeface="+mn-ea"/>
                <a:cs typeface="+mn-cs"/>
              </a:rPr>
              <a:t>After understanding how various funding sources can be used towards implementing public transportation in North Carolina, let’s talk about how you can access those funds to make it happen!</a:t>
            </a:r>
          </a:p>
          <a:p>
            <a:endParaRPr lang="en-US"/>
          </a:p>
        </p:txBody>
      </p:sp>
      <p:sp>
        <p:nvSpPr>
          <p:cNvPr id="4" name="Slide Number Placeholder 3"/>
          <p:cNvSpPr>
            <a:spLocks noGrp="1"/>
          </p:cNvSpPr>
          <p:nvPr>
            <p:ph type="sldNum" sz="quarter" idx="5"/>
          </p:nvPr>
        </p:nvSpPr>
        <p:spPr/>
        <p:txBody>
          <a:bodyPr/>
          <a:lstStyle/>
          <a:p>
            <a:fld id="{9A18B325-EA8C-4A83-BB28-D5A2B276BD76}" type="slidenum">
              <a:rPr lang="en-US" smtClean="0"/>
              <a:t>52</a:t>
            </a:fld>
            <a:endParaRPr lang="en-US"/>
          </a:p>
        </p:txBody>
      </p:sp>
    </p:spTree>
    <p:extLst>
      <p:ext uri="{BB962C8B-B14F-4D97-AF65-F5344CB8AC3E}">
        <p14:creationId xmlns:p14="http://schemas.microsoft.com/office/powerpoint/2010/main" val="173590288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a:solidFill>
                  <a:schemeClr val="tx1"/>
                </a:solidFill>
                <a:effectLst/>
                <a:latin typeface="+mn-lt"/>
                <a:ea typeface="+mn-ea"/>
                <a:cs typeface="+mn-cs"/>
              </a:rPr>
              <a:t>Here’s an outline of the grant application timeframe for the coming year:</a:t>
            </a:r>
          </a:p>
          <a:p>
            <a:pPr marL="628650" lvl="1" indent="-171450">
              <a:buFont typeface="Arial" panose="020B0604020202020204" pitchFamily="34" charset="0"/>
              <a:buChar char="•"/>
            </a:pPr>
            <a:r>
              <a:rPr lang="en-US" sz="1200" b="0" i="0" kern="1200">
                <a:solidFill>
                  <a:schemeClr val="tx1"/>
                </a:solidFill>
                <a:effectLst/>
                <a:latin typeface="+mn-lt"/>
                <a:ea typeface="+mn-ea"/>
                <a:cs typeface="+mn-cs"/>
              </a:rPr>
              <a:t>The Pre-Application Phase opens in April 2026</a:t>
            </a:r>
          </a:p>
          <a:p>
            <a:pPr marL="628650" lvl="1" indent="-171450">
              <a:buFont typeface="Arial" panose="020B0604020202020204" pitchFamily="34" charset="0"/>
              <a:buChar char="•"/>
            </a:pPr>
            <a:r>
              <a:rPr lang="en-US" sz="1200" b="0" i="0" kern="1200">
                <a:solidFill>
                  <a:schemeClr val="tx1"/>
                </a:solidFill>
                <a:effectLst/>
                <a:latin typeface="+mn-lt"/>
                <a:ea typeface="+mn-ea"/>
                <a:cs typeface="+mn-cs"/>
              </a:rPr>
              <a:t>Pre-Application due on June 5</a:t>
            </a:r>
            <a:r>
              <a:rPr lang="en-US" sz="1200" b="0" i="0" kern="1200" baseline="30000">
                <a:solidFill>
                  <a:schemeClr val="tx1"/>
                </a:solidFill>
                <a:effectLst/>
                <a:latin typeface="+mn-lt"/>
                <a:ea typeface="+mn-ea"/>
                <a:cs typeface="+mn-cs"/>
              </a:rPr>
              <a:t>th</a:t>
            </a:r>
            <a:r>
              <a:rPr lang="en-US" sz="1200" b="0" i="0" kern="1200">
                <a:solidFill>
                  <a:schemeClr val="tx1"/>
                </a:solidFill>
                <a:effectLst/>
                <a:latin typeface="+mn-lt"/>
                <a:ea typeface="+mn-ea"/>
                <a:cs typeface="+mn-cs"/>
              </a:rPr>
              <a:t>    </a:t>
            </a:r>
          </a:p>
          <a:p>
            <a:pPr marL="628650" lvl="1" indent="-171450">
              <a:buFont typeface="Arial" panose="020B0604020202020204" pitchFamily="34" charset="0"/>
              <a:buChar char="•"/>
            </a:pPr>
            <a:r>
              <a:rPr lang="en-US" sz="1200" b="0" i="0" kern="1200">
                <a:solidFill>
                  <a:schemeClr val="tx1"/>
                </a:solidFill>
                <a:effectLst/>
                <a:latin typeface="+mn-lt"/>
                <a:ea typeface="+mn-ea"/>
                <a:cs typeface="+mn-cs"/>
              </a:rPr>
              <a:t>Grant Applications due on October 2</a:t>
            </a:r>
            <a:r>
              <a:rPr lang="en-US" sz="1200" b="0" i="0" kern="1200" baseline="30000">
                <a:solidFill>
                  <a:schemeClr val="tx1"/>
                </a:solidFill>
                <a:effectLst/>
                <a:latin typeface="+mn-lt"/>
                <a:ea typeface="+mn-ea"/>
                <a:cs typeface="+mn-cs"/>
              </a:rPr>
              <a:t>nd</a:t>
            </a:r>
            <a:r>
              <a:rPr lang="en-US" sz="1200" b="0" i="0" kern="1200">
                <a:solidFill>
                  <a:schemeClr val="tx1"/>
                </a:solidFill>
                <a:effectLst/>
                <a:latin typeface="+mn-lt"/>
                <a:ea typeface="+mn-ea"/>
                <a:cs typeface="+mn-cs"/>
              </a:rPr>
              <a:t> </a:t>
            </a:r>
            <a:endParaRPr lang="en-US" sz="1200" b="0" i="0" kern="1200">
              <a:solidFill>
                <a:srgbClr val="FF0000"/>
              </a:solidFill>
              <a:effectLst/>
              <a:latin typeface="+mn-lt"/>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a:solidFill>
                  <a:schemeClr val="tx1"/>
                </a:solidFill>
                <a:effectLst/>
                <a:latin typeface="+mn-lt"/>
                <a:ea typeface="+mn-ea"/>
                <a:cs typeface="+mn-cs"/>
              </a:rPr>
              <a:t>Federal certs and assurances will be distributed for your confirmation and return to NCDOT between January and April 2027</a:t>
            </a:r>
          </a:p>
          <a:p>
            <a:pPr marL="628650" lvl="1" indent="-171450">
              <a:buFont typeface="Arial" panose="020B0604020202020204" pitchFamily="34" charset="0"/>
              <a:buChar char="•"/>
            </a:pPr>
            <a:r>
              <a:rPr lang="en-US" sz="1200" b="0" i="0" kern="1200">
                <a:solidFill>
                  <a:schemeClr val="tx1"/>
                </a:solidFill>
                <a:effectLst/>
                <a:latin typeface="+mn-lt"/>
                <a:ea typeface="+mn-ea"/>
                <a:cs typeface="+mn-cs"/>
              </a:rPr>
              <a:t>Agreement processes for funded applications expected between April and July 2027</a:t>
            </a:r>
          </a:p>
        </p:txBody>
      </p:sp>
      <p:sp>
        <p:nvSpPr>
          <p:cNvPr id="4" name="Slide Number Placeholder 3"/>
          <p:cNvSpPr>
            <a:spLocks noGrp="1"/>
          </p:cNvSpPr>
          <p:nvPr>
            <p:ph type="sldNum" sz="quarter" idx="5"/>
          </p:nvPr>
        </p:nvSpPr>
        <p:spPr/>
        <p:txBody>
          <a:bodyPr/>
          <a:lstStyle/>
          <a:p>
            <a:fld id="{9A18B325-EA8C-4A83-BB28-D5A2B276BD76}" type="slidenum">
              <a:rPr lang="en-US" smtClean="0"/>
              <a:t>53</a:t>
            </a:fld>
            <a:endParaRPr lang="en-US"/>
          </a:p>
        </p:txBody>
      </p:sp>
    </p:spTree>
    <p:extLst>
      <p:ext uri="{BB962C8B-B14F-4D97-AF65-F5344CB8AC3E}">
        <p14:creationId xmlns:p14="http://schemas.microsoft.com/office/powerpoint/2010/main" val="126733815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Unified Grant Application Process consists of three phases.  </a:t>
            </a:r>
          </a:p>
          <a:p>
            <a:pPr marL="171450" indent="-171450">
              <a:buFont typeface="Arial" panose="020B0604020202020204" pitchFamily="34" charset="0"/>
              <a:buChar char="•"/>
            </a:pPr>
            <a:r>
              <a:rPr lang="en-US"/>
              <a:t>Pre-Application Phase begins with completing a Pre-Application Registration Form. You will submit supplemental documents that don’t require any funding decision.</a:t>
            </a:r>
          </a:p>
          <a:p>
            <a:pPr marL="171450" indent="-171450">
              <a:buFont typeface="Arial" panose="020B0604020202020204" pitchFamily="34" charset="0"/>
              <a:buChar char="•"/>
            </a:pPr>
            <a:r>
              <a:rPr lang="en-US"/>
              <a:t>During the Application Phase, you can submit all remaining application documents through EBS dropbox. </a:t>
            </a:r>
          </a:p>
          <a:p>
            <a:pPr marL="171450" indent="-171450">
              <a:buFont typeface="Arial" panose="020B0604020202020204" pitchFamily="34" charset="0"/>
              <a:buChar char="•"/>
            </a:pPr>
            <a:r>
              <a:rPr lang="en-US"/>
              <a:t>After you submit EBS funding application, you can proceed to work on contracting &amp; compliance documents. </a:t>
            </a:r>
          </a:p>
        </p:txBody>
      </p:sp>
      <p:sp>
        <p:nvSpPr>
          <p:cNvPr id="4" name="Slide Number Placeholder 3"/>
          <p:cNvSpPr>
            <a:spLocks noGrp="1"/>
          </p:cNvSpPr>
          <p:nvPr>
            <p:ph type="sldNum" sz="quarter" idx="5"/>
          </p:nvPr>
        </p:nvSpPr>
        <p:spPr/>
        <p:txBody>
          <a:bodyPr/>
          <a:lstStyle/>
          <a:p>
            <a:fld id="{9A18B325-EA8C-4A83-BB28-D5A2B276BD76}" type="slidenum">
              <a:rPr lang="en-US" smtClean="0"/>
              <a:t>54</a:t>
            </a:fld>
            <a:endParaRPr lang="en-US"/>
          </a:p>
        </p:txBody>
      </p:sp>
    </p:spTree>
    <p:extLst>
      <p:ext uri="{BB962C8B-B14F-4D97-AF65-F5344CB8AC3E}">
        <p14:creationId xmlns:p14="http://schemas.microsoft.com/office/powerpoint/2010/main" val="293259564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You can check program specific step-by-step instructions by clicking funding program names under the Part 3.3 of the UGA Guidance.</a:t>
            </a:r>
          </a:p>
        </p:txBody>
      </p:sp>
      <p:sp>
        <p:nvSpPr>
          <p:cNvPr id="4" name="Slide Number Placeholder 3"/>
          <p:cNvSpPr>
            <a:spLocks noGrp="1"/>
          </p:cNvSpPr>
          <p:nvPr>
            <p:ph type="sldNum" sz="quarter" idx="5"/>
          </p:nvPr>
        </p:nvSpPr>
        <p:spPr/>
        <p:txBody>
          <a:bodyPr/>
          <a:lstStyle/>
          <a:p>
            <a:fld id="{9A18B325-EA8C-4A83-BB28-D5A2B276BD76}" type="slidenum">
              <a:rPr lang="en-US" smtClean="0"/>
              <a:t>55</a:t>
            </a:fld>
            <a:endParaRPr lang="en-US"/>
          </a:p>
        </p:txBody>
      </p:sp>
    </p:spTree>
    <p:extLst>
      <p:ext uri="{BB962C8B-B14F-4D97-AF65-F5344CB8AC3E}">
        <p14:creationId xmlns:p14="http://schemas.microsoft.com/office/powerpoint/2010/main" val="360479979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Steps 1 through 3 are the Pre-Application Phase which prepares you with Pre-Application Registrations and Pre-Application Document submission.</a:t>
            </a:r>
          </a:p>
          <a:p>
            <a:pPr marL="171450" indent="-171450">
              <a:buFont typeface="Arial" panose="020B0604020202020204" pitchFamily="34" charset="0"/>
              <a:buChar char="•"/>
            </a:pPr>
            <a:r>
              <a:rPr lang="en-US"/>
              <a:t>Follow the steps provided for each funding program.</a:t>
            </a:r>
          </a:p>
        </p:txBody>
      </p:sp>
      <p:sp>
        <p:nvSpPr>
          <p:cNvPr id="4" name="Slide Number Placeholder 3"/>
          <p:cNvSpPr>
            <a:spLocks noGrp="1"/>
          </p:cNvSpPr>
          <p:nvPr>
            <p:ph type="sldNum" sz="quarter" idx="5"/>
          </p:nvPr>
        </p:nvSpPr>
        <p:spPr/>
        <p:txBody>
          <a:bodyPr/>
          <a:lstStyle/>
          <a:p>
            <a:fld id="{9A18B325-EA8C-4A83-BB28-D5A2B276BD76}" type="slidenum">
              <a:rPr lang="en-US" smtClean="0"/>
              <a:t>56</a:t>
            </a:fld>
            <a:endParaRPr lang="en-US"/>
          </a:p>
        </p:txBody>
      </p:sp>
    </p:spTree>
    <p:extLst>
      <p:ext uri="{BB962C8B-B14F-4D97-AF65-F5344CB8AC3E}">
        <p14:creationId xmlns:p14="http://schemas.microsoft.com/office/powerpoint/2010/main" val="397975427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Notes and Quick Tips as well as Resources and Links are provided for each step to assist you.</a:t>
            </a:r>
          </a:p>
        </p:txBody>
      </p:sp>
      <p:sp>
        <p:nvSpPr>
          <p:cNvPr id="4" name="Slide Number Placeholder 3"/>
          <p:cNvSpPr>
            <a:spLocks noGrp="1"/>
          </p:cNvSpPr>
          <p:nvPr>
            <p:ph type="sldNum" sz="quarter" idx="5"/>
          </p:nvPr>
        </p:nvSpPr>
        <p:spPr/>
        <p:txBody>
          <a:bodyPr/>
          <a:lstStyle/>
          <a:p>
            <a:fld id="{9A18B325-EA8C-4A83-BB28-D5A2B276BD76}" type="slidenum">
              <a:rPr lang="en-US" smtClean="0"/>
              <a:t>57</a:t>
            </a:fld>
            <a:endParaRPr lang="en-US"/>
          </a:p>
        </p:txBody>
      </p:sp>
    </p:spTree>
    <p:extLst>
      <p:ext uri="{BB962C8B-B14F-4D97-AF65-F5344CB8AC3E}">
        <p14:creationId xmlns:p14="http://schemas.microsoft.com/office/powerpoint/2010/main" val="127156419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9A18B325-EA8C-4A83-BB28-D5A2B276BD76}" type="slidenum">
              <a:rPr lang="en-US" smtClean="0"/>
              <a:t>58</a:t>
            </a:fld>
            <a:endParaRPr lang="en-US"/>
          </a:p>
        </p:txBody>
      </p:sp>
    </p:spTree>
    <p:extLst>
      <p:ext uri="{BB962C8B-B14F-4D97-AF65-F5344CB8AC3E}">
        <p14:creationId xmlns:p14="http://schemas.microsoft.com/office/powerpoint/2010/main" val="367327948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The general timeframe for completing the step is noted to the left of the step name.</a:t>
            </a:r>
          </a:p>
        </p:txBody>
      </p:sp>
      <p:sp>
        <p:nvSpPr>
          <p:cNvPr id="4" name="Slide Number Placeholder 3"/>
          <p:cNvSpPr>
            <a:spLocks noGrp="1"/>
          </p:cNvSpPr>
          <p:nvPr>
            <p:ph type="sldNum" sz="quarter" idx="5"/>
          </p:nvPr>
        </p:nvSpPr>
        <p:spPr/>
        <p:txBody>
          <a:bodyPr/>
          <a:lstStyle/>
          <a:p>
            <a:fld id="{9A18B325-EA8C-4A83-BB28-D5A2B276BD76}" type="slidenum">
              <a:rPr lang="en-US" smtClean="0"/>
              <a:t>59</a:t>
            </a:fld>
            <a:endParaRPr lang="en-US"/>
          </a:p>
        </p:txBody>
      </p:sp>
    </p:spTree>
    <p:extLst>
      <p:ext uri="{BB962C8B-B14F-4D97-AF65-F5344CB8AC3E}">
        <p14:creationId xmlns:p14="http://schemas.microsoft.com/office/powerpoint/2010/main" val="110875259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Funding Programs panel on the upper right corner are linked to the Fund-Specific Grant Application Processes for other programs. </a:t>
            </a:r>
          </a:p>
        </p:txBody>
      </p:sp>
      <p:sp>
        <p:nvSpPr>
          <p:cNvPr id="4" name="Slide Number Placeholder 3"/>
          <p:cNvSpPr>
            <a:spLocks noGrp="1"/>
          </p:cNvSpPr>
          <p:nvPr>
            <p:ph type="sldNum" sz="quarter" idx="5"/>
          </p:nvPr>
        </p:nvSpPr>
        <p:spPr/>
        <p:txBody>
          <a:bodyPr/>
          <a:lstStyle/>
          <a:p>
            <a:fld id="{9A18B325-EA8C-4A83-BB28-D5A2B276BD76}" type="slidenum">
              <a:rPr lang="en-US" smtClean="0"/>
              <a:t>60</a:t>
            </a:fld>
            <a:endParaRPr lang="en-US"/>
          </a:p>
        </p:txBody>
      </p:sp>
    </p:spTree>
    <p:extLst>
      <p:ext uri="{BB962C8B-B14F-4D97-AF65-F5344CB8AC3E}">
        <p14:creationId xmlns:p14="http://schemas.microsoft.com/office/powerpoint/2010/main" val="41177477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fld id="{9A18B325-EA8C-4A83-BB28-D5A2B276BD76}" type="slidenum">
              <a:rPr lang="en-US" smtClean="0"/>
              <a:t>6</a:t>
            </a:fld>
            <a:endParaRPr lang="en-US"/>
          </a:p>
        </p:txBody>
      </p:sp>
    </p:spTree>
    <p:extLst>
      <p:ext uri="{BB962C8B-B14F-4D97-AF65-F5344CB8AC3E}">
        <p14:creationId xmlns:p14="http://schemas.microsoft.com/office/powerpoint/2010/main" val="94597571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9A18B325-EA8C-4A83-BB28-D5A2B276BD76}" type="slidenum">
              <a:rPr lang="en-US" smtClean="0"/>
              <a:t>61</a:t>
            </a:fld>
            <a:endParaRPr lang="en-US"/>
          </a:p>
        </p:txBody>
      </p:sp>
    </p:spTree>
    <p:extLst>
      <p:ext uri="{BB962C8B-B14F-4D97-AF65-F5344CB8AC3E}">
        <p14:creationId xmlns:p14="http://schemas.microsoft.com/office/powerpoint/2010/main" val="224475847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UGA process incorporated Smartsheet forms to replace some of the Pre-application documents. Click the hyperlinks to access the Smartsheet forms. </a:t>
            </a:r>
          </a:p>
        </p:txBody>
      </p:sp>
      <p:sp>
        <p:nvSpPr>
          <p:cNvPr id="4" name="Slide Number Placeholder 3"/>
          <p:cNvSpPr>
            <a:spLocks noGrp="1"/>
          </p:cNvSpPr>
          <p:nvPr>
            <p:ph type="sldNum" sz="quarter" idx="5"/>
          </p:nvPr>
        </p:nvSpPr>
        <p:spPr/>
        <p:txBody>
          <a:bodyPr/>
          <a:lstStyle/>
          <a:p>
            <a:fld id="{9A18B325-EA8C-4A83-BB28-D5A2B276BD76}" type="slidenum">
              <a:rPr lang="en-US" smtClean="0"/>
              <a:t>62</a:t>
            </a:fld>
            <a:endParaRPr lang="en-US"/>
          </a:p>
        </p:txBody>
      </p:sp>
    </p:spTree>
    <p:extLst>
      <p:ext uri="{BB962C8B-B14F-4D97-AF65-F5344CB8AC3E}">
        <p14:creationId xmlns:p14="http://schemas.microsoft.com/office/powerpoint/2010/main" val="181767181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Once you get the Pre-Application Approval Letter, you may proceed to Step 4 Application Phase.</a:t>
            </a:r>
          </a:p>
        </p:txBody>
      </p:sp>
      <p:sp>
        <p:nvSpPr>
          <p:cNvPr id="4" name="Slide Number Placeholder 3"/>
          <p:cNvSpPr>
            <a:spLocks noGrp="1"/>
          </p:cNvSpPr>
          <p:nvPr>
            <p:ph type="sldNum" sz="quarter" idx="5"/>
          </p:nvPr>
        </p:nvSpPr>
        <p:spPr/>
        <p:txBody>
          <a:bodyPr/>
          <a:lstStyle/>
          <a:p>
            <a:fld id="{9A18B325-EA8C-4A83-BB28-D5A2B276BD76}" type="slidenum">
              <a:rPr lang="en-US" smtClean="0"/>
              <a:t>63</a:t>
            </a:fld>
            <a:endParaRPr lang="en-US"/>
          </a:p>
        </p:txBody>
      </p:sp>
    </p:spTree>
    <p:extLst>
      <p:ext uri="{BB962C8B-B14F-4D97-AF65-F5344CB8AC3E}">
        <p14:creationId xmlns:p14="http://schemas.microsoft.com/office/powerpoint/2010/main" val="256753388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Steps 4 through 7 are Application phase where you can prepare documents that require a board approval.</a:t>
            </a:r>
          </a:p>
        </p:txBody>
      </p:sp>
      <p:sp>
        <p:nvSpPr>
          <p:cNvPr id="4" name="Slide Number Placeholder 3"/>
          <p:cNvSpPr>
            <a:spLocks noGrp="1"/>
          </p:cNvSpPr>
          <p:nvPr>
            <p:ph type="sldNum" sz="quarter" idx="5"/>
          </p:nvPr>
        </p:nvSpPr>
        <p:spPr/>
        <p:txBody>
          <a:bodyPr/>
          <a:lstStyle/>
          <a:p>
            <a:fld id="{9A18B325-EA8C-4A83-BB28-D5A2B276BD76}" type="slidenum">
              <a:rPr lang="en-US" smtClean="0"/>
              <a:t>64</a:t>
            </a:fld>
            <a:endParaRPr lang="en-US"/>
          </a:p>
        </p:txBody>
      </p:sp>
    </p:spTree>
    <p:extLst>
      <p:ext uri="{BB962C8B-B14F-4D97-AF65-F5344CB8AC3E}">
        <p14:creationId xmlns:p14="http://schemas.microsoft.com/office/powerpoint/2010/main" val="325886708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Each sub-steps lists all the documents required to submit. Refer to Resources and Links for more guidance on each document.</a:t>
            </a:r>
          </a:p>
        </p:txBody>
      </p:sp>
      <p:sp>
        <p:nvSpPr>
          <p:cNvPr id="4" name="Slide Number Placeholder 3"/>
          <p:cNvSpPr>
            <a:spLocks noGrp="1"/>
          </p:cNvSpPr>
          <p:nvPr>
            <p:ph type="sldNum" sz="quarter" idx="5"/>
          </p:nvPr>
        </p:nvSpPr>
        <p:spPr/>
        <p:txBody>
          <a:bodyPr/>
          <a:lstStyle/>
          <a:p>
            <a:fld id="{9A18B325-EA8C-4A83-BB28-D5A2B276BD76}" type="slidenum">
              <a:rPr lang="en-US" smtClean="0"/>
              <a:t>65</a:t>
            </a:fld>
            <a:endParaRPr lang="en-US"/>
          </a:p>
        </p:txBody>
      </p:sp>
    </p:spTree>
    <p:extLst>
      <p:ext uri="{BB962C8B-B14F-4D97-AF65-F5344CB8AC3E}">
        <p14:creationId xmlns:p14="http://schemas.microsoft.com/office/powerpoint/2010/main" val="237702339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9A18B325-EA8C-4A83-BB28-D5A2B276BD76}" type="slidenum">
              <a:rPr lang="en-US" smtClean="0"/>
              <a:t>66</a:t>
            </a:fld>
            <a:endParaRPr lang="en-US"/>
          </a:p>
        </p:txBody>
      </p:sp>
    </p:spTree>
    <p:extLst>
      <p:ext uri="{BB962C8B-B14F-4D97-AF65-F5344CB8AC3E}">
        <p14:creationId xmlns:p14="http://schemas.microsoft.com/office/powerpoint/2010/main" val="185823045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Applicants are instructed to submit all Application Phase documents to EBS portal. </a:t>
            </a:r>
          </a:p>
        </p:txBody>
      </p:sp>
      <p:sp>
        <p:nvSpPr>
          <p:cNvPr id="4" name="Slide Number Placeholder 3"/>
          <p:cNvSpPr>
            <a:spLocks noGrp="1"/>
          </p:cNvSpPr>
          <p:nvPr>
            <p:ph type="sldNum" sz="quarter" idx="5"/>
          </p:nvPr>
        </p:nvSpPr>
        <p:spPr/>
        <p:txBody>
          <a:bodyPr/>
          <a:lstStyle/>
          <a:p>
            <a:fld id="{9A18B325-EA8C-4A83-BB28-D5A2B276BD76}" type="slidenum">
              <a:rPr lang="en-US" smtClean="0"/>
              <a:t>67</a:t>
            </a:fld>
            <a:endParaRPr lang="en-US"/>
          </a:p>
        </p:txBody>
      </p:sp>
    </p:spTree>
    <p:extLst>
      <p:ext uri="{BB962C8B-B14F-4D97-AF65-F5344CB8AC3E}">
        <p14:creationId xmlns:p14="http://schemas.microsoft.com/office/powerpoint/2010/main" val="174666525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Step 8 through 12 are Contract &amp; Compliance phase where you can submit compliance documents and claims after fund expenditure.</a:t>
            </a:r>
          </a:p>
          <a:p>
            <a:pPr marL="171450" indent="-171450">
              <a:buFont typeface="Arial" panose="020B0604020202020204" pitchFamily="34" charset="0"/>
              <a:buChar char="•"/>
            </a:pPr>
            <a:r>
              <a:rPr lang="en-US"/>
              <a:t>Federal and State Certification &amp; Assurances are available after the first of the year. Once you receive the document through email, you adopt all documentation and upload to EBS. </a:t>
            </a:r>
          </a:p>
        </p:txBody>
      </p:sp>
      <p:sp>
        <p:nvSpPr>
          <p:cNvPr id="4" name="Slide Number Placeholder 3"/>
          <p:cNvSpPr>
            <a:spLocks noGrp="1"/>
          </p:cNvSpPr>
          <p:nvPr>
            <p:ph type="sldNum" sz="quarter" idx="5"/>
          </p:nvPr>
        </p:nvSpPr>
        <p:spPr/>
        <p:txBody>
          <a:bodyPr/>
          <a:lstStyle/>
          <a:p>
            <a:fld id="{9A18B325-EA8C-4A83-BB28-D5A2B276BD76}" type="slidenum">
              <a:rPr lang="en-US" smtClean="0"/>
              <a:t>68</a:t>
            </a:fld>
            <a:endParaRPr lang="en-US"/>
          </a:p>
        </p:txBody>
      </p:sp>
    </p:spTree>
    <p:extLst>
      <p:ext uri="{BB962C8B-B14F-4D97-AF65-F5344CB8AC3E}">
        <p14:creationId xmlns:p14="http://schemas.microsoft.com/office/powerpoint/2010/main" val="17548814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Through Step 9 you will electronically sign the agreement using DocuSign.</a:t>
            </a:r>
          </a:p>
        </p:txBody>
      </p:sp>
      <p:sp>
        <p:nvSpPr>
          <p:cNvPr id="4" name="Slide Number Placeholder 3"/>
          <p:cNvSpPr>
            <a:spLocks noGrp="1"/>
          </p:cNvSpPr>
          <p:nvPr>
            <p:ph type="sldNum" sz="quarter" idx="5"/>
          </p:nvPr>
        </p:nvSpPr>
        <p:spPr/>
        <p:txBody>
          <a:bodyPr/>
          <a:lstStyle/>
          <a:p>
            <a:fld id="{9A18B325-EA8C-4A83-BB28-D5A2B276BD76}" type="slidenum">
              <a:rPr lang="en-US" smtClean="0"/>
              <a:t>69</a:t>
            </a:fld>
            <a:endParaRPr lang="en-US"/>
          </a:p>
        </p:txBody>
      </p:sp>
    </p:spTree>
    <p:extLst>
      <p:ext uri="{BB962C8B-B14F-4D97-AF65-F5344CB8AC3E}">
        <p14:creationId xmlns:p14="http://schemas.microsoft.com/office/powerpoint/2010/main" val="243986893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Step 10 guides you to ensure your compliance with federal and state requirements.</a:t>
            </a:r>
          </a:p>
        </p:txBody>
      </p:sp>
      <p:sp>
        <p:nvSpPr>
          <p:cNvPr id="4" name="Slide Number Placeholder 3"/>
          <p:cNvSpPr>
            <a:spLocks noGrp="1"/>
          </p:cNvSpPr>
          <p:nvPr>
            <p:ph type="sldNum" sz="quarter" idx="5"/>
          </p:nvPr>
        </p:nvSpPr>
        <p:spPr/>
        <p:txBody>
          <a:bodyPr/>
          <a:lstStyle/>
          <a:p>
            <a:fld id="{9A18B325-EA8C-4A83-BB28-D5A2B276BD76}" type="slidenum">
              <a:rPr lang="en-US" smtClean="0"/>
              <a:t>70</a:t>
            </a:fld>
            <a:endParaRPr lang="en-US"/>
          </a:p>
        </p:txBody>
      </p:sp>
    </p:spTree>
    <p:extLst>
      <p:ext uri="{BB962C8B-B14F-4D97-AF65-F5344CB8AC3E}">
        <p14:creationId xmlns:p14="http://schemas.microsoft.com/office/powerpoint/2010/main" val="26845893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A18B325-EA8C-4A83-BB28-D5A2B276BD76}" type="slidenum">
              <a:rPr lang="en-US" smtClean="0"/>
              <a:t>7</a:t>
            </a:fld>
            <a:endParaRPr lang="en-US"/>
          </a:p>
        </p:txBody>
      </p:sp>
    </p:spTree>
    <p:extLst>
      <p:ext uri="{BB962C8B-B14F-4D97-AF65-F5344CB8AC3E}">
        <p14:creationId xmlns:p14="http://schemas.microsoft.com/office/powerpoint/2010/main" val="334835897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After Step 9 and Step 10, you can spend grant funds.</a:t>
            </a:r>
          </a:p>
        </p:txBody>
      </p:sp>
      <p:sp>
        <p:nvSpPr>
          <p:cNvPr id="4" name="Slide Number Placeholder 3"/>
          <p:cNvSpPr>
            <a:spLocks noGrp="1"/>
          </p:cNvSpPr>
          <p:nvPr>
            <p:ph type="sldNum" sz="quarter" idx="5"/>
          </p:nvPr>
        </p:nvSpPr>
        <p:spPr/>
        <p:txBody>
          <a:bodyPr/>
          <a:lstStyle/>
          <a:p>
            <a:fld id="{9A18B325-EA8C-4A83-BB28-D5A2B276BD76}" type="slidenum">
              <a:rPr lang="en-US" smtClean="0"/>
              <a:t>71</a:t>
            </a:fld>
            <a:endParaRPr lang="en-US"/>
          </a:p>
        </p:txBody>
      </p:sp>
    </p:spTree>
    <p:extLst>
      <p:ext uri="{BB962C8B-B14F-4D97-AF65-F5344CB8AC3E}">
        <p14:creationId xmlns:p14="http://schemas.microsoft.com/office/powerpoint/2010/main" val="123908510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Follow step 12 to submit claims </a:t>
            </a:r>
          </a:p>
        </p:txBody>
      </p:sp>
      <p:sp>
        <p:nvSpPr>
          <p:cNvPr id="4" name="Slide Number Placeholder 3"/>
          <p:cNvSpPr>
            <a:spLocks noGrp="1"/>
          </p:cNvSpPr>
          <p:nvPr>
            <p:ph type="sldNum" sz="quarter" idx="5"/>
          </p:nvPr>
        </p:nvSpPr>
        <p:spPr/>
        <p:txBody>
          <a:bodyPr/>
          <a:lstStyle/>
          <a:p>
            <a:fld id="{9A18B325-EA8C-4A83-BB28-D5A2B276BD76}" type="slidenum">
              <a:rPr lang="en-US" smtClean="0"/>
              <a:t>72</a:t>
            </a:fld>
            <a:endParaRPr lang="en-US"/>
          </a:p>
        </p:txBody>
      </p:sp>
    </p:spTree>
    <p:extLst>
      <p:ext uri="{BB962C8B-B14F-4D97-AF65-F5344CB8AC3E}">
        <p14:creationId xmlns:p14="http://schemas.microsoft.com/office/powerpoint/2010/main" val="710896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nSpc>
                <a:spcPct val="107000"/>
              </a:lnSpc>
              <a:spcBef>
                <a:spcPts val="0"/>
              </a:spcBef>
              <a:spcAft>
                <a:spcPts val="0"/>
              </a:spcAft>
              <a:buFont typeface="Arial" panose="020B0604020202020204" pitchFamily="34" charset="0"/>
              <a:buChar char="•"/>
            </a:pPr>
            <a:r>
              <a:rPr lang="en-US" sz="1600" b="0">
                <a:latin typeface="Arial" panose="020B0604020202020204" pitchFamily="34" charset="0"/>
                <a:ea typeface="Calibri" panose="020F0502020204030204" pitchFamily="34" charset="0"/>
                <a:cs typeface="Arial" panose="020B0604020202020204" pitchFamily="34" charset="0"/>
              </a:rPr>
              <a:t>Documents on the Pre-Application Phase Documents list are universal to cover all programs except for urban programs</a:t>
            </a:r>
          </a:p>
          <a:p>
            <a:pPr marL="285750" marR="0" lvl="0" indent="-285750">
              <a:lnSpc>
                <a:spcPct val="107000"/>
              </a:lnSpc>
              <a:spcBef>
                <a:spcPts val="0"/>
              </a:spcBef>
              <a:spcAft>
                <a:spcPts val="0"/>
              </a:spcAft>
              <a:buFont typeface="Arial" panose="020B0604020202020204" pitchFamily="34" charset="0"/>
              <a:buChar char="•"/>
            </a:pPr>
            <a:r>
              <a:rPr lang="en-US" sz="1400">
                <a:ea typeface="Calibri" panose="020F0502020204030204" pitchFamily="34" charset="0"/>
                <a:cs typeface="Times New Roman" panose="02020603050405020304" pitchFamily="18" charset="0"/>
              </a:rPr>
              <a:t>Documents marked with an asterisk must be submitted through Smartsheet. Links and instructions are provided in the UGA.</a:t>
            </a: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1400">
                <a:ea typeface="Calibri" panose="020F0502020204030204" pitchFamily="34" charset="0"/>
                <a:cs typeface="Times New Roman" panose="02020603050405020304" pitchFamily="18" charset="0"/>
              </a:rPr>
              <a:t>Note that </a:t>
            </a:r>
            <a:r>
              <a:rPr lang="en-US" sz="1600">
                <a:ea typeface="Calibri" panose="020F0502020204030204" pitchFamily="34" charset="0"/>
                <a:cs typeface="Times New Roman" panose="02020603050405020304" pitchFamily="18" charset="0"/>
              </a:rPr>
              <a:t>UEI Annual Registration is critical; a 5311 contract will not be issued if UEI is not verified and active</a:t>
            </a:r>
            <a:endParaRPr lang="en-US" sz="1400">
              <a:ea typeface="Calibri" panose="020F0502020204030204" pitchFamily="34" charset="0"/>
              <a:cs typeface="Times New Roman" panose="02020603050405020304" pitchFamily="18" charset="0"/>
            </a:endParaRPr>
          </a:p>
          <a:p>
            <a:pPr marL="285750" marR="0" lvl="0" indent="-285750">
              <a:lnSpc>
                <a:spcPct val="107000"/>
              </a:lnSpc>
              <a:spcBef>
                <a:spcPts val="0"/>
              </a:spcBef>
              <a:spcAft>
                <a:spcPts val="0"/>
              </a:spcAft>
              <a:buFont typeface="Arial" panose="020B0604020202020204" pitchFamily="34" charset="0"/>
              <a:buChar char="•"/>
            </a:pPr>
            <a:r>
              <a:rPr lang="en-US" sz="1200" b="0" i="0" kern="1200">
                <a:solidFill>
                  <a:schemeClr val="tx1"/>
                </a:solidFill>
                <a:effectLst/>
                <a:latin typeface="+mn-lt"/>
                <a:ea typeface="+mn-ea"/>
                <a:cs typeface="+mn-cs"/>
              </a:rPr>
              <a:t>Applicants often think about these funds in two buckets: those funds requiring more board coordination/scheduling and those that may require lesser coordination (depending on organizational requirements)</a:t>
            </a:r>
          </a:p>
          <a:p>
            <a:endParaRPr lang="en-US"/>
          </a:p>
        </p:txBody>
      </p:sp>
      <p:sp>
        <p:nvSpPr>
          <p:cNvPr id="4" name="Slide Number Placeholder 3"/>
          <p:cNvSpPr>
            <a:spLocks noGrp="1"/>
          </p:cNvSpPr>
          <p:nvPr>
            <p:ph type="sldNum" sz="quarter" idx="5"/>
          </p:nvPr>
        </p:nvSpPr>
        <p:spPr/>
        <p:txBody>
          <a:bodyPr/>
          <a:lstStyle/>
          <a:p>
            <a:fld id="{9A18B325-EA8C-4A83-BB28-D5A2B276BD76}" type="slidenum">
              <a:rPr lang="en-US" smtClean="0"/>
              <a:t>73</a:t>
            </a:fld>
            <a:endParaRPr lang="en-US"/>
          </a:p>
        </p:txBody>
      </p:sp>
    </p:spTree>
    <p:extLst>
      <p:ext uri="{BB962C8B-B14F-4D97-AF65-F5344CB8AC3E}">
        <p14:creationId xmlns:p14="http://schemas.microsoft.com/office/powerpoint/2010/main" val="236790718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nSpc>
                <a:spcPct val="107000"/>
              </a:lnSpc>
              <a:spcBef>
                <a:spcPts val="0"/>
              </a:spcBef>
              <a:spcAft>
                <a:spcPts val="0"/>
              </a:spcAft>
              <a:buFont typeface="Arial" panose="020B0604020202020204" pitchFamily="34" charset="0"/>
              <a:buChar char="•"/>
            </a:pPr>
            <a:r>
              <a:rPr lang="en-US" sz="1200" kern="1200">
                <a:solidFill>
                  <a:schemeClr val="tx1"/>
                </a:solidFill>
                <a:latin typeface="Arial" panose="020B0604020202020204" pitchFamily="34" charset="0"/>
                <a:ea typeface="+mn-ea"/>
                <a:cs typeface="Arial" panose="020B0604020202020204" pitchFamily="34" charset="0"/>
              </a:rPr>
              <a:t>Here are some basic supporting documents for applicants to gather for application submittal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atin typeface="Arial" panose="020B0604020202020204" pitchFamily="34" charset="0"/>
                <a:cs typeface="Arial" panose="020B0604020202020204" pitchFamily="34" charset="0"/>
              </a:rPr>
              <a:t>Signed Conflict of Interest forms from TAB/Governing Board members are an annual requirement and must be submitted to consider an application complete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kern="1200">
                <a:solidFill>
                  <a:schemeClr val="tx1"/>
                </a:solidFill>
                <a:latin typeface="Arial" panose="020B0604020202020204" pitchFamily="34" charset="0"/>
                <a:ea typeface="Calibri" panose="020F0502020204030204" pitchFamily="34" charset="0"/>
                <a:cs typeface="Arial" panose="020B0604020202020204" pitchFamily="34" charset="0"/>
              </a:rPr>
              <a:t>Some of the Pre-Application Phase documents require submission through Smartsheet. Refer to UGA Guidance for the links to the combined Pre-Application Materials Smartsheet form.</a:t>
            </a:r>
          </a:p>
          <a:p>
            <a:pPr marL="742950" marR="0" lvl="1"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1600" b="0" kern="1200">
                <a:solidFill>
                  <a:schemeClr val="tx1"/>
                </a:solidFill>
                <a:latin typeface="Arial" panose="020B0604020202020204" pitchFamily="34" charset="0"/>
                <a:ea typeface="Calibri" panose="020F0502020204030204" pitchFamily="34" charset="0"/>
                <a:cs typeface="Arial" panose="020B0604020202020204" pitchFamily="34" charset="0"/>
              </a:rPr>
              <a:t>DBE Certification Form</a:t>
            </a:r>
          </a:p>
          <a:p>
            <a:pPr marL="742950" marR="0" lvl="1"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1600" b="0" kern="1200">
                <a:solidFill>
                  <a:schemeClr val="tx1"/>
                </a:solidFill>
                <a:latin typeface="Arial" panose="020B0604020202020204" pitchFamily="34" charset="0"/>
                <a:ea typeface="Calibri" panose="020F0502020204030204" pitchFamily="34" charset="0"/>
                <a:cs typeface="Arial" panose="020B0604020202020204" pitchFamily="34" charset="0"/>
              </a:rPr>
              <a:t>EEO Form</a:t>
            </a:r>
          </a:p>
          <a:p>
            <a:pPr marL="742950" marR="0" lvl="1"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1600" b="0" kern="1200">
                <a:solidFill>
                  <a:schemeClr val="tx1"/>
                </a:solidFill>
                <a:latin typeface="Arial" panose="020B0604020202020204" pitchFamily="34" charset="0"/>
                <a:ea typeface="Calibri" panose="020F0502020204030204" pitchFamily="34" charset="0"/>
                <a:cs typeface="Arial" panose="020B0604020202020204" pitchFamily="34" charset="0"/>
              </a:rPr>
              <a:t>Title VI Certification</a:t>
            </a:r>
          </a:p>
          <a:p>
            <a:pPr marL="742950" marR="0" lvl="1"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1600" b="0" kern="1200">
                <a:solidFill>
                  <a:schemeClr val="tx1"/>
                </a:solidFill>
                <a:latin typeface="Arial" panose="020B0604020202020204" pitchFamily="34" charset="0"/>
                <a:ea typeface="Calibri" panose="020F0502020204030204" pitchFamily="34" charset="0"/>
                <a:cs typeface="Arial" panose="020B0604020202020204" pitchFamily="34" charset="0"/>
              </a:rPr>
              <a:t>Delegation of Authority Form</a:t>
            </a:r>
          </a:p>
          <a:p>
            <a:pPr marL="742950" marR="0" lvl="1" indent="-285750">
              <a:lnSpc>
                <a:spcPct val="107000"/>
              </a:lnSpc>
              <a:spcBef>
                <a:spcPts val="0"/>
              </a:spcBef>
              <a:spcAft>
                <a:spcPts val="0"/>
              </a:spcAft>
              <a:buFont typeface="Arial" panose="020B0604020202020204" pitchFamily="34" charset="0"/>
              <a:buChar char="•"/>
            </a:pPr>
            <a:r>
              <a:rPr lang="en-US" sz="1600" b="0" kern="1200">
                <a:solidFill>
                  <a:schemeClr val="tx1"/>
                </a:solidFill>
                <a:latin typeface="Arial" panose="020B0604020202020204" pitchFamily="34" charset="0"/>
                <a:ea typeface="Calibri" panose="020F0502020204030204" pitchFamily="34" charset="0"/>
                <a:cs typeface="Arial" panose="020B0604020202020204" pitchFamily="34" charset="0"/>
              </a:rPr>
              <a:t>Anticipated DBE/MBE/HUB Vendor Award</a:t>
            </a:r>
          </a:p>
          <a:p>
            <a:pPr marL="342900" indent="-342900" algn="l">
              <a:buFont typeface="Arial" panose="020B0604020202020204" pitchFamily="34" charset="0"/>
              <a:buChar char="•"/>
            </a:pPr>
            <a:r>
              <a:rPr lang="en-US" sz="2400" b="0" i="0">
                <a:solidFill>
                  <a:srgbClr val="FFFFFF"/>
                </a:solidFill>
                <a:effectLst/>
                <a:latin typeface="Roboto" panose="02000000000000000000" pitchFamily="2" charset="0"/>
              </a:rPr>
              <a:t>Please note that you cannot save this form and return to it. Be sure you have all information ready before submitting.</a:t>
            </a:r>
          </a:p>
          <a:p>
            <a:pPr marL="342900" indent="-342900" algn="l">
              <a:buFont typeface="Arial" panose="020B0604020202020204" pitchFamily="34" charset="0"/>
              <a:buChar char="•"/>
            </a:pPr>
            <a:r>
              <a:rPr lang="en-US" sz="2400" b="0" i="0">
                <a:solidFill>
                  <a:srgbClr val="FFFFFF"/>
                </a:solidFill>
                <a:effectLst/>
                <a:latin typeface="Roboto" panose="02000000000000000000" pitchFamily="2" charset="0"/>
              </a:rPr>
              <a:t>Contact your RGS about any changes needed after submission.</a:t>
            </a:r>
          </a:p>
          <a:p>
            <a:pPr marL="742950" marR="0" lvl="1" indent="-285750">
              <a:lnSpc>
                <a:spcPct val="107000"/>
              </a:lnSpc>
              <a:spcBef>
                <a:spcPts val="0"/>
              </a:spcBef>
              <a:spcAft>
                <a:spcPts val="0"/>
              </a:spcAft>
              <a:buFont typeface="Arial" panose="020B0604020202020204" pitchFamily="34" charset="0"/>
              <a:buChar char="•"/>
            </a:pPr>
            <a:endParaRPr lang="en-US" sz="1600" b="0" kern="1200">
              <a:solidFill>
                <a:schemeClr val="tx1"/>
              </a:solidFill>
              <a:latin typeface="Arial" panose="020B0604020202020204" pitchFamily="34" charset="0"/>
              <a:ea typeface="Calibri" panose="020F050202020403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latin typeface="Arial" panose="020B060402020202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9A18B325-EA8C-4A83-BB28-D5A2B276BD76}" type="slidenum">
              <a:rPr lang="en-US" smtClean="0"/>
              <a:t>74</a:t>
            </a:fld>
            <a:endParaRPr lang="en-US"/>
          </a:p>
        </p:txBody>
      </p:sp>
    </p:spTree>
    <p:extLst>
      <p:ext uri="{BB962C8B-B14F-4D97-AF65-F5344CB8AC3E}">
        <p14:creationId xmlns:p14="http://schemas.microsoft.com/office/powerpoint/2010/main" val="385314587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Some master documents require additional coordination through a scheduled board meeting</a:t>
            </a:r>
          </a:p>
          <a:p>
            <a:pPr marL="171450" indent="-171450">
              <a:buFont typeface="Arial" panose="020B0604020202020204" pitchFamily="34" charset="0"/>
              <a:buChar char="•"/>
            </a:pPr>
            <a:r>
              <a:rPr lang="en-US" sz="1600" b="0">
                <a:latin typeface="Arial" panose="020B0604020202020204" pitchFamily="34" charset="0"/>
                <a:ea typeface="Calibri" panose="020F0502020204030204" pitchFamily="34" charset="0"/>
                <a:cs typeface="Arial" panose="020B0604020202020204" pitchFamily="34" charset="0"/>
              </a:rPr>
              <a:t>A </a:t>
            </a:r>
            <a:r>
              <a:rPr lang="en-US" sz="1600" b="0">
                <a:solidFill>
                  <a:srgbClr val="FF0000"/>
                </a:solidFill>
                <a:latin typeface="Arial" panose="020B0604020202020204" pitchFamily="34" charset="0"/>
                <a:ea typeface="Calibri" panose="020F0502020204030204" pitchFamily="34" charset="0"/>
                <a:cs typeface="Arial" panose="020B0604020202020204" pitchFamily="34" charset="0"/>
              </a:rPr>
              <a:t>copy</a:t>
            </a:r>
            <a:r>
              <a:rPr lang="en-US" sz="1600" b="0">
                <a:latin typeface="Arial" panose="020B0604020202020204" pitchFamily="34" charset="0"/>
                <a:ea typeface="Calibri" panose="020F0502020204030204" pitchFamily="34" charset="0"/>
                <a:cs typeface="Arial" panose="020B0604020202020204" pitchFamily="34" charset="0"/>
              </a:rPr>
              <a:t> of board meeting minutes reflecting each funding source applied for are required as supporting documentation for the combined resolution</a:t>
            </a:r>
            <a:endParaRPr lang="en-US" sz="1600" b="0" kern="1200">
              <a:solidFill>
                <a:srgbClr val="FF0000"/>
              </a:solidFill>
              <a:latin typeface="Arial" panose="020B0604020202020204" pitchFamily="34" charset="0"/>
              <a:ea typeface="Calibri" panose="020F050202020403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9A18B325-EA8C-4A83-BB28-D5A2B276BD76}" type="slidenum">
              <a:rPr lang="en-US" smtClean="0"/>
              <a:t>75</a:t>
            </a:fld>
            <a:endParaRPr lang="en-US"/>
          </a:p>
        </p:txBody>
      </p:sp>
    </p:spTree>
    <p:extLst>
      <p:ext uri="{BB962C8B-B14F-4D97-AF65-F5344CB8AC3E}">
        <p14:creationId xmlns:p14="http://schemas.microsoft.com/office/powerpoint/2010/main" val="150844217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Section 5311 is an important funding source for rural transportation systems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In order to access 5311 funds, eligible applicants must include these submittals along with their application as applicable for desired expenditures for that fiscal year.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ea typeface="Calibri" panose="020F0502020204030204" pitchFamily="34" charset="0"/>
                <a:cs typeface="Times New Roman" panose="02020603050405020304" pitchFamily="18" charset="0"/>
              </a:rPr>
              <a:t>Facility Insurance Verification Certificate – is a required supplemental document submission for applicants that operate out of facilities with federal funding involved</a:t>
            </a:r>
            <a:endParaRPr lang="en-US" sz="110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9A18B325-EA8C-4A83-BB28-D5A2B276BD76}" type="slidenum">
              <a:rPr lang="en-US" smtClean="0"/>
              <a:t>76</a:t>
            </a:fld>
            <a:endParaRPr lang="en-US"/>
          </a:p>
        </p:txBody>
      </p:sp>
    </p:spTree>
    <p:extLst>
      <p:ext uri="{BB962C8B-B14F-4D97-AF65-F5344CB8AC3E}">
        <p14:creationId xmlns:p14="http://schemas.microsoft.com/office/powerpoint/2010/main" val="24575061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nSpc>
                <a:spcPct val="130000"/>
              </a:lnSpc>
              <a:buFont typeface="Arial" panose="020B0604020202020204" pitchFamily="34" charset="0"/>
              <a:buChar char="•"/>
            </a:pPr>
            <a:r>
              <a:rPr lang="en-US">
                <a:solidFill>
                  <a:schemeClr val="bg1"/>
                </a:solidFill>
                <a:latin typeface="Arial" panose="020B0604020202020204" pitchFamily="34" charset="0"/>
                <a:cs typeface="Arial" panose="020B0604020202020204" pitchFamily="34" charset="0"/>
              </a:rPr>
              <a:t>Budget amount distributed to systems by assigned Regional Grant Specialist</a:t>
            </a:r>
          </a:p>
          <a:p>
            <a:pPr marL="342900" indent="-342900">
              <a:lnSpc>
                <a:spcPct val="130000"/>
              </a:lnSpc>
              <a:buFont typeface="Arial" panose="020B0604020202020204" pitchFamily="34" charset="0"/>
              <a:buChar char="•"/>
            </a:pPr>
            <a:r>
              <a:rPr lang="en-US">
                <a:solidFill>
                  <a:schemeClr val="bg1"/>
                </a:solidFill>
                <a:latin typeface="Arial" panose="020B0604020202020204" pitchFamily="34" charset="0"/>
                <a:cs typeface="Arial" panose="020B0604020202020204" pitchFamily="34" charset="0"/>
              </a:rPr>
              <a:t>Amount can be used as all Admin, all Operating, or combination</a:t>
            </a:r>
          </a:p>
          <a:p>
            <a:pPr marL="342900" indent="-342900">
              <a:lnSpc>
                <a:spcPct val="130000"/>
              </a:lnSpc>
              <a:buFont typeface="Arial" panose="020B0604020202020204" pitchFamily="34" charset="0"/>
              <a:buChar char="•"/>
            </a:pPr>
            <a:r>
              <a:rPr lang="en-US">
                <a:solidFill>
                  <a:schemeClr val="bg1"/>
                </a:solidFill>
                <a:latin typeface="Arial" panose="020B0604020202020204" pitchFamily="34" charset="0"/>
                <a:cs typeface="Arial" panose="020B0604020202020204" pitchFamily="34" charset="0"/>
              </a:rPr>
              <a:t>If 5311 funds are used as both Admin &amp; Operating, there is a ceiling on the total amount allowed. This ceiling will be published in the guidance for the 5311 Call for Projects</a:t>
            </a:r>
          </a:p>
          <a:p>
            <a:pPr marL="342900" indent="-342900">
              <a:lnSpc>
                <a:spcPct val="130000"/>
              </a:lnSpc>
              <a:buFont typeface="Arial" panose="020B0604020202020204" pitchFamily="34" charset="0"/>
              <a:buChar char="•"/>
            </a:pPr>
            <a:r>
              <a:rPr lang="en-US">
                <a:solidFill>
                  <a:schemeClr val="bg1"/>
                </a:solidFill>
                <a:latin typeface="Arial" panose="020B0604020202020204" pitchFamily="34" charset="0"/>
                <a:cs typeface="Arial" panose="020B0604020202020204" pitchFamily="34" charset="0"/>
              </a:rPr>
              <a:t>State does not participate in Operating budgets</a:t>
            </a:r>
          </a:p>
          <a:p>
            <a:pPr marL="342900" indent="-342900">
              <a:lnSpc>
                <a:spcPct val="130000"/>
              </a:lnSpc>
              <a:buFont typeface="Arial" panose="020B0604020202020204" pitchFamily="34" charset="0"/>
              <a:buChar char="•"/>
            </a:pPr>
            <a:r>
              <a:rPr lang="en-US">
                <a:solidFill>
                  <a:schemeClr val="bg1"/>
                </a:solidFill>
                <a:latin typeface="Arial" panose="020B0604020202020204" pitchFamily="34" charset="0"/>
                <a:cs typeface="Arial" panose="020B0604020202020204" pitchFamily="34" charset="0"/>
              </a:rPr>
              <a:t>Job descriptions are required for new positions added to the grant or if a change in job duties</a:t>
            </a:r>
          </a:p>
          <a:p>
            <a:pPr marL="342900" indent="-342900">
              <a:buFont typeface="Arial" panose="020B0604020202020204" pitchFamily="34" charset="0"/>
              <a:buChar char="•"/>
            </a:pPr>
            <a:r>
              <a:rPr lang="en-US">
                <a:latin typeface="Arial" panose="020B0604020202020204" pitchFamily="34" charset="0"/>
                <a:cs typeface="Arial" panose="020B0604020202020204" pitchFamily="34" charset="0"/>
              </a:rPr>
              <a:t>If an Admin position is less than 100% assigned to Transportation, the amount of salary must be requested accordingly, i.e., Administrative Assistant, 50% Transportation and 50% Operations, the 50% for Operations cannot be requested with Admin dollars</a:t>
            </a:r>
          </a:p>
          <a:p>
            <a:pPr marL="342900" indent="-342900">
              <a:buFont typeface="Arial" panose="020B0604020202020204" pitchFamily="34" charset="0"/>
              <a:buChar char="•"/>
            </a:pPr>
            <a:r>
              <a:rPr lang="en-US">
                <a:latin typeface="Arial" panose="020B0604020202020204" pitchFamily="34" charset="0"/>
                <a:cs typeface="Arial" panose="020B0604020202020204" pitchFamily="34" charset="0"/>
              </a:rPr>
              <a:t>Lease and/or service agreements are required documents for rent, equipment, professional or contracted services, uniform rental, etc.… </a:t>
            </a:r>
          </a:p>
          <a:p>
            <a:pPr marL="342900" indent="-342900">
              <a:lnSpc>
                <a:spcPct val="130000"/>
              </a:lnSpc>
              <a:buFont typeface="+mj-lt"/>
              <a:buAutoNum type="arabicPeriod"/>
            </a:pPr>
            <a:endParaRPr lang="en-US">
              <a:solidFill>
                <a:schemeClr val="bg1"/>
              </a:solidFill>
              <a:latin typeface="Arial" panose="020B060402020202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9A18B325-EA8C-4A83-BB28-D5A2B276BD76}" type="slidenum">
              <a:rPr lang="en-US" smtClean="0"/>
              <a:t>77</a:t>
            </a:fld>
            <a:endParaRPr lang="en-US"/>
          </a:p>
        </p:txBody>
      </p:sp>
    </p:spTree>
    <p:extLst>
      <p:ext uri="{BB962C8B-B14F-4D97-AF65-F5344CB8AC3E}">
        <p14:creationId xmlns:p14="http://schemas.microsoft.com/office/powerpoint/2010/main" val="99688271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Combined Capital is an important funding source for rural &amp; small urban transportation systems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In order to access Combined Capital funds eligible applicants must include these submittals along with their application as applicable for desired expenditures for that fiscal year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ea typeface="Calibri" panose="020F0502020204030204" pitchFamily="34" charset="0"/>
                <a:cs typeface="Times New Roman" panose="02020603050405020304" pitchFamily="18" charset="0"/>
              </a:rPr>
              <a:t>Only need specific quotes/estimates if requesting items such as computers, furniture, fencing, etc. (items not on the state contract)</a:t>
            </a:r>
          </a:p>
          <a:p>
            <a:endParaRPr lang="en-US"/>
          </a:p>
        </p:txBody>
      </p:sp>
      <p:sp>
        <p:nvSpPr>
          <p:cNvPr id="4" name="Slide Number Placeholder 3"/>
          <p:cNvSpPr>
            <a:spLocks noGrp="1"/>
          </p:cNvSpPr>
          <p:nvPr>
            <p:ph type="sldNum" sz="quarter" idx="5"/>
          </p:nvPr>
        </p:nvSpPr>
        <p:spPr/>
        <p:txBody>
          <a:bodyPr/>
          <a:lstStyle/>
          <a:p>
            <a:fld id="{9A18B325-EA8C-4A83-BB28-D5A2B276BD76}" type="slidenum">
              <a:rPr lang="en-US" smtClean="0"/>
              <a:t>78</a:t>
            </a:fld>
            <a:endParaRPr lang="en-US"/>
          </a:p>
        </p:txBody>
      </p:sp>
    </p:spTree>
    <p:extLst>
      <p:ext uri="{BB962C8B-B14F-4D97-AF65-F5344CB8AC3E}">
        <p14:creationId xmlns:p14="http://schemas.microsoft.com/office/powerpoint/2010/main" val="266228900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914400" rtl="0" eaLnBrk="1" fontAlgn="auto" latinLnBrk="0" hangingPunct="1">
              <a:lnSpc>
                <a:spcPct val="130000"/>
              </a:lnSpc>
              <a:spcBef>
                <a:spcPts val="0"/>
              </a:spcBef>
              <a:spcAft>
                <a:spcPts val="0"/>
              </a:spcAft>
              <a:buClrTx/>
              <a:buSzTx/>
              <a:buFont typeface="Arial" panose="020B0604020202020204" pitchFamily="34" charset="0"/>
              <a:buChar char="•"/>
              <a:tabLst/>
              <a:defRPr/>
            </a:pPr>
            <a:r>
              <a:rPr lang="en-US">
                <a:solidFill>
                  <a:schemeClr val="bg1"/>
                </a:solidFill>
                <a:latin typeface="Arial" panose="020B0604020202020204" pitchFamily="34" charset="0"/>
                <a:cs typeface="Arial" panose="020B0604020202020204" pitchFamily="34" charset="0"/>
              </a:rPr>
              <a:t>Vehicles must meet useful life miles criteria for replacement by June 30, 2022. </a:t>
            </a:r>
            <a:r>
              <a:rPr lang="en-US" sz="1200">
                <a:ea typeface="Calibri" panose="020F0502020204030204" pitchFamily="34" charset="0"/>
                <a:cs typeface="Times New Roman" panose="02020603050405020304" pitchFamily="18" charset="0"/>
              </a:rPr>
              <a:t>Vehicle useful life mileage is 100,000 miles for most vehicles. </a:t>
            </a:r>
            <a:r>
              <a:rPr lang="en-US">
                <a:solidFill>
                  <a:schemeClr val="bg1"/>
                </a:solidFill>
                <a:latin typeface="Arial" panose="020B0604020202020204" pitchFamily="34" charset="0"/>
                <a:cs typeface="Arial" panose="020B0604020202020204" pitchFamily="34" charset="0"/>
              </a:rPr>
              <a:t>The useful life mileage is outlined in Circular 5010.E, that threshold will continue</a:t>
            </a:r>
          </a:p>
          <a:p>
            <a:pPr marL="342900" marR="0" lvl="0" indent="-342900" algn="l" defTabSz="914400" rtl="0" eaLnBrk="1" fontAlgn="auto" latinLnBrk="0" hangingPunct="1">
              <a:lnSpc>
                <a:spcPct val="130000"/>
              </a:lnSpc>
              <a:spcBef>
                <a:spcPts val="0"/>
              </a:spcBef>
              <a:spcAft>
                <a:spcPts val="0"/>
              </a:spcAft>
              <a:buClrTx/>
              <a:buSzTx/>
              <a:buFont typeface="Arial" panose="020B0604020202020204" pitchFamily="34" charset="0"/>
              <a:buChar char="•"/>
              <a:tabLst/>
              <a:defRPr/>
            </a:pPr>
            <a:r>
              <a:rPr lang="en-US" sz="1200">
                <a:ea typeface="Calibri" panose="020F0502020204030204" pitchFamily="34" charset="0"/>
                <a:cs typeface="Times New Roman" panose="02020603050405020304" pitchFamily="18" charset="0"/>
              </a:rPr>
              <a:t>Procurements over $10,000 require procurement checklist, review, and approval from IMD</a:t>
            </a:r>
            <a:endParaRPr lang="en-US" sz="1100">
              <a:ea typeface="Calibri" panose="020F0502020204030204" pitchFamily="34" charset="0"/>
              <a:cs typeface="Times New Roman" panose="02020603050405020304" pitchFamily="18" charset="0"/>
            </a:endParaRPr>
          </a:p>
          <a:p>
            <a:pPr marL="342900" indent="-342900">
              <a:lnSpc>
                <a:spcPct val="130000"/>
              </a:lnSpc>
              <a:buFont typeface="Arial" panose="020B0604020202020204" pitchFamily="34" charset="0"/>
              <a:buChar char="•"/>
            </a:pPr>
            <a:r>
              <a:rPr lang="en-US">
                <a:solidFill>
                  <a:schemeClr val="bg1"/>
                </a:solidFill>
                <a:latin typeface="Arial" panose="020B0604020202020204" pitchFamily="34" charset="0"/>
                <a:cs typeface="Arial" panose="020B0604020202020204" pitchFamily="34" charset="0"/>
              </a:rPr>
              <a:t>Elaborate as much as possible on the application questions requiring a written answer</a:t>
            </a:r>
          </a:p>
          <a:p>
            <a:pPr marL="342900" indent="-342900">
              <a:lnSpc>
                <a:spcPct val="130000"/>
              </a:lnSpc>
              <a:buFont typeface="Arial" panose="020B0604020202020204" pitchFamily="34" charset="0"/>
              <a:buChar char="•"/>
            </a:pPr>
            <a:r>
              <a:rPr lang="en-US">
                <a:solidFill>
                  <a:schemeClr val="bg1"/>
                </a:solidFill>
                <a:latin typeface="Arial" panose="020B0604020202020204" pitchFamily="34" charset="0"/>
                <a:cs typeface="Arial" panose="020B0604020202020204" pitchFamily="34" charset="0"/>
              </a:rPr>
              <a:t>Regional Grant Specialists will be working with transit systems on determining how many and which vehicles will be in line for replacement in FY26</a:t>
            </a:r>
          </a:p>
          <a:p>
            <a:pPr marL="342900" marR="0" lvl="0" indent="-342900" algn="l" defTabSz="914400" rtl="0" eaLnBrk="1" fontAlgn="auto" latinLnBrk="0" hangingPunct="1">
              <a:lnSpc>
                <a:spcPct val="130000"/>
              </a:lnSpc>
              <a:spcBef>
                <a:spcPts val="0"/>
              </a:spcBef>
              <a:spcAft>
                <a:spcPts val="0"/>
              </a:spcAft>
              <a:buClrTx/>
              <a:buSzTx/>
              <a:buFont typeface="Arial" panose="020B0604020202020204" pitchFamily="34" charset="0"/>
              <a:buChar char="•"/>
              <a:tabLst/>
              <a:defRPr/>
            </a:pPr>
            <a:r>
              <a:rPr lang="en-US">
                <a:solidFill>
                  <a:schemeClr val="bg1"/>
                </a:solidFill>
                <a:latin typeface="Arial" panose="020B0604020202020204" pitchFamily="34" charset="0"/>
                <a:cs typeface="Arial" panose="020B0604020202020204" pitchFamily="34" charset="0"/>
              </a:rPr>
              <a:t>ITRE pre-approval no longer required</a:t>
            </a:r>
          </a:p>
          <a:p>
            <a:pPr marL="342900" indent="-342900">
              <a:lnSpc>
                <a:spcPct val="130000"/>
              </a:lnSpc>
              <a:buFont typeface="Arial" panose="020B0604020202020204" pitchFamily="34" charset="0"/>
              <a:buChar char="•"/>
            </a:pPr>
            <a:endParaRPr lang="en-US">
              <a:solidFill>
                <a:schemeClr val="bg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A18B325-EA8C-4A83-BB28-D5A2B276BD76}" type="slidenum">
              <a:rPr lang="en-US" smtClean="0"/>
              <a:t>79</a:t>
            </a:fld>
            <a:endParaRPr lang="en-US"/>
          </a:p>
        </p:txBody>
      </p:sp>
    </p:spTree>
    <p:extLst>
      <p:ext uri="{BB962C8B-B14F-4D97-AF65-F5344CB8AC3E}">
        <p14:creationId xmlns:p14="http://schemas.microsoft.com/office/powerpoint/2010/main" val="43571791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Section 5310 is an important funding source for rural &amp; small urban transportation systems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In order to access Section 5310 funds, eligible applicants must include these submittals along with their application as applicable for desired expenditures for that fiscal year</a:t>
            </a:r>
          </a:p>
          <a:p>
            <a:endParaRPr lang="en-US"/>
          </a:p>
        </p:txBody>
      </p:sp>
      <p:sp>
        <p:nvSpPr>
          <p:cNvPr id="4" name="Slide Number Placeholder 3"/>
          <p:cNvSpPr>
            <a:spLocks noGrp="1"/>
          </p:cNvSpPr>
          <p:nvPr>
            <p:ph type="sldNum" sz="quarter" idx="5"/>
          </p:nvPr>
        </p:nvSpPr>
        <p:spPr/>
        <p:txBody>
          <a:bodyPr/>
          <a:lstStyle/>
          <a:p>
            <a:fld id="{9A18B325-EA8C-4A83-BB28-D5A2B276BD76}" type="slidenum">
              <a:rPr lang="en-US" smtClean="0"/>
              <a:t>80</a:t>
            </a:fld>
            <a:endParaRPr lang="en-US"/>
          </a:p>
        </p:txBody>
      </p:sp>
    </p:spTree>
    <p:extLst>
      <p:ext uri="{BB962C8B-B14F-4D97-AF65-F5344CB8AC3E}">
        <p14:creationId xmlns:p14="http://schemas.microsoft.com/office/powerpoint/2010/main" val="6233949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fld id="{9A18B325-EA8C-4A83-BB28-D5A2B276BD76}" type="slidenum">
              <a:rPr lang="en-US" smtClean="0"/>
              <a:t>8</a:t>
            </a:fld>
            <a:endParaRPr lang="en-US"/>
          </a:p>
        </p:txBody>
      </p:sp>
    </p:spTree>
    <p:extLst>
      <p:ext uri="{BB962C8B-B14F-4D97-AF65-F5344CB8AC3E}">
        <p14:creationId xmlns:p14="http://schemas.microsoft.com/office/powerpoint/2010/main" val="256113601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nSpc>
                <a:spcPct val="130000"/>
              </a:lnSpc>
              <a:buFont typeface="Arial" panose="020B0604020202020204" pitchFamily="34" charset="0"/>
              <a:buChar char="•"/>
            </a:pPr>
            <a:r>
              <a:rPr lang="en-US" sz="1200">
                <a:solidFill>
                  <a:schemeClr val="bg1"/>
                </a:solidFill>
                <a:latin typeface="Arial" panose="020B0604020202020204" pitchFamily="34" charset="0"/>
                <a:cs typeface="Arial" panose="020B0604020202020204" pitchFamily="34" charset="0"/>
              </a:rPr>
              <a:t>The Section 5310 Program circular (9070.1G) defines a Senior as an individual 65 years or older</a:t>
            </a:r>
          </a:p>
          <a:p>
            <a:pPr marL="342900" indent="-342900">
              <a:lnSpc>
                <a:spcPct val="130000"/>
              </a:lnSpc>
              <a:buFont typeface="Arial" panose="020B0604020202020204" pitchFamily="34" charset="0"/>
              <a:buChar char="•"/>
            </a:pPr>
            <a:r>
              <a:rPr lang="en-US" sz="1200" kern="1200">
                <a:solidFill>
                  <a:schemeClr val="bg1"/>
                </a:solidFill>
                <a:latin typeface="Arial" panose="020B0604020202020204" pitchFamily="34" charset="0"/>
                <a:ea typeface="+mn-ea"/>
                <a:cs typeface="Arial" panose="020B0604020202020204" pitchFamily="34" charset="0"/>
              </a:rPr>
              <a:t>Section</a:t>
            </a:r>
            <a:r>
              <a:rPr lang="en-US">
                <a:solidFill>
                  <a:schemeClr val="bg1"/>
                </a:solidFill>
                <a:latin typeface="Arial" panose="020B0604020202020204" pitchFamily="34" charset="0"/>
                <a:cs typeface="Arial" panose="020B0604020202020204" pitchFamily="34" charset="0"/>
              </a:rPr>
              <a:t> 5310 funding is allocated based on systematic set of project scoring criteria</a:t>
            </a:r>
          </a:p>
          <a:p>
            <a:pPr marL="342900" indent="-342900">
              <a:lnSpc>
                <a:spcPct val="130000"/>
              </a:lnSpc>
              <a:buFont typeface="Arial" panose="020B0604020202020204" pitchFamily="34" charset="0"/>
              <a:buChar char="•"/>
            </a:pPr>
            <a:r>
              <a:rPr lang="en-US" sz="1200">
                <a:solidFill>
                  <a:schemeClr val="bg1"/>
                </a:solidFill>
                <a:latin typeface="Arial" panose="020B0604020202020204" pitchFamily="34" charset="0"/>
                <a:cs typeface="Arial" panose="020B0604020202020204" pitchFamily="34" charset="0"/>
              </a:rPr>
              <a:t>Approved funding amount will depend upon the number of elderly and disabled population in each county and number of applicants within each region.  Elaborate as much as possible on questions requiring a written answer</a:t>
            </a:r>
          </a:p>
          <a:p>
            <a:pPr marL="342900" indent="-342900">
              <a:lnSpc>
                <a:spcPct val="130000"/>
              </a:lnSpc>
              <a:buFont typeface="Arial" panose="020B0604020202020204" pitchFamily="34" charset="0"/>
              <a:buChar char="•"/>
            </a:pPr>
            <a:r>
              <a:rPr lang="en-US" sz="1600">
                <a:solidFill>
                  <a:schemeClr val="bg1"/>
                </a:solidFill>
                <a:latin typeface="Arial" panose="020B0604020202020204" pitchFamily="34" charset="0"/>
                <a:cs typeface="Arial" panose="020B0604020202020204" pitchFamily="34" charset="0"/>
              </a:rPr>
              <a:t>The Statewide Locally Coordinated Plan outlines 5310 project approval guidelines which IMD will follow when determining which projects are approved for funding</a:t>
            </a:r>
          </a:p>
          <a:p>
            <a:pPr marL="342900" indent="-342900">
              <a:lnSpc>
                <a:spcPct val="130000"/>
              </a:lnSpc>
              <a:buFont typeface="Arial" panose="020B0604020202020204" pitchFamily="34" charset="0"/>
              <a:buChar char="•"/>
            </a:pPr>
            <a:r>
              <a:rPr lang="en-US" sz="1600">
                <a:solidFill>
                  <a:schemeClr val="bg1"/>
                </a:solidFill>
                <a:latin typeface="Arial" panose="020B0604020202020204" pitchFamily="34" charset="0"/>
                <a:cs typeface="Arial" panose="020B0604020202020204" pitchFamily="34" charset="0"/>
              </a:rPr>
              <a:t>Funding is not guaranteed for any project, and it is possible approved projects may receive less funding than requested</a:t>
            </a:r>
          </a:p>
          <a:p>
            <a:pPr marL="342900" indent="-342900">
              <a:lnSpc>
                <a:spcPct val="130000"/>
              </a:lnSpc>
              <a:buFont typeface="Arial" panose="020B0604020202020204" pitchFamily="34" charset="0"/>
              <a:buChar char="•"/>
            </a:pPr>
            <a:r>
              <a:rPr lang="en-US" sz="1600">
                <a:solidFill>
                  <a:schemeClr val="bg1"/>
                </a:solidFill>
                <a:latin typeface="Arial" panose="020B0604020202020204" pitchFamily="34" charset="0"/>
                <a:cs typeface="Arial" panose="020B0604020202020204" pitchFamily="34" charset="0"/>
              </a:rPr>
              <a:t>5310 projects require a Letter of Support from the applicant’s MPO/RPO and must be able to show the service is not primarily in an urban area</a:t>
            </a:r>
          </a:p>
          <a:p>
            <a:pPr marL="342900" indent="-342900">
              <a:lnSpc>
                <a:spcPct val="130000"/>
              </a:lnSpc>
              <a:buFont typeface="Arial" panose="020B0604020202020204" pitchFamily="34" charset="0"/>
              <a:buChar char="•"/>
            </a:pPr>
            <a:r>
              <a:rPr lang="en-US" sz="1600">
                <a:solidFill>
                  <a:schemeClr val="bg1"/>
                </a:solidFill>
                <a:latin typeface="Arial" panose="020B0604020202020204" pitchFamily="34" charset="0"/>
                <a:cs typeface="Arial" panose="020B0604020202020204" pitchFamily="34" charset="0"/>
              </a:rPr>
              <a:t>Salaries and benefit expenses along with motor fuel, oils and lubricants, etc.…are not eligible items for 5310 funding</a:t>
            </a:r>
          </a:p>
        </p:txBody>
      </p:sp>
      <p:sp>
        <p:nvSpPr>
          <p:cNvPr id="4" name="Slide Number Placeholder 3"/>
          <p:cNvSpPr>
            <a:spLocks noGrp="1"/>
          </p:cNvSpPr>
          <p:nvPr>
            <p:ph type="sldNum" sz="quarter" idx="5"/>
          </p:nvPr>
        </p:nvSpPr>
        <p:spPr/>
        <p:txBody>
          <a:bodyPr/>
          <a:lstStyle/>
          <a:p>
            <a:fld id="{9A18B325-EA8C-4A83-BB28-D5A2B276BD76}" type="slidenum">
              <a:rPr lang="en-US" smtClean="0"/>
              <a:t>81</a:t>
            </a:fld>
            <a:endParaRPr lang="en-US"/>
          </a:p>
        </p:txBody>
      </p:sp>
    </p:spTree>
    <p:extLst>
      <p:ext uri="{BB962C8B-B14F-4D97-AF65-F5344CB8AC3E}">
        <p14:creationId xmlns:p14="http://schemas.microsoft.com/office/powerpoint/2010/main" val="369266749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Capital Purchase of Service is an important funding source for other agencies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In order to access Capital Purchase of Service funds, eligible applicants must include these submittals along with their application as applicable for desired expenditures for that fiscal year</a:t>
            </a:r>
          </a:p>
          <a:p>
            <a:endParaRPr lang="en-US"/>
          </a:p>
        </p:txBody>
      </p:sp>
      <p:sp>
        <p:nvSpPr>
          <p:cNvPr id="4" name="Slide Number Placeholder 3"/>
          <p:cNvSpPr>
            <a:spLocks noGrp="1"/>
          </p:cNvSpPr>
          <p:nvPr>
            <p:ph type="sldNum" sz="quarter" idx="5"/>
          </p:nvPr>
        </p:nvSpPr>
        <p:spPr/>
        <p:txBody>
          <a:bodyPr/>
          <a:lstStyle/>
          <a:p>
            <a:fld id="{9A18B325-EA8C-4A83-BB28-D5A2B276BD76}" type="slidenum">
              <a:rPr lang="en-US" smtClean="0"/>
              <a:t>82</a:t>
            </a:fld>
            <a:endParaRPr lang="en-US"/>
          </a:p>
        </p:txBody>
      </p:sp>
    </p:spTree>
    <p:extLst>
      <p:ext uri="{BB962C8B-B14F-4D97-AF65-F5344CB8AC3E}">
        <p14:creationId xmlns:p14="http://schemas.microsoft.com/office/powerpoint/2010/main" val="116855376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914400"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Calibri" pitchFamily="34" charset="0"/>
                <a:ea typeface="Calibri" panose="020F0502020204030204" pitchFamily="34" charset="0"/>
                <a:cs typeface="Times New Roman" panose="02020603050405020304" pitchFamily="18" charset="0"/>
              </a:rPr>
              <a:t>Contracts/Memorandums of Agreement for service are required</a:t>
            </a:r>
            <a:endParaRPr lang="en-US" sz="1600">
              <a:solidFill>
                <a:schemeClr val="bg1"/>
              </a:solidFill>
              <a:latin typeface="Arial" panose="020B0604020202020204" pitchFamily="34" charset="0"/>
              <a:cs typeface="Arial" panose="020B0604020202020204" pitchFamily="34" charset="0"/>
            </a:endParaRPr>
          </a:p>
          <a:p>
            <a:pPr marL="342900" indent="-342900">
              <a:lnSpc>
                <a:spcPct val="130000"/>
              </a:lnSpc>
              <a:buFont typeface="Arial" panose="020B0604020202020204" pitchFamily="34" charset="0"/>
              <a:buChar char="•"/>
            </a:pPr>
            <a:r>
              <a:rPr lang="en-US" sz="1600">
                <a:solidFill>
                  <a:schemeClr val="bg1"/>
                </a:solidFill>
                <a:latin typeface="Arial" panose="020B0604020202020204" pitchFamily="34" charset="0"/>
                <a:cs typeface="Arial" panose="020B0604020202020204" pitchFamily="34" charset="0"/>
              </a:rPr>
              <a:t>The Statewide Locally Coordinated Plan outlines 5310 project approval guidelines which IMD will follow when determining which projects are approved for funding</a:t>
            </a:r>
          </a:p>
          <a:p>
            <a:pPr marL="342900" indent="-342900">
              <a:lnSpc>
                <a:spcPct val="130000"/>
              </a:lnSpc>
              <a:buFont typeface="Arial" panose="020B0604020202020204" pitchFamily="34" charset="0"/>
              <a:buChar char="•"/>
            </a:pPr>
            <a:r>
              <a:rPr lang="en-US" sz="1600">
                <a:solidFill>
                  <a:schemeClr val="bg1"/>
                </a:solidFill>
                <a:latin typeface="Arial" panose="020B0604020202020204" pitchFamily="34" charset="0"/>
                <a:cs typeface="Arial" panose="020B0604020202020204" pitchFamily="34" charset="0"/>
              </a:rPr>
              <a:t>Funding is not guaranteed for any project, and it is possible approved projects may receive less funding than requested</a:t>
            </a:r>
          </a:p>
          <a:p>
            <a:pPr marL="342900" marR="0" lvl="0" indent="-342900" algn="l" defTabSz="914400" rtl="0" eaLnBrk="1" fontAlgn="auto" latinLnBrk="0" hangingPunct="1">
              <a:lnSpc>
                <a:spcPct val="130000"/>
              </a:lnSpc>
              <a:spcBef>
                <a:spcPts val="0"/>
              </a:spcBef>
              <a:spcAft>
                <a:spcPts val="0"/>
              </a:spcAft>
              <a:buClrTx/>
              <a:buSzTx/>
              <a:buFont typeface="Arial" panose="020B0604020202020204" pitchFamily="34" charset="0"/>
              <a:buChar char="•"/>
              <a:tabLst/>
              <a:defRPr/>
            </a:pPr>
            <a:r>
              <a:rPr lang="en-US" sz="1600">
                <a:solidFill>
                  <a:schemeClr val="bg1"/>
                </a:solidFill>
                <a:latin typeface="Arial" panose="020B0604020202020204" pitchFamily="34" charset="0"/>
                <a:cs typeface="Arial" panose="020B0604020202020204" pitchFamily="34" charset="0"/>
              </a:rPr>
              <a:t>Section 5310 funding is allocated based on systematic set of project scoring criteria</a:t>
            </a:r>
          </a:p>
          <a:p>
            <a:pPr marL="342900" indent="-342900">
              <a:lnSpc>
                <a:spcPct val="130000"/>
              </a:lnSpc>
              <a:buFont typeface="Arial" panose="020B0604020202020204" pitchFamily="34" charset="0"/>
              <a:buChar char="•"/>
            </a:pPr>
            <a:r>
              <a:rPr lang="en-US" sz="1600">
                <a:solidFill>
                  <a:schemeClr val="bg1"/>
                </a:solidFill>
                <a:latin typeface="Arial" panose="020B0604020202020204" pitchFamily="34" charset="0"/>
                <a:cs typeface="Arial" panose="020B0604020202020204" pitchFamily="34" charset="0"/>
              </a:rPr>
              <a:t>5310 projects require a Letter of Support from the applicant’s MPO/RPO and must be able to show the service is not primarily in an urban area</a:t>
            </a:r>
          </a:p>
          <a:p>
            <a:pPr marL="342900" indent="-342900">
              <a:lnSpc>
                <a:spcPct val="130000"/>
              </a:lnSpc>
              <a:buFont typeface="Arial" panose="020B0604020202020204" pitchFamily="34" charset="0"/>
              <a:buChar char="•"/>
            </a:pPr>
            <a:r>
              <a:rPr lang="en-US" sz="1600">
                <a:solidFill>
                  <a:schemeClr val="bg1"/>
                </a:solidFill>
                <a:latin typeface="Arial" panose="020B0604020202020204" pitchFamily="34" charset="0"/>
                <a:cs typeface="Arial" panose="020B0604020202020204" pitchFamily="34" charset="0"/>
              </a:rPr>
              <a:t>Applications for purchase of service funding from applicants who are not 5311 funded grantees must include:</a:t>
            </a:r>
          </a:p>
          <a:p>
            <a:pPr marL="800100" lvl="1" indent="-342900">
              <a:lnSpc>
                <a:spcPct val="130000"/>
              </a:lnSpc>
              <a:buFont typeface="Arial" panose="020B0604020202020204" pitchFamily="34" charset="0"/>
              <a:buChar char="•"/>
            </a:pPr>
            <a:r>
              <a:rPr lang="en-US" sz="1600">
                <a:solidFill>
                  <a:schemeClr val="bg1"/>
                </a:solidFill>
                <a:latin typeface="Arial" panose="020B0604020202020204" pitchFamily="34" charset="0"/>
                <a:cs typeface="Arial" panose="020B0604020202020204" pitchFamily="34" charset="0"/>
              </a:rPr>
              <a:t>A Memorandum of Understanding between the applicant and a 5311 funded transit provider to be the sole provider of service; or</a:t>
            </a:r>
          </a:p>
          <a:p>
            <a:pPr marL="800100" lvl="1" indent="-342900">
              <a:lnSpc>
                <a:spcPct val="130000"/>
              </a:lnSpc>
              <a:buFont typeface="Arial" panose="020B0604020202020204" pitchFamily="34" charset="0"/>
              <a:buChar char="•"/>
            </a:pPr>
            <a:r>
              <a:rPr lang="en-US" sz="1600">
                <a:solidFill>
                  <a:schemeClr val="bg1"/>
                </a:solidFill>
                <a:latin typeface="Arial" panose="020B0604020202020204" pitchFamily="34" charset="0"/>
                <a:cs typeface="Arial" panose="020B0604020202020204" pitchFamily="34" charset="0"/>
              </a:rPr>
              <a:t>Proof the applicant completed a compliant federal procurement for private transportation providers that provide shared ride service</a:t>
            </a:r>
          </a:p>
          <a:p>
            <a:pPr marL="342900" indent="-342900">
              <a:lnSpc>
                <a:spcPct val="130000"/>
              </a:lnSpc>
              <a:buFont typeface="Arial" panose="020B0604020202020204" pitchFamily="34" charset="0"/>
              <a:buChar char="•"/>
            </a:pPr>
            <a:r>
              <a:rPr lang="en-US" sz="1600">
                <a:solidFill>
                  <a:schemeClr val="bg1"/>
                </a:solidFill>
                <a:latin typeface="Arial" panose="020B0604020202020204" pitchFamily="34" charset="0"/>
                <a:cs typeface="Arial" panose="020B0604020202020204" pitchFamily="34" charset="0"/>
              </a:rPr>
              <a:t>Reimbursements are made on a cost-per-trip basis</a:t>
            </a:r>
          </a:p>
          <a:p>
            <a:pPr marL="342900" indent="-342900">
              <a:lnSpc>
                <a:spcPct val="130000"/>
              </a:lnSpc>
              <a:buFont typeface="Arial" panose="020B0604020202020204" pitchFamily="34" charset="0"/>
              <a:buChar char="•"/>
            </a:pPr>
            <a:endParaRPr lang="en-US" sz="1600">
              <a:solidFill>
                <a:schemeClr val="bg1"/>
              </a:solidFill>
              <a:latin typeface="Arial" panose="020B0604020202020204" pitchFamily="34" charset="0"/>
              <a:cs typeface="Arial" panose="020B0604020202020204" pitchFamily="34" charset="0"/>
            </a:endParaRPr>
          </a:p>
          <a:p>
            <a:pPr marL="342900" indent="-342900">
              <a:lnSpc>
                <a:spcPct val="130000"/>
              </a:lnSpc>
              <a:buFont typeface="Arial" panose="020B0604020202020204" pitchFamily="34" charset="0"/>
              <a:buChar char="•"/>
            </a:pPr>
            <a:endParaRPr lang="en-US" sz="1600">
              <a:solidFill>
                <a:schemeClr val="bg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A18B325-EA8C-4A83-BB28-D5A2B276BD76}" type="slidenum">
              <a:rPr lang="en-US" smtClean="0"/>
              <a:t>83</a:t>
            </a:fld>
            <a:endParaRPr lang="en-US"/>
          </a:p>
        </p:txBody>
      </p:sp>
    </p:spTree>
    <p:extLst>
      <p:ext uri="{BB962C8B-B14F-4D97-AF65-F5344CB8AC3E}">
        <p14:creationId xmlns:p14="http://schemas.microsoft.com/office/powerpoint/2010/main" val="52196258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NCDOT IMD has a template which can be used for Capital Purchase of Service contracts</a:t>
            </a:r>
          </a:p>
          <a:p>
            <a:pPr marL="171450" indent="-171450">
              <a:buFont typeface="Arial" panose="020B0604020202020204" pitchFamily="34" charset="0"/>
              <a:buChar char="•"/>
            </a:pPr>
            <a:r>
              <a:rPr lang="en-US"/>
              <a:t>Another local template could be used if desired</a:t>
            </a:r>
          </a:p>
        </p:txBody>
      </p:sp>
      <p:sp>
        <p:nvSpPr>
          <p:cNvPr id="4" name="Slide Number Placeholder 3"/>
          <p:cNvSpPr>
            <a:spLocks noGrp="1"/>
          </p:cNvSpPr>
          <p:nvPr>
            <p:ph type="sldNum" sz="quarter" idx="5"/>
          </p:nvPr>
        </p:nvSpPr>
        <p:spPr/>
        <p:txBody>
          <a:bodyPr/>
          <a:lstStyle/>
          <a:p>
            <a:fld id="{9A18B325-EA8C-4A83-BB28-D5A2B276BD76}" type="slidenum">
              <a:rPr lang="en-US" smtClean="0"/>
              <a:t>84</a:t>
            </a:fld>
            <a:endParaRPr lang="en-US"/>
          </a:p>
        </p:txBody>
      </p:sp>
    </p:spTree>
    <p:extLst>
      <p:ext uri="{BB962C8B-B14F-4D97-AF65-F5344CB8AC3E}">
        <p14:creationId xmlns:p14="http://schemas.microsoft.com/office/powerpoint/2010/main" val="143292113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914400"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Funded through NCDOT’s oversight of Section 5310 federal funds</a:t>
            </a:r>
          </a:p>
          <a:p>
            <a:pPr marL="342900" marR="0" lvl="0" indent="-342900" algn="l" defTabSz="914400"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 job description is required for the Mobility Manager application. Include the percent of time assigned to each task</a:t>
            </a:r>
          </a:p>
          <a:p>
            <a:pPr marL="342900" marR="0" lvl="0" indent="-342900" algn="l" defTabSz="914400"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Like other 5310 programs, Mobility Manager applications require a Letter of Support from the applicant’s MPO/RPO and must be able to show the service is not primarily in an urban area</a:t>
            </a:r>
          </a:p>
          <a:p>
            <a:pPr marL="342900" marR="0" lvl="0" indent="-342900" algn="l" defTabSz="914400"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Elaborate as much as possible on application questions requiring a written answer</a:t>
            </a:r>
          </a:p>
          <a:p>
            <a:endParaRPr lang="en-US"/>
          </a:p>
        </p:txBody>
      </p:sp>
      <p:sp>
        <p:nvSpPr>
          <p:cNvPr id="4" name="Slide Number Placeholder 3"/>
          <p:cNvSpPr>
            <a:spLocks noGrp="1"/>
          </p:cNvSpPr>
          <p:nvPr>
            <p:ph type="sldNum" sz="quarter" idx="5"/>
          </p:nvPr>
        </p:nvSpPr>
        <p:spPr/>
        <p:txBody>
          <a:bodyPr/>
          <a:lstStyle/>
          <a:p>
            <a:fld id="{9A18B325-EA8C-4A83-BB28-D5A2B276BD76}" type="slidenum">
              <a:rPr lang="en-US" smtClean="0"/>
              <a:t>85</a:t>
            </a:fld>
            <a:endParaRPr lang="en-US"/>
          </a:p>
        </p:txBody>
      </p:sp>
    </p:spTree>
    <p:extLst>
      <p:ext uri="{BB962C8B-B14F-4D97-AF65-F5344CB8AC3E}">
        <p14:creationId xmlns:p14="http://schemas.microsoft.com/office/powerpoint/2010/main" val="14118832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nSpc>
                <a:spcPct val="130000"/>
              </a:lnSpc>
              <a:buFont typeface="Arial" panose="020B0604020202020204" pitchFamily="34" charset="0"/>
              <a:buChar char="•"/>
            </a:pPr>
            <a:r>
              <a:rPr lang="en-US" sz="1600">
                <a:solidFill>
                  <a:schemeClr val="bg1"/>
                </a:solidFill>
                <a:latin typeface="Arial" panose="020B0604020202020204" pitchFamily="34" charset="0"/>
                <a:cs typeface="Arial" panose="020B0604020202020204" pitchFamily="34" charset="0"/>
              </a:rPr>
              <a:t>Multi-county participation no longer required</a:t>
            </a:r>
          </a:p>
          <a:p>
            <a:pPr marL="342900" indent="-342900">
              <a:lnSpc>
                <a:spcPct val="130000"/>
              </a:lnSpc>
              <a:buFont typeface="Arial" panose="020B0604020202020204" pitchFamily="34" charset="0"/>
              <a:buChar char="•"/>
            </a:pPr>
            <a:r>
              <a:rPr lang="en-US" sz="1600">
                <a:solidFill>
                  <a:schemeClr val="bg1"/>
                </a:solidFill>
                <a:latin typeface="Arial" panose="020B0604020202020204" pitchFamily="34" charset="0"/>
                <a:cs typeface="Arial" panose="020B0604020202020204" pitchFamily="34" charset="0"/>
              </a:rPr>
              <a:t>Mobility Manager grant is for 1 position only per applicant</a:t>
            </a:r>
          </a:p>
          <a:p>
            <a:pPr marL="342900" marR="0" lvl="0" indent="-342900" algn="l" defTabSz="914400" rtl="0" eaLnBrk="1" fontAlgn="auto" latinLnBrk="0" hangingPunct="1">
              <a:lnSpc>
                <a:spcPct val="130000"/>
              </a:lnSpc>
              <a:spcBef>
                <a:spcPts val="0"/>
              </a:spcBef>
              <a:spcAft>
                <a:spcPts val="0"/>
              </a:spcAft>
              <a:buClrTx/>
              <a:buSzTx/>
              <a:buFont typeface="Arial" panose="020B0604020202020204" pitchFamily="34" charset="0"/>
              <a:buChar char="•"/>
              <a:tabLst/>
              <a:defRPr/>
            </a:pPr>
            <a:r>
              <a:rPr lang="en-US" sz="2400">
                <a:solidFill>
                  <a:schemeClr val="bg1"/>
                </a:solidFill>
                <a:latin typeface="Arial" panose="020B0604020202020204" pitchFamily="34" charset="0"/>
                <a:cs typeface="Arial" panose="020B0604020202020204" pitchFamily="34" charset="0"/>
              </a:rPr>
              <a:t>Section 5310 funding is allocated based on systematic set of project scoring criteria</a:t>
            </a:r>
          </a:p>
          <a:p>
            <a:pPr marL="342900" indent="-342900">
              <a:lnSpc>
                <a:spcPct val="130000"/>
              </a:lnSpc>
              <a:buFont typeface="Arial" panose="020B0604020202020204" pitchFamily="34" charset="0"/>
              <a:buChar char="•"/>
            </a:pPr>
            <a:r>
              <a:rPr lang="en-US" sz="1600">
                <a:solidFill>
                  <a:schemeClr val="bg1"/>
                </a:solidFill>
                <a:latin typeface="Arial" panose="020B0604020202020204" pitchFamily="34" charset="0"/>
                <a:cs typeface="Arial" panose="020B0604020202020204" pitchFamily="34" charset="0"/>
              </a:rPr>
              <a:t>The progress report submitted quarterly or with each claim must include details on number of clients served, meeting attended, presentations made to support the activities listed in the application.  Sign-in sheet or meeting agenda must be included</a:t>
            </a:r>
          </a:p>
          <a:p>
            <a:pPr marL="342900" indent="-342900">
              <a:lnSpc>
                <a:spcPct val="130000"/>
              </a:lnSpc>
              <a:buFont typeface="Arial" panose="020B0604020202020204" pitchFamily="34" charset="0"/>
              <a:buChar char="•"/>
            </a:pPr>
            <a:r>
              <a:rPr lang="en-US" sz="1600">
                <a:solidFill>
                  <a:schemeClr val="bg1"/>
                </a:solidFill>
                <a:latin typeface="Arial" panose="020B0604020202020204" pitchFamily="34" charset="0"/>
                <a:cs typeface="Arial" panose="020B0604020202020204" pitchFamily="34" charset="0"/>
              </a:rPr>
              <a:t>Marketing and general administrative duties are not eligible activities for the Mobility Manager position</a:t>
            </a:r>
          </a:p>
          <a:p>
            <a:pPr marL="342900" indent="-342900">
              <a:lnSpc>
                <a:spcPct val="130000"/>
              </a:lnSpc>
              <a:buFont typeface="Arial" panose="020B0604020202020204" pitchFamily="34" charset="0"/>
              <a:buChar char="•"/>
            </a:pPr>
            <a:r>
              <a:rPr lang="en-US" sz="1600">
                <a:solidFill>
                  <a:schemeClr val="bg1"/>
                </a:solidFill>
                <a:latin typeface="Arial" panose="020B0604020202020204" pitchFamily="34" charset="0"/>
                <a:cs typeface="Arial" panose="020B0604020202020204" pitchFamily="34" charset="0"/>
              </a:rPr>
              <a:t>Matching funds are revised to 80% federal, 10% state, and 10% local</a:t>
            </a:r>
          </a:p>
          <a:p>
            <a:pPr marL="342900" indent="-342900">
              <a:lnSpc>
                <a:spcPct val="130000"/>
              </a:lnSpc>
              <a:buFont typeface="Arial" panose="020B0604020202020204" pitchFamily="34" charset="0"/>
              <a:buChar char="•"/>
            </a:pPr>
            <a:r>
              <a:rPr lang="en-US" sz="1600">
                <a:solidFill>
                  <a:schemeClr val="bg1"/>
                </a:solidFill>
                <a:latin typeface="Arial" panose="020B0604020202020204" pitchFamily="34" charset="0"/>
                <a:cs typeface="Arial" panose="020B0604020202020204" pitchFamily="34" charset="0"/>
              </a:rPr>
              <a:t>The Statewide Locally Coordinated Plan outlines 5310 project approval guidelines which IMD will follow when determining which projects are approved for funding</a:t>
            </a:r>
          </a:p>
          <a:p>
            <a:pPr marL="342900" indent="-342900">
              <a:lnSpc>
                <a:spcPct val="130000"/>
              </a:lnSpc>
              <a:buFont typeface="Arial" panose="020B0604020202020204" pitchFamily="34" charset="0"/>
              <a:buChar char="•"/>
            </a:pPr>
            <a:r>
              <a:rPr lang="en-US" sz="1600">
                <a:solidFill>
                  <a:schemeClr val="bg1"/>
                </a:solidFill>
                <a:latin typeface="Arial" panose="020B0604020202020204" pitchFamily="34" charset="0"/>
                <a:cs typeface="Arial" panose="020B0604020202020204" pitchFamily="34" charset="0"/>
              </a:rPr>
              <a:t>Mobility Manager applications will only be funded if there are funds available after other needs have been met</a:t>
            </a:r>
          </a:p>
          <a:p>
            <a:pPr marL="342900" indent="-342900">
              <a:lnSpc>
                <a:spcPct val="130000"/>
              </a:lnSpc>
              <a:buFont typeface="+mj-lt"/>
              <a:buAutoNum type="arabicPeriod" startAt="6"/>
            </a:pPr>
            <a:endParaRPr lang="en-US" sz="1600">
              <a:solidFill>
                <a:schemeClr val="bg1"/>
              </a:solidFill>
              <a:latin typeface="Arial" panose="020B0604020202020204" pitchFamily="34" charset="0"/>
              <a:cs typeface="Arial" panose="020B0604020202020204" pitchFamily="34" charset="0"/>
            </a:endParaRPr>
          </a:p>
          <a:p>
            <a:pPr marL="342900" indent="-342900">
              <a:lnSpc>
                <a:spcPct val="130000"/>
              </a:lnSpc>
              <a:buFont typeface="+mj-lt"/>
              <a:buAutoNum type="arabicPeriod" startAt="6"/>
            </a:pPr>
            <a:endParaRPr lang="en-US" sz="1600">
              <a:solidFill>
                <a:schemeClr val="bg1"/>
              </a:solidFill>
              <a:latin typeface="Arial" panose="020B0604020202020204" pitchFamily="34" charset="0"/>
              <a:cs typeface="Arial" panose="020B0604020202020204" pitchFamily="34" charset="0"/>
            </a:endParaRPr>
          </a:p>
          <a:p>
            <a:pPr marL="342900" indent="-342900">
              <a:lnSpc>
                <a:spcPct val="130000"/>
              </a:lnSpc>
              <a:buFont typeface="+mj-lt"/>
              <a:buAutoNum type="arabicPeriod" startAt="6"/>
            </a:pPr>
            <a:endParaRPr lang="en-US" sz="1600">
              <a:solidFill>
                <a:schemeClr val="bg1"/>
              </a:solidFill>
              <a:latin typeface="Arial" panose="020B0604020202020204" pitchFamily="34" charset="0"/>
              <a:cs typeface="Arial" panose="020B0604020202020204" pitchFamily="34" charset="0"/>
            </a:endParaRPr>
          </a:p>
          <a:p>
            <a:pPr marL="342900" indent="-342900">
              <a:lnSpc>
                <a:spcPct val="130000"/>
              </a:lnSpc>
              <a:buFont typeface="+mj-lt"/>
              <a:buAutoNum type="arabicPeriod" startAt="6"/>
            </a:pPr>
            <a:endParaRPr lang="en-US" sz="1600">
              <a:solidFill>
                <a:schemeClr val="bg1"/>
              </a:solidFill>
              <a:latin typeface="Arial" panose="020B0604020202020204" pitchFamily="34" charset="0"/>
              <a:cs typeface="Arial" panose="020B0604020202020204" pitchFamily="34" charset="0"/>
            </a:endParaRPr>
          </a:p>
          <a:p>
            <a:pPr marL="342900" indent="-342900">
              <a:lnSpc>
                <a:spcPct val="130000"/>
              </a:lnSpc>
              <a:buFont typeface="+mj-lt"/>
              <a:buAutoNum type="arabicPeriod"/>
            </a:pPr>
            <a:endParaRPr lang="en-US" sz="1600">
              <a:solidFill>
                <a:schemeClr val="bg1"/>
              </a:solidFill>
              <a:latin typeface="Arial" panose="020B0604020202020204" pitchFamily="34" charset="0"/>
              <a:cs typeface="Arial" panose="020B0604020202020204" pitchFamily="34" charset="0"/>
            </a:endParaRPr>
          </a:p>
          <a:p>
            <a:pPr marL="742950" marR="0" lvl="1" indent="-285750">
              <a:lnSpc>
                <a:spcPct val="107000"/>
              </a:lnSpc>
              <a:spcBef>
                <a:spcPts val="0"/>
              </a:spcBef>
              <a:spcAft>
                <a:spcPts val="800"/>
              </a:spcAft>
              <a:buFont typeface="Courier New" panose="02070309020205020404" pitchFamily="49" charset="0"/>
              <a:buChar char="o"/>
            </a:pPr>
            <a:endParaRPr lang="en-US" sz="1200" b="1" kern="1200">
              <a:solidFill>
                <a:schemeClr val="tx1"/>
              </a:solidFill>
              <a:latin typeface="+mn-lt"/>
              <a:ea typeface="Calibri" panose="020F0502020204030204" pitchFamily="34" charset="0"/>
              <a:cs typeface="Arial" panose="020B0604020202020204" pitchFamily="34" charset="0"/>
            </a:endParaRPr>
          </a:p>
          <a:p>
            <a:pPr marL="342900" indent="-342900">
              <a:lnSpc>
                <a:spcPct val="130000"/>
              </a:lnSpc>
              <a:buFont typeface="+mj-lt"/>
              <a:buAutoNum type="arabicPeriod"/>
            </a:pPr>
            <a:endParaRPr lang="en-US">
              <a:solidFill>
                <a:schemeClr val="bg1"/>
              </a:solidFill>
              <a:latin typeface="Arial" panose="020B060402020202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9A18B325-EA8C-4A83-BB28-D5A2B276BD76}" type="slidenum">
              <a:rPr lang="en-US" smtClean="0"/>
              <a:t>86</a:t>
            </a:fld>
            <a:endParaRPr lang="en-US"/>
          </a:p>
        </p:txBody>
      </p:sp>
    </p:spTree>
    <p:extLst>
      <p:ext uri="{BB962C8B-B14F-4D97-AF65-F5344CB8AC3E}">
        <p14:creationId xmlns:p14="http://schemas.microsoft.com/office/powerpoint/2010/main" val="192412436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RO is an important funding source for those specifically designated as eligible</a:t>
            </a:r>
          </a:p>
          <a:p>
            <a:endParaRPr lang="en-US"/>
          </a:p>
        </p:txBody>
      </p:sp>
      <p:sp>
        <p:nvSpPr>
          <p:cNvPr id="4" name="Slide Number Placeholder 3"/>
          <p:cNvSpPr>
            <a:spLocks noGrp="1"/>
          </p:cNvSpPr>
          <p:nvPr>
            <p:ph type="sldNum" sz="quarter" idx="5"/>
          </p:nvPr>
        </p:nvSpPr>
        <p:spPr/>
        <p:txBody>
          <a:bodyPr/>
          <a:lstStyle/>
          <a:p>
            <a:fld id="{9A18B325-EA8C-4A83-BB28-D5A2B276BD76}" type="slidenum">
              <a:rPr lang="en-US" smtClean="0"/>
              <a:t>87</a:t>
            </a:fld>
            <a:endParaRPr lang="en-US"/>
          </a:p>
        </p:txBody>
      </p:sp>
    </p:spTree>
    <p:extLst>
      <p:ext uri="{BB962C8B-B14F-4D97-AF65-F5344CB8AC3E}">
        <p14:creationId xmlns:p14="http://schemas.microsoft.com/office/powerpoint/2010/main" val="279542214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nSpc>
                <a:spcPct val="130000"/>
              </a:lnSpc>
              <a:buFont typeface="Arial" panose="020B0604020202020204" pitchFamily="34" charset="0"/>
              <a:buChar char="•"/>
            </a:pPr>
            <a:r>
              <a:rPr lang="en-US">
                <a:solidFill>
                  <a:schemeClr val="bg1"/>
                </a:solidFill>
                <a:latin typeface="Arial" panose="020B0604020202020204" pitchFamily="34" charset="0"/>
                <a:cs typeface="Arial" panose="020B0604020202020204" pitchFamily="34" charset="0"/>
              </a:rPr>
              <a:t>Eligible recipients are either a Small Fixed Route System, Regional System, or Urban/Rural Consolidated System and are identified in the program overview material</a:t>
            </a:r>
          </a:p>
          <a:p>
            <a:pPr marL="342900" indent="-342900">
              <a:lnSpc>
                <a:spcPct val="130000"/>
              </a:lnSpc>
              <a:buFont typeface="Arial" panose="020B0604020202020204" pitchFamily="34" charset="0"/>
              <a:buChar char="•"/>
            </a:pPr>
            <a:r>
              <a:rPr lang="en-US">
                <a:solidFill>
                  <a:schemeClr val="bg1"/>
                </a:solidFill>
                <a:latin typeface="Arial" panose="020B0604020202020204" pitchFamily="34" charset="0"/>
                <a:cs typeface="Arial" panose="020B0604020202020204" pitchFamily="34" charset="0"/>
              </a:rPr>
              <a:t>The purpose of the RSO funds is to extend general transportation opportunities and increase ridership in our rural areas</a:t>
            </a:r>
          </a:p>
          <a:p>
            <a:pPr marL="342900" indent="-342900">
              <a:lnSpc>
                <a:spcPct val="130000"/>
              </a:lnSpc>
              <a:buFont typeface="Arial" panose="020B0604020202020204" pitchFamily="34" charset="0"/>
              <a:buChar char="•"/>
            </a:pPr>
            <a:r>
              <a:rPr lang="en-US">
                <a:solidFill>
                  <a:schemeClr val="bg1"/>
                </a:solidFill>
                <a:latin typeface="Arial" panose="020B0604020202020204" pitchFamily="34" charset="0"/>
                <a:cs typeface="Arial" panose="020B0604020202020204" pitchFamily="34" charset="0"/>
              </a:rPr>
              <a:t>A funding formula was created for equitable distribution of the operating funds to all systems that qualify.  The funding formula is 50% based on individuals in poverty and 50% based on service hours</a:t>
            </a:r>
          </a:p>
          <a:p>
            <a:pPr marL="342900" indent="-342900">
              <a:lnSpc>
                <a:spcPct val="130000"/>
              </a:lnSpc>
              <a:buFont typeface="Arial" panose="020B0604020202020204" pitchFamily="34" charset="0"/>
              <a:buChar char="•"/>
            </a:pPr>
            <a:r>
              <a:rPr lang="en-US">
                <a:solidFill>
                  <a:schemeClr val="bg1"/>
                </a:solidFill>
                <a:latin typeface="Arial" panose="020B0604020202020204" pitchFamily="34" charset="0"/>
                <a:cs typeface="Arial" panose="020B0604020202020204" pitchFamily="34" charset="0"/>
              </a:rPr>
              <a:t>Local match is 50%. ROAP funds are eligible for local match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9A18B325-EA8C-4A83-BB28-D5A2B276BD76}" type="slidenum">
              <a:rPr lang="en-US" smtClean="0"/>
              <a:t>88</a:t>
            </a:fld>
            <a:endParaRPr lang="en-US"/>
          </a:p>
        </p:txBody>
      </p:sp>
    </p:spTree>
    <p:extLst>
      <p:ext uri="{BB962C8B-B14F-4D97-AF65-F5344CB8AC3E}">
        <p14:creationId xmlns:p14="http://schemas.microsoft.com/office/powerpoint/2010/main" val="366184873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Travelers' Aid is an important funding source for public transportation in NC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In order to access Travelers' Aid funds eligible applicants must include these submittals along with their application as applicable for desired expenditures for that fiscal year</a:t>
            </a:r>
          </a:p>
          <a:p>
            <a:endParaRPr lang="en-US"/>
          </a:p>
        </p:txBody>
      </p:sp>
      <p:sp>
        <p:nvSpPr>
          <p:cNvPr id="4" name="Slide Number Placeholder 3"/>
          <p:cNvSpPr>
            <a:spLocks noGrp="1"/>
          </p:cNvSpPr>
          <p:nvPr>
            <p:ph type="sldNum" sz="quarter" idx="5"/>
          </p:nvPr>
        </p:nvSpPr>
        <p:spPr/>
        <p:txBody>
          <a:bodyPr/>
          <a:lstStyle/>
          <a:p>
            <a:fld id="{9A18B325-EA8C-4A83-BB28-D5A2B276BD76}" type="slidenum">
              <a:rPr lang="en-US" smtClean="0"/>
              <a:t>89</a:t>
            </a:fld>
            <a:endParaRPr lang="en-US"/>
          </a:p>
        </p:txBody>
      </p:sp>
    </p:spTree>
    <p:extLst>
      <p:ext uri="{BB962C8B-B14F-4D97-AF65-F5344CB8AC3E}">
        <p14:creationId xmlns:p14="http://schemas.microsoft.com/office/powerpoint/2010/main" val="172768786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nSpc>
                <a:spcPct val="130000"/>
              </a:lnSpc>
              <a:buFont typeface="Arial" panose="020B0604020202020204" pitchFamily="34" charset="0"/>
              <a:buChar char="•"/>
            </a:pPr>
            <a:r>
              <a:rPr lang="en-US" sz="1600">
                <a:solidFill>
                  <a:schemeClr val="bg1"/>
                </a:solidFill>
                <a:latin typeface="Arial" panose="020B0604020202020204" pitchFamily="34" charset="0"/>
                <a:cs typeface="Arial" panose="020B0604020202020204" pitchFamily="34" charset="0"/>
              </a:rPr>
              <a:t>NCDOT assists in funding Travelers’ Aid programs around the state. The overall purpose of the Travelers’ Aid Program is to provide intercity bus and/or train tickets for disadvantaged individuals, victims of domestic violence, and stranded travelers in need of transportation to other locations in times of distress</a:t>
            </a:r>
          </a:p>
          <a:p>
            <a:pPr marL="342900" indent="-342900">
              <a:lnSpc>
                <a:spcPct val="130000"/>
              </a:lnSpc>
              <a:buFont typeface="Arial" panose="020B0604020202020204" pitchFamily="34" charset="0"/>
              <a:buChar char="•"/>
            </a:pPr>
            <a:r>
              <a:rPr lang="en-US" sz="1600">
                <a:solidFill>
                  <a:schemeClr val="bg1"/>
                </a:solidFill>
                <a:latin typeface="Arial" panose="020B0604020202020204" pitchFamily="34" charset="0"/>
                <a:cs typeface="Arial" panose="020B0604020202020204" pitchFamily="34" charset="0"/>
              </a:rPr>
              <a:t>These programs provide assistance to homeless individuals or families who are seeking relocation to safe, stable, and supportive homes. Issues include, but are not limited to: </a:t>
            </a:r>
          </a:p>
          <a:p>
            <a:pPr marL="800100" lvl="1" indent="-342900">
              <a:lnSpc>
                <a:spcPct val="130000"/>
              </a:lnSpc>
              <a:buFont typeface="Arial" panose="020B0604020202020204" pitchFamily="34" charset="0"/>
              <a:buChar char="•"/>
            </a:pPr>
            <a:r>
              <a:rPr lang="en-US" sz="1600">
                <a:solidFill>
                  <a:schemeClr val="bg1"/>
                </a:solidFill>
                <a:latin typeface="Arial" panose="020B0604020202020204" pitchFamily="34" charset="0"/>
                <a:cs typeface="Arial" panose="020B0604020202020204" pitchFamily="34" charset="0"/>
              </a:rPr>
              <a:t>Escaping domestic violence</a:t>
            </a:r>
          </a:p>
          <a:p>
            <a:pPr marL="800100" lvl="1" indent="-342900">
              <a:lnSpc>
                <a:spcPct val="130000"/>
              </a:lnSpc>
              <a:buFont typeface="Arial" panose="020B0604020202020204" pitchFamily="34" charset="0"/>
              <a:buChar char="•"/>
            </a:pPr>
            <a:r>
              <a:rPr lang="en-US" sz="1600">
                <a:solidFill>
                  <a:schemeClr val="bg1"/>
                </a:solidFill>
                <a:latin typeface="Arial" panose="020B0604020202020204" pitchFamily="34" charset="0"/>
                <a:cs typeface="Arial" panose="020B0604020202020204" pitchFamily="34" charset="0"/>
              </a:rPr>
              <a:t>Experiencing a major medical crisis</a:t>
            </a:r>
          </a:p>
          <a:p>
            <a:pPr marL="800100" lvl="1" indent="-342900">
              <a:lnSpc>
                <a:spcPct val="130000"/>
              </a:lnSpc>
              <a:buFont typeface="Arial" panose="020B0604020202020204" pitchFamily="34" charset="0"/>
              <a:buChar char="•"/>
            </a:pPr>
            <a:r>
              <a:rPr lang="en-US" sz="1600">
                <a:solidFill>
                  <a:schemeClr val="bg1"/>
                </a:solidFill>
                <a:latin typeface="Arial" panose="020B0604020202020204" pitchFamily="34" charset="0"/>
                <a:cs typeface="Arial" panose="020B0604020202020204" pitchFamily="34" charset="0"/>
              </a:rPr>
              <a:t>Job Loss</a:t>
            </a:r>
          </a:p>
          <a:p>
            <a:pPr marL="800100" lvl="1" indent="-342900">
              <a:lnSpc>
                <a:spcPct val="130000"/>
              </a:lnSpc>
              <a:buFont typeface="Arial" panose="020B0604020202020204" pitchFamily="34" charset="0"/>
              <a:buChar char="•"/>
            </a:pPr>
            <a:r>
              <a:rPr lang="en-US" sz="1600">
                <a:solidFill>
                  <a:schemeClr val="bg1"/>
                </a:solidFill>
                <a:latin typeface="Arial" panose="020B0604020202020204" pitchFamily="34" charset="0"/>
                <a:cs typeface="Arial" panose="020B0604020202020204" pitchFamily="34" charset="0"/>
              </a:rPr>
              <a:t>Homelessness</a:t>
            </a:r>
          </a:p>
          <a:p>
            <a:pPr marL="342900" indent="-342900">
              <a:lnSpc>
                <a:spcPct val="130000"/>
              </a:lnSpc>
              <a:buFont typeface="Arial" panose="020B0604020202020204" pitchFamily="34" charset="0"/>
              <a:buChar char="•"/>
            </a:pPr>
            <a:r>
              <a:rPr lang="en-US" sz="1200">
                <a:solidFill>
                  <a:schemeClr val="bg1"/>
                </a:solidFill>
                <a:latin typeface="Arial" panose="020B0604020202020204" pitchFamily="34" charset="0"/>
                <a:cs typeface="Arial" panose="020B0604020202020204" pitchFamily="34" charset="0"/>
              </a:rPr>
              <a:t>The mission of the Travelers’ Aid program is to advance and support a network of human service providers committed to assisting individuals and families who are in transition or crisis and are disconnected from their support systems. Travelers’ Aid programs consist of a diverse group of human service nonprofit organizations and a network of transportation providers</a:t>
            </a:r>
          </a:p>
          <a:p>
            <a:pPr marL="342900" indent="-342900">
              <a:lnSpc>
                <a:spcPct val="130000"/>
              </a:lnSpc>
              <a:buFont typeface="Arial" panose="020B0604020202020204" pitchFamily="34" charset="0"/>
              <a:buChar char="•"/>
            </a:pPr>
            <a:r>
              <a:rPr lang="en-US" sz="1200">
                <a:solidFill>
                  <a:schemeClr val="bg1"/>
                </a:solidFill>
                <a:latin typeface="Arial" panose="020B0604020202020204" pitchFamily="34" charset="0"/>
                <a:cs typeface="Arial" panose="020B0604020202020204" pitchFamily="34" charset="0"/>
              </a:rPr>
              <a:t>Eligible applicants are private non-profit organizations; public transportation providers, including private operators of public transportation services; and local governmental authorities</a:t>
            </a:r>
          </a:p>
          <a:p>
            <a:pPr marL="342900" indent="-342900">
              <a:lnSpc>
                <a:spcPct val="130000"/>
              </a:lnSpc>
              <a:buFont typeface="Arial" panose="020B0604020202020204" pitchFamily="34" charset="0"/>
              <a:buChar char="•"/>
            </a:pPr>
            <a:r>
              <a:rPr lang="en-US" sz="1200">
                <a:solidFill>
                  <a:schemeClr val="bg1"/>
                </a:solidFill>
                <a:latin typeface="Arial" panose="020B0604020202020204" pitchFamily="34" charset="0"/>
                <a:cs typeface="Arial" panose="020B0604020202020204" pitchFamily="34" charset="0"/>
              </a:rPr>
              <a:t>50% State and 50% Local funding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9A18B325-EA8C-4A83-BB28-D5A2B276BD76}" type="slidenum">
              <a:rPr lang="en-US" smtClean="0"/>
              <a:t>90</a:t>
            </a:fld>
            <a:endParaRPr lang="en-US"/>
          </a:p>
        </p:txBody>
      </p:sp>
    </p:spTree>
    <p:extLst>
      <p:ext uri="{BB962C8B-B14F-4D97-AF65-F5344CB8AC3E}">
        <p14:creationId xmlns:p14="http://schemas.microsoft.com/office/powerpoint/2010/main" val="39446821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CEE741-EBD2-8B1C-8518-E6B595E10F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8A9CE4-E240-FC4D-ADE0-A2BF7C18F2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3527BC-9F3C-01D4-5000-C6B0783D97BB}"/>
              </a:ext>
            </a:extLst>
          </p:cNvPr>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a:extLst>
              <a:ext uri="{FF2B5EF4-FFF2-40B4-BE49-F238E27FC236}">
                <a16:creationId xmlns:a16="http://schemas.microsoft.com/office/drawing/2014/main" id="{7241EBC0-95C5-2BC9-6695-A03789B1B92D}"/>
              </a:ext>
            </a:extLst>
          </p:cNvPr>
          <p:cNvSpPr>
            <a:spLocks noGrp="1"/>
          </p:cNvSpPr>
          <p:nvPr>
            <p:ph type="sldNum" sz="quarter" idx="5"/>
          </p:nvPr>
        </p:nvSpPr>
        <p:spPr/>
        <p:txBody>
          <a:bodyPr/>
          <a:lstStyle/>
          <a:p>
            <a:fld id="{9A18B325-EA8C-4A83-BB28-D5A2B276BD76}" type="slidenum">
              <a:rPr lang="en-US" smtClean="0"/>
              <a:t>9</a:t>
            </a:fld>
            <a:endParaRPr lang="en-US"/>
          </a:p>
        </p:txBody>
      </p:sp>
    </p:spTree>
    <p:extLst>
      <p:ext uri="{BB962C8B-B14F-4D97-AF65-F5344CB8AC3E}">
        <p14:creationId xmlns:p14="http://schemas.microsoft.com/office/powerpoint/2010/main" val="111063733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ConCPT is an important funding source funded by the State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In order to access ConCPT funds, eligible applicants must include these submittals along with their application as applicable for desired expenditures for that fiscal year</a:t>
            </a:r>
          </a:p>
          <a:p>
            <a:endParaRPr lang="en-US"/>
          </a:p>
        </p:txBody>
      </p:sp>
      <p:sp>
        <p:nvSpPr>
          <p:cNvPr id="4" name="Slide Number Placeholder 3"/>
          <p:cNvSpPr>
            <a:spLocks noGrp="1"/>
          </p:cNvSpPr>
          <p:nvPr>
            <p:ph type="sldNum" sz="quarter" idx="5"/>
          </p:nvPr>
        </p:nvSpPr>
        <p:spPr/>
        <p:txBody>
          <a:bodyPr/>
          <a:lstStyle/>
          <a:p>
            <a:fld id="{9A18B325-EA8C-4A83-BB28-D5A2B276BD76}" type="slidenum">
              <a:rPr lang="en-US" smtClean="0"/>
              <a:t>91</a:t>
            </a:fld>
            <a:endParaRPr lang="en-US"/>
          </a:p>
        </p:txBody>
      </p:sp>
    </p:spTree>
    <p:extLst>
      <p:ext uri="{BB962C8B-B14F-4D97-AF65-F5344CB8AC3E}">
        <p14:creationId xmlns:p14="http://schemas.microsoft.com/office/powerpoint/2010/main" val="312540286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nSpc>
                <a:spcPct val="130000"/>
              </a:lnSpc>
              <a:buFont typeface="Arial" panose="020B0604020202020204" pitchFamily="34" charset="0"/>
              <a:buChar char="•"/>
            </a:pPr>
            <a:r>
              <a:rPr lang="en-US" sz="1600">
                <a:solidFill>
                  <a:schemeClr val="bg1"/>
                </a:solidFill>
                <a:latin typeface="Arial" panose="020B0604020202020204" pitchFamily="34" charset="0"/>
                <a:cs typeface="Arial" panose="020B0604020202020204" pitchFamily="34" charset="0"/>
              </a:rPr>
              <a:t>Funding originally provided by the North Carolina legislature in August 2017. Continued availability of funds dependent on state legislative authorization. </a:t>
            </a:r>
          </a:p>
          <a:p>
            <a:pPr marL="342900" indent="-342900">
              <a:lnSpc>
                <a:spcPct val="130000"/>
              </a:lnSpc>
              <a:buFont typeface="Arial" panose="020B0604020202020204" pitchFamily="34" charset="0"/>
              <a:buChar char="•"/>
            </a:pPr>
            <a:r>
              <a:rPr lang="en-US" sz="1600">
                <a:solidFill>
                  <a:schemeClr val="bg1"/>
                </a:solidFill>
                <a:latin typeface="Arial" panose="020B0604020202020204" pitchFamily="34" charset="0"/>
                <a:cs typeface="Arial" panose="020B0604020202020204" pitchFamily="34" charset="0"/>
              </a:rPr>
              <a:t>Funds are for two purposes: 1) encourage transit systems to consolidate into a single transit system and 2) encourage coordination between providers for longer-distance trips spanning multiple (3 or more) service areas. Expected results are to maximize resources, gain efficiencies, and increase access to public transportation</a:t>
            </a:r>
          </a:p>
          <a:p>
            <a:pPr marL="800100" lvl="1" indent="-342900">
              <a:lnSpc>
                <a:spcPct val="130000"/>
              </a:lnSpc>
              <a:buFont typeface="Arial" panose="020B0604020202020204" pitchFamily="34" charset="0"/>
              <a:buChar char="•"/>
            </a:pPr>
            <a:r>
              <a:rPr lang="en-US" sz="1600">
                <a:solidFill>
                  <a:schemeClr val="bg1"/>
                </a:solidFill>
                <a:latin typeface="Arial" panose="020B0604020202020204" pitchFamily="34" charset="0"/>
                <a:cs typeface="Arial" panose="020B0604020202020204" pitchFamily="34" charset="0"/>
              </a:rPr>
              <a:t>Ex. Consolidation: Hyde-Tyrrell</a:t>
            </a:r>
          </a:p>
          <a:p>
            <a:pPr marL="800100" lvl="1" indent="-342900">
              <a:lnSpc>
                <a:spcPct val="130000"/>
              </a:lnSpc>
              <a:buFont typeface="Arial" panose="020B0604020202020204" pitchFamily="34" charset="0"/>
              <a:buChar char="•"/>
            </a:pPr>
            <a:r>
              <a:rPr lang="en-US" sz="1600">
                <a:solidFill>
                  <a:schemeClr val="bg1"/>
                </a:solidFill>
                <a:latin typeface="Arial" panose="020B0604020202020204" pitchFamily="34" charset="0"/>
                <a:cs typeface="Arial" panose="020B0604020202020204" pitchFamily="34" charset="0"/>
              </a:rPr>
              <a:t>Ex. Coordination: Down East Express and Ridge Runner</a:t>
            </a:r>
          </a:p>
          <a:p>
            <a:pPr marL="342900" indent="-342900">
              <a:lnSpc>
                <a:spcPct val="130000"/>
              </a:lnSpc>
              <a:buFont typeface="Arial" panose="020B0604020202020204" pitchFamily="34" charset="0"/>
              <a:buChar char="•"/>
            </a:pPr>
            <a:r>
              <a:rPr lang="en-US" sz="1600">
                <a:solidFill>
                  <a:schemeClr val="bg1"/>
                </a:solidFill>
                <a:latin typeface="Arial" panose="020B0604020202020204" pitchFamily="34" charset="0"/>
                <a:cs typeface="Arial" panose="020B0604020202020204" pitchFamily="34" charset="0"/>
              </a:rPr>
              <a:t>Eligible applicants must be sub-recipients of Federal transit funds through the NCDOT Integrated Mobility Division or directly from the Federal Transit Administration</a:t>
            </a:r>
          </a:p>
          <a:p>
            <a:pPr marL="342900" indent="-342900">
              <a:lnSpc>
                <a:spcPct val="130000"/>
              </a:lnSpc>
              <a:buFont typeface="Arial" panose="020B0604020202020204" pitchFamily="34" charset="0"/>
              <a:buChar char="•"/>
            </a:pPr>
            <a:r>
              <a:rPr lang="en-US" sz="1600">
                <a:solidFill>
                  <a:schemeClr val="bg1"/>
                </a:solidFill>
                <a:latin typeface="Arial" panose="020B0604020202020204" pitchFamily="34" charset="0"/>
                <a:cs typeface="Arial" panose="020B0604020202020204" pitchFamily="34" charset="0"/>
              </a:rPr>
              <a:t>$1.5M in funding: $750,000 for each program</a:t>
            </a:r>
          </a:p>
          <a:p>
            <a:pPr marL="342900" indent="-342900">
              <a:lnSpc>
                <a:spcPct val="130000"/>
              </a:lnSpc>
              <a:buFont typeface="Arial" panose="020B0604020202020204" pitchFamily="34" charset="0"/>
              <a:buChar char="•"/>
            </a:pPr>
            <a:r>
              <a:rPr lang="en-US" sz="1600">
                <a:solidFill>
                  <a:schemeClr val="bg1"/>
                </a:solidFill>
                <a:latin typeface="Arial" panose="020B0604020202020204" pitchFamily="34" charset="0"/>
                <a:cs typeface="Arial" panose="020B0604020202020204" pitchFamily="34" charset="0"/>
              </a:rPr>
              <a:t>Coordination service must run 5-days per week to be eligible</a:t>
            </a:r>
          </a:p>
          <a:p>
            <a:pPr marL="342900" indent="-342900">
              <a:lnSpc>
                <a:spcPct val="130000"/>
              </a:lnSpc>
              <a:buFont typeface="Arial" panose="020B0604020202020204" pitchFamily="34" charset="0"/>
              <a:buChar char="•"/>
            </a:pPr>
            <a:r>
              <a:rPr lang="en-US" sz="1600">
                <a:solidFill>
                  <a:schemeClr val="bg1"/>
                </a:solidFill>
                <a:latin typeface="Arial" panose="020B0604020202020204" pitchFamily="34" charset="0"/>
                <a:cs typeface="Arial" panose="020B0604020202020204" pitchFamily="34" charset="0"/>
              </a:rPr>
              <a:t>A billing scenario between lead system and participating systems must be established but each system benefits with increased ridership, trips counted on each leg, and revenues earned as usual</a:t>
            </a:r>
          </a:p>
          <a:p>
            <a:pPr marL="342900" indent="-342900">
              <a:lnSpc>
                <a:spcPct val="130000"/>
              </a:lnSpc>
              <a:buFont typeface="Arial" panose="020B0604020202020204" pitchFamily="34" charset="0"/>
              <a:buChar char="•"/>
            </a:pPr>
            <a:r>
              <a:rPr lang="en-US" sz="1600">
                <a:solidFill>
                  <a:schemeClr val="bg1"/>
                </a:solidFill>
                <a:latin typeface="Arial" panose="020B0604020202020204" pitchFamily="34" charset="0"/>
                <a:cs typeface="Arial" panose="020B0604020202020204" pitchFamily="34" charset="0"/>
              </a:rPr>
              <a:t>Application is divided between programs, only complete applicable part</a:t>
            </a:r>
          </a:p>
          <a:p>
            <a:pPr marL="342900" indent="-342900">
              <a:lnSpc>
                <a:spcPct val="130000"/>
              </a:lnSpc>
              <a:buFont typeface="+mj-lt"/>
              <a:buAutoNum type="arabicPeriod" startAt="3"/>
            </a:pPr>
            <a:endParaRPr lang="en-US" sz="1600">
              <a:solidFill>
                <a:schemeClr val="bg1"/>
              </a:solidFill>
              <a:latin typeface="Arial" panose="020B0604020202020204" pitchFamily="34" charset="0"/>
              <a:cs typeface="Arial" panose="020B0604020202020204" pitchFamily="34" charset="0"/>
            </a:endParaRPr>
          </a:p>
          <a:p>
            <a:pPr marL="342900" indent="-342900">
              <a:lnSpc>
                <a:spcPct val="130000"/>
              </a:lnSpc>
              <a:buFont typeface="+mj-lt"/>
              <a:buAutoNum type="arabicPeriod" startAt="3"/>
            </a:pPr>
            <a:endParaRPr lang="en-US" sz="1600">
              <a:solidFill>
                <a:schemeClr val="bg1"/>
              </a:solidFill>
              <a:latin typeface="Arial" panose="020B0604020202020204" pitchFamily="34" charset="0"/>
              <a:cs typeface="Arial" panose="020B0604020202020204" pitchFamily="34" charset="0"/>
            </a:endParaRPr>
          </a:p>
          <a:p>
            <a:pPr marL="342900" indent="-342900">
              <a:lnSpc>
                <a:spcPct val="130000"/>
              </a:lnSpc>
              <a:buFont typeface="+mj-lt"/>
              <a:buAutoNum type="arabicPeriod" startAt="3"/>
            </a:pPr>
            <a:endParaRPr lang="en-US" sz="1600">
              <a:solidFill>
                <a:schemeClr val="bg1"/>
              </a:solidFill>
              <a:latin typeface="Arial" panose="020B0604020202020204" pitchFamily="34" charset="0"/>
              <a:cs typeface="Arial" panose="020B0604020202020204" pitchFamily="34" charset="0"/>
            </a:endParaRPr>
          </a:p>
          <a:p>
            <a:pPr marL="342900" indent="-342900">
              <a:lnSpc>
                <a:spcPct val="130000"/>
              </a:lnSpc>
              <a:buFont typeface="+mj-lt"/>
              <a:buAutoNum type="arabicPeriod"/>
            </a:pPr>
            <a:endParaRPr lang="en-US" sz="1600">
              <a:solidFill>
                <a:schemeClr val="bg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9A18B325-EA8C-4A83-BB28-D5A2B276BD76}" type="slidenum">
              <a:rPr lang="en-US" smtClean="0"/>
              <a:t>92</a:t>
            </a:fld>
            <a:endParaRPr lang="en-US"/>
          </a:p>
        </p:txBody>
      </p:sp>
    </p:spTree>
    <p:extLst>
      <p:ext uri="{BB962C8B-B14F-4D97-AF65-F5344CB8AC3E}">
        <p14:creationId xmlns:p14="http://schemas.microsoft.com/office/powerpoint/2010/main" val="281861546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5303 is an important funding source funded by the FTA for transit planning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In order to access 5303 funds, eligible applicants must include these submittals along with their application as applicable for desired expenditures for that fiscal year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9A18B325-EA8C-4A83-BB28-D5A2B276BD76}" type="slidenum">
              <a:rPr lang="en-US" smtClean="0"/>
              <a:t>93</a:t>
            </a:fld>
            <a:endParaRPr lang="en-US"/>
          </a:p>
        </p:txBody>
      </p:sp>
    </p:spTree>
    <p:extLst>
      <p:ext uri="{BB962C8B-B14F-4D97-AF65-F5344CB8AC3E}">
        <p14:creationId xmlns:p14="http://schemas.microsoft.com/office/powerpoint/2010/main" val="99818278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effectLst/>
                <a:latin typeface="AECOM Sans Light" panose="020B0404020202020204" pitchFamily="34" charset="0"/>
                <a:ea typeface="Calibri" panose="020F0502020204030204" pitchFamily="34" charset="0"/>
              </a:rPr>
              <a:t>IMD administers the Urban Advanced Technology grant available to the urban transit systems of North Carolina on a competitive basis.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effectLst/>
                <a:latin typeface="AECOM Sans Light" panose="020B0404020202020204" pitchFamily="34" charset="0"/>
                <a:ea typeface="Calibri" panose="020F0502020204030204" pitchFamily="34" charset="0"/>
              </a:rPr>
              <a:t>Funding is awarded to projects that can be completed within the period of performance and are ready to move forward as soon as the project period of performance begins.</a:t>
            </a:r>
            <a:endParaRPr lang="en-US" sz="1200">
              <a:effectLst/>
              <a:latin typeface="AECOM Sans Light" panose="020B0404020202020204" pitchFamily="34" charset="0"/>
              <a:ea typeface="Calibri" panose="020F0502020204030204" pitchFamily="34" charset="0"/>
            </a:endParaRPr>
          </a:p>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fld id="{9A18B325-EA8C-4A83-BB28-D5A2B276BD76}" type="slidenum">
              <a:rPr lang="en-US" smtClean="0"/>
              <a:t>94</a:t>
            </a:fld>
            <a:endParaRPr lang="en-US"/>
          </a:p>
        </p:txBody>
      </p:sp>
    </p:spTree>
    <p:extLst>
      <p:ext uri="{BB962C8B-B14F-4D97-AF65-F5344CB8AC3E}">
        <p14:creationId xmlns:p14="http://schemas.microsoft.com/office/powerpoint/2010/main" val="194799190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STI is an important funding source for transportation systems. In order to access STI funds, eligible applicants must be approved through STI and include these submittals along with their application as applicable for desired expenditures for that fiscal year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Access to expansion vehicles and facilities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In the event of no state funding, applicant should prepare to supply the full 20% local match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9A18B325-EA8C-4A83-BB28-D5A2B276BD76}" type="slidenum">
              <a:rPr lang="en-US" smtClean="0"/>
              <a:t>95</a:t>
            </a:fld>
            <a:endParaRPr lang="en-US"/>
          </a:p>
        </p:txBody>
      </p:sp>
    </p:spTree>
    <p:extLst>
      <p:ext uri="{BB962C8B-B14F-4D97-AF65-F5344CB8AC3E}">
        <p14:creationId xmlns:p14="http://schemas.microsoft.com/office/powerpoint/2010/main" val="348055872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599333-3E6E-2ED6-3070-E0A0DDD8CE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21B9D0-6D7B-4F24-9F2B-F1E07C0E63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BA04D6-BAFB-7CED-B327-598E90D143A0}"/>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STI is an important funding source for transportation systems. In order to access STI funds, eligible applicants must be approved through STI and include these submittals along with their application as applicable for desired expenditures for that fiscal year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Access to expansion vehicles and facilities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In the event of no state funding, applicant should prepare to supply the full 20% local match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a:extLst>
              <a:ext uri="{FF2B5EF4-FFF2-40B4-BE49-F238E27FC236}">
                <a16:creationId xmlns:a16="http://schemas.microsoft.com/office/drawing/2014/main" id="{A4E22FED-9B53-C42C-504C-1EC8C63DB9B9}"/>
              </a:ext>
            </a:extLst>
          </p:cNvPr>
          <p:cNvSpPr>
            <a:spLocks noGrp="1"/>
          </p:cNvSpPr>
          <p:nvPr>
            <p:ph type="sldNum" sz="quarter" idx="5"/>
          </p:nvPr>
        </p:nvSpPr>
        <p:spPr/>
        <p:txBody>
          <a:bodyPr/>
          <a:lstStyle/>
          <a:p>
            <a:fld id="{9A18B325-EA8C-4A83-BB28-D5A2B276BD76}" type="slidenum">
              <a:rPr lang="en-US" smtClean="0"/>
              <a:t>96</a:t>
            </a:fld>
            <a:endParaRPr lang="en-US"/>
          </a:p>
        </p:txBody>
      </p:sp>
    </p:spTree>
    <p:extLst>
      <p:ext uri="{BB962C8B-B14F-4D97-AF65-F5344CB8AC3E}">
        <p14:creationId xmlns:p14="http://schemas.microsoft.com/office/powerpoint/2010/main" val="251958331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Access to rural expansion vehicles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Applicant should prepare to supply the full 20% local match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Funding is provided through this source only if and after all capital needs as assessed through other applications (Combined Capital) have been fulfilled</a:t>
            </a:r>
          </a:p>
        </p:txBody>
      </p:sp>
      <p:sp>
        <p:nvSpPr>
          <p:cNvPr id="4" name="Slide Number Placeholder 3"/>
          <p:cNvSpPr>
            <a:spLocks noGrp="1"/>
          </p:cNvSpPr>
          <p:nvPr>
            <p:ph type="sldNum" sz="quarter" idx="5"/>
          </p:nvPr>
        </p:nvSpPr>
        <p:spPr/>
        <p:txBody>
          <a:bodyPr/>
          <a:lstStyle/>
          <a:p>
            <a:fld id="{9A18B325-EA8C-4A83-BB28-D5A2B276BD76}" type="slidenum">
              <a:rPr lang="en-US" smtClean="0"/>
              <a:t>97</a:t>
            </a:fld>
            <a:endParaRPr lang="en-US"/>
          </a:p>
        </p:txBody>
      </p:sp>
    </p:spTree>
    <p:extLst>
      <p:ext uri="{BB962C8B-B14F-4D97-AF65-F5344CB8AC3E}">
        <p14:creationId xmlns:p14="http://schemas.microsoft.com/office/powerpoint/2010/main" val="410633596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130000"/>
              </a:lnSpc>
              <a:buFont typeface="Arial" panose="020B0604020202020204" pitchFamily="34" charset="0"/>
              <a:buChar char="•"/>
            </a:pPr>
            <a:r>
              <a:rPr lang="en-US">
                <a:solidFill>
                  <a:schemeClr val="bg1"/>
                </a:solidFill>
                <a:latin typeface="Arial" panose="020B0604020202020204" pitchFamily="34" charset="0"/>
                <a:cs typeface="Arial" panose="020B0604020202020204" pitchFamily="34" charset="0"/>
              </a:rPr>
              <a:t>Sub-section of the State’s allocation of Section 5311 or 5339 funding</a:t>
            </a:r>
          </a:p>
          <a:p>
            <a:pPr marL="171450" indent="-171450">
              <a:lnSpc>
                <a:spcPct val="130000"/>
              </a:lnSpc>
              <a:buFont typeface="Arial" panose="020B0604020202020204" pitchFamily="34" charset="0"/>
              <a:buChar char="•"/>
            </a:pPr>
            <a:r>
              <a:rPr lang="en-US">
                <a:solidFill>
                  <a:schemeClr val="bg1"/>
                </a:solidFill>
                <a:latin typeface="Arial" panose="020B0604020202020204" pitchFamily="34" charset="0"/>
                <a:cs typeface="Arial" panose="020B0604020202020204" pitchFamily="34" charset="0"/>
              </a:rPr>
              <a:t>Current Section 5311 sub-recipients are eligible to apply </a:t>
            </a:r>
          </a:p>
          <a:p>
            <a:pPr marL="171450" indent="-171450">
              <a:lnSpc>
                <a:spcPct val="130000"/>
              </a:lnSpc>
              <a:buFont typeface="Arial" panose="020B0604020202020204" pitchFamily="34" charset="0"/>
              <a:buChar char="•"/>
            </a:pPr>
            <a:r>
              <a:rPr lang="en-US">
                <a:solidFill>
                  <a:schemeClr val="bg1"/>
                </a:solidFill>
                <a:latin typeface="Arial" panose="020B0604020202020204" pitchFamily="34" charset="0"/>
                <a:cs typeface="Arial" panose="020B0604020202020204" pitchFamily="34" charset="0"/>
              </a:rPr>
              <a:t>Only costs that are attributed to the privately owned assets by contractor are eligible for funding assistance</a:t>
            </a:r>
          </a:p>
        </p:txBody>
      </p:sp>
      <p:sp>
        <p:nvSpPr>
          <p:cNvPr id="4" name="Slide Number Placeholder 3"/>
          <p:cNvSpPr>
            <a:spLocks noGrp="1"/>
          </p:cNvSpPr>
          <p:nvPr>
            <p:ph type="sldNum" sz="quarter" idx="5"/>
          </p:nvPr>
        </p:nvSpPr>
        <p:spPr/>
        <p:txBody>
          <a:bodyPr/>
          <a:lstStyle/>
          <a:p>
            <a:fld id="{9A18B325-EA8C-4A83-BB28-D5A2B276BD76}" type="slidenum">
              <a:rPr lang="en-US" smtClean="0"/>
              <a:t>98</a:t>
            </a:fld>
            <a:endParaRPr lang="en-US"/>
          </a:p>
        </p:txBody>
      </p:sp>
    </p:spTree>
    <p:extLst>
      <p:ext uri="{BB962C8B-B14F-4D97-AF65-F5344CB8AC3E}">
        <p14:creationId xmlns:p14="http://schemas.microsoft.com/office/powerpoint/2010/main" val="363168538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Critical to submit a complete claims package to EBS in order to process a reimbursement as quickly as possible</a:t>
            </a:r>
          </a:p>
          <a:p>
            <a:pPr marL="171450" indent="-171450">
              <a:buFont typeface="Arial" panose="020B0604020202020204" pitchFamily="34" charset="0"/>
              <a:buChar char="•"/>
            </a:pPr>
            <a:r>
              <a:rPr lang="en-US"/>
              <a:t>Applicants must submit with each claim:</a:t>
            </a:r>
          </a:p>
          <a:p>
            <a:pPr marL="742950" lvl="1" indent="-285750">
              <a:lnSpc>
                <a:spcPct val="150000"/>
              </a:lnSpc>
              <a:buFont typeface="Arial" panose="020B0604020202020204" pitchFamily="34" charset="0"/>
              <a:buChar char="•"/>
              <a:defRPr/>
            </a:pPr>
            <a:r>
              <a:rPr lang="en-US">
                <a:solidFill>
                  <a:srgbClr val="093B60"/>
                </a:solidFill>
                <a:latin typeface="Arial" panose="020B0604020202020204" pitchFamily="34" charset="0"/>
                <a:ea typeface="AECOM Sans" panose="020B0504020202020204" pitchFamily="34" charset="0"/>
                <a:cs typeface="Arial" panose="020B0604020202020204" pitchFamily="34" charset="0"/>
              </a:rPr>
              <a:t>Claims Cover Sheet</a:t>
            </a:r>
          </a:p>
          <a:p>
            <a:pPr marL="742950" lvl="1" indent="-285750">
              <a:lnSpc>
                <a:spcPct val="150000"/>
              </a:lnSpc>
              <a:buFont typeface="Arial" panose="020B0604020202020204" pitchFamily="34" charset="0"/>
              <a:buChar char="•"/>
              <a:defRPr/>
            </a:pPr>
            <a:r>
              <a:rPr lang="en-US">
                <a:solidFill>
                  <a:srgbClr val="093B60"/>
                </a:solidFill>
                <a:latin typeface="Arial" panose="020B0604020202020204" pitchFamily="34" charset="0"/>
                <a:ea typeface="AECOM Sans" panose="020B0504020202020204" pitchFamily="34" charset="0"/>
                <a:cs typeface="Arial" panose="020B0604020202020204" pitchFamily="34" charset="0"/>
              </a:rPr>
              <a:t>Claims Cover Letter on organizational letterhead</a:t>
            </a:r>
          </a:p>
          <a:p>
            <a:pPr marL="742950" lvl="1" indent="-285750">
              <a:lnSpc>
                <a:spcPct val="150000"/>
              </a:lnSpc>
              <a:buFont typeface="Arial" panose="020B0604020202020204" pitchFamily="34" charset="0"/>
              <a:buChar char="•"/>
              <a:defRPr/>
            </a:pPr>
            <a:r>
              <a:rPr lang="en-US">
                <a:solidFill>
                  <a:srgbClr val="093B60"/>
                </a:solidFill>
                <a:latin typeface="Arial" panose="020B0604020202020204" pitchFamily="34" charset="0"/>
                <a:ea typeface="AECOM Sans" panose="020B0504020202020204" pitchFamily="34" charset="0"/>
                <a:cs typeface="Arial" panose="020B0604020202020204" pitchFamily="34" charset="0"/>
              </a:rPr>
              <a:t>Progress Report particular to the fund for which you’re submitting reimbursement</a:t>
            </a:r>
          </a:p>
          <a:p>
            <a:pPr marL="742950" lvl="1" indent="-285750">
              <a:lnSpc>
                <a:spcPct val="150000"/>
              </a:lnSpc>
              <a:buFont typeface="Arial" panose="020B0604020202020204" pitchFamily="34" charset="0"/>
              <a:buChar char="•"/>
              <a:defRPr/>
            </a:pPr>
            <a:r>
              <a:rPr lang="en-US">
                <a:solidFill>
                  <a:srgbClr val="093B60"/>
                </a:solidFill>
                <a:latin typeface="Arial" panose="020B0604020202020204" pitchFamily="34" charset="0"/>
                <a:ea typeface="AECOM Sans" panose="020B0504020202020204" pitchFamily="34" charset="0"/>
                <a:cs typeface="Arial" panose="020B0604020202020204" pitchFamily="34" charset="0"/>
              </a:rPr>
              <a:t>DBE Vendor Payments</a:t>
            </a:r>
          </a:p>
          <a:p>
            <a:pPr marL="742950" lvl="1" indent="-285750">
              <a:lnSpc>
                <a:spcPct val="150000"/>
              </a:lnSpc>
              <a:buFont typeface="Arial" panose="020B0604020202020204" pitchFamily="34" charset="0"/>
              <a:buChar char="•"/>
              <a:defRPr/>
            </a:pPr>
            <a:r>
              <a:rPr lang="en-US">
                <a:solidFill>
                  <a:srgbClr val="093B60"/>
                </a:solidFill>
                <a:latin typeface="Arial" panose="020B0604020202020204" pitchFamily="34" charset="0"/>
                <a:ea typeface="AECOM Sans" panose="020B0504020202020204" pitchFamily="34" charset="0"/>
                <a:cs typeface="Arial" panose="020B0604020202020204" pitchFamily="34" charset="0"/>
              </a:rPr>
              <a:t>Supporting Materials (Invoices, Salary Ledgers, etc.) to show what expenditures were made</a:t>
            </a:r>
          </a:p>
          <a:p>
            <a:pPr marL="628650" lvl="1"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9A18B325-EA8C-4A83-BB28-D5A2B276BD76}" type="slidenum">
              <a:rPr lang="en-US" smtClean="0"/>
              <a:t>99</a:t>
            </a:fld>
            <a:endParaRPr lang="en-US"/>
          </a:p>
        </p:txBody>
      </p:sp>
    </p:spTree>
    <p:extLst>
      <p:ext uri="{BB962C8B-B14F-4D97-AF65-F5344CB8AC3E}">
        <p14:creationId xmlns:p14="http://schemas.microsoft.com/office/powerpoint/2010/main" val="398097892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Note that progress report templates are unique for different funding sources.</a:t>
            </a:r>
          </a:p>
        </p:txBody>
      </p:sp>
      <p:sp>
        <p:nvSpPr>
          <p:cNvPr id="4" name="Slide Number Placeholder 3"/>
          <p:cNvSpPr>
            <a:spLocks noGrp="1"/>
          </p:cNvSpPr>
          <p:nvPr>
            <p:ph type="sldNum" sz="quarter" idx="5"/>
          </p:nvPr>
        </p:nvSpPr>
        <p:spPr/>
        <p:txBody>
          <a:bodyPr/>
          <a:lstStyle/>
          <a:p>
            <a:fld id="{9A18B325-EA8C-4A83-BB28-D5A2B276BD76}" type="slidenum">
              <a:rPr lang="en-US" smtClean="0"/>
              <a:t>100</a:t>
            </a:fld>
            <a:endParaRPr lang="en-US"/>
          </a:p>
        </p:txBody>
      </p:sp>
    </p:spTree>
    <p:extLst>
      <p:ext uri="{BB962C8B-B14F-4D97-AF65-F5344CB8AC3E}">
        <p14:creationId xmlns:p14="http://schemas.microsoft.com/office/powerpoint/2010/main" val="20007813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51F3E-ECDA-4BB7-B06A-276FAA7BA50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FB49C8F-CBAB-4424-9283-9C0CFE708F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F9483C-7A04-424A-89DA-1A27F4B8B167}"/>
              </a:ext>
            </a:extLst>
          </p:cNvPr>
          <p:cNvSpPr>
            <a:spLocks noGrp="1"/>
          </p:cNvSpPr>
          <p:nvPr>
            <p:ph type="dt" sz="half" idx="10"/>
          </p:nvPr>
        </p:nvSpPr>
        <p:spPr/>
        <p:txBody>
          <a:bodyPr/>
          <a:lstStyle/>
          <a:p>
            <a:fld id="{82BF26BB-4B80-4A51-907F-D4496F52B759}" type="datetimeFigureOut">
              <a:rPr lang="en-US" smtClean="0"/>
              <a:t>5/1/2026</a:t>
            </a:fld>
            <a:endParaRPr lang="en-US"/>
          </a:p>
        </p:txBody>
      </p:sp>
      <p:sp>
        <p:nvSpPr>
          <p:cNvPr id="5" name="Footer Placeholder 4">
            <a:extLst>
              <a:ext uri="{FF2B5EF4-FFF2-40B4-BE49-F238E27FC236}">
                <a16:creationId xmlns:a16="http://schemas.microsoft.com/office/drawing/2014/main" id="{6A29FF95-7437-4B20-B570-E6AC3D58D2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7B6EBD-6A60-4785-BF41-5EE25F4DB147}"/>
              </a:ext>
            </a:extLst>
          </p:cNvPr>
          <p:cNvSpPr>
            <a:spLocks noGrp="1"/>
          </p:cNvSpPr>
          <p:nvPr>
            <p:ph type="sldNum" sz="quarter" idx="12"/>
          </p:nvPr>
        </p:nvSpPr>
        <p:spPr/>
        <p:txBody>
          <a:bodyPr/>
          <a:lstStyle/>
          <a:p>
            <a:fld id="{D9E8C09A-D417-40CB-AA5D-63A5DBB670EA}" type="slidenum">
              <a:rPr lang="en-US" smtClean="0"/>
              <a:t>‹#›</a:t>
            </a:fld>
            <a:endParaRPr lang="en-US"/>
          </a:p>
        </p:txBody>
      </p:sp>
    </p:spTree>
    <p:extLst>
      <p:ext uri="{BB962C8B-B14F-4D97-AF65-F5344CB8AC3E}">
        <p14:creationId xmlns:p14="http://schemas.microsoft.com/office/powerpoint/2010/main" val="40118993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2E7F4-C3B1-4525-A6BC-0CF5297AFB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1144388-97EA-4B69-9608-AE8420B6F94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CCE7EF-8010-4AED-A00D-6C6A306BE85D}"/>
              </a:ext>
            </a:extLst>
          </p:cNvPr>
          <p:cNvSpPr>
            <a:spLocks noGrp="1"/>
          </p:cNvSpPr>
          <p:nvPr>
            <p:ph type="dt" sz="half" idx="10"/>
          </p:nvPr>
        </p:nvSpPr>
        <p:spPr/>
        <p:txBody>
          <a:bodyPr/>
          <a:lstStyle/>
          <a:p>
            <a:fld id="{82BF26BB-4B80-4A51-907F-D4496F52B759}" type="datetimeFigureOut">
              <a:rPr lang="en-US" smtClean="0"/>
              <a:t>5/1/2026</a:t>
            </a:fld>
            <a:endParaRPr lang="en-US"/>
          </a:p>
        </p:txBody>
      </p:sp>
      <p:sp>
        <p:nvSpPr>
          <p:cNvPr id="5" name="Footer Placeholder 4">
            <a:extLst>
              <a:ext uri="{FF2B5EF4-FFF2-40B4-BE49-F238E27FC236}">
                <a16:creationId xmlns:a16="http://schemas.microsoft.com/office/drawing/2014/main" id="{A0296E8E-956F-4326-876E-08C9183AA0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1DE012-90A8-4B8D-858C-4AEC3A2C494C}"/>
              </a:ext>
            </a:extLst>
          </p:cNvPr>
          <p:cNvSpPr>
            <a:spLocks noGrp="1"/>
          </p:cNvSpPr>
          <p:nvPr>
            <p:ph type="sldNum" sz="quarter" idx="12"/>
          </p:nvPr>
        </p:nvSpPr>
        <p:spPr/>
        <p:txBody>
          <a:bodyPr/>
          <a:lstStyle/>
          <a:p>
            <a:fld id="{D9E8C09A-D417-40CB-AA5D-63A5DBB670EA}" type="slidenum">
              <a:rPr lang="en-US" smtClean="0"/>
              <a:t>‹#›</a:t>
            </a:fld>
            <a:endParaRPr lang="en-US"/>
          </a:p>
        </p:txBody>
      </p:sp>
    </p:spTree>
    <p:extLst>
      <p:ext uri="{BB962C8B-B14F-4D97-AF65-F5344CB8AC3E}">
        <p14:creationId xmlns:p14="http://schemas.microsoft.com/office/powerpoint/2010/main" val="39210065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BE0B9B2-8180-4587-BF33-E048B4B5941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008ACF2-D9A1-419A-BCA2-30D47A71329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F52799-DAD3-448F-9F8D-2CF0ECC754E2}"/>
              </a:ext>
            </a:extLst>
          </p:cNvPr>
          <p:cNvSpPr>
            <a:spLocks noGrp="1"/>
          </p:cNvSpPr>
          <p:nvPr>
            <p:ph type="dt" sz="half" idx="10"/>
          </p:nvPr>
        </p:nvSpPr>
        <p:spPr/>
        <p:txBody>
          <a:bodyPr/>
          <a:lstStyle/>
          <a:p>
            <a:fld id="{82BF26BB-4B80-4A51-907F-D4496F52B759}" type="datetimeFigureOut">
              <a:rPr lang="en-US" smtClean="0"/>
              <a:t>5/1/2026</a:t>
            </a:fld>
            <a:endParaRPr lang="en-US"/>
          </a:p>
        </p:txBody>
      </p:sp>
      <p:sp>
        <p:nvSpPr>
          <p:cNvPr id="5" name="Footer Placeholder 4">
            <a:extLst>
              <a:ext uri="{FF2B5EF4-FFF2-40B4-BE49-F238E27FC236}">
                <a16:creationId xmlns:a16="http://schemas.microsoft.com/office/drawing/2014/main" id="{4A013B20-5599-4BE8-9968-39CD528DDF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884883-622A-416B-AEC8-B6BA8F8AA1DE}"/>
              </a:ext>
            </a:extLst>
          </p:cNvPr>
          <p:cNvSpPr>
            <a:spLocks noGrp="1"/>
          </p:cNvSpPr>
          <p:nvPr>
            <p:ph type="sldNum" sz="quarter" idx="12"/>
          </p:nvPr>
        </p:nvSpPr>
        <p:spPr/>
        <p:txBody>
          <a:bodyPr/>
          <a:lstStyle/>
          <a:p>
            <a:fld id="{D9E8C09A-D417-40CB-AA5D-63A5DBB670EA}" type="slidenum">
              <a:rPr lang="en-US" smtClean="0"/>
              <a:t>‹#›</a:t>
            </a:fld>
            <a:endParaRPr lang="en-US"/>
          </a:p>
        </p:txBody>
      </p:sp>
    </p:spTree>
    <p:extLst>
      <p:ext uri="{BB962C8B-B14F-4D97-AF65-F5344CB8AC3E}">
        <p14:creationId xmlns:p14="http://schemas.microsoft.com/office/powerpoint/2010/main" val="31934249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87BBB-3FF2-4693-A72E-AB9B89E74C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672C01-8921-40DD-BF9A-F357189BEA2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DEE5E2-D04B-4045-B59D-CF7B27699E92}"/>
              </a:ext>
            </a:extLst>
          </p:cNvPr>
          <p:cNvSpPr>
            <a:spLocks noGrp="1"/>
          </p:cNvSpPr>
          <p:nvPr>
            <p:ph type="dt" sz="half" idx="10"/>
          </p:nvPr>
        </p:nvSpPr>
        <p:spPr/>
        <p:txBody>
          <a:bodyPr/>
          <a:lstStyle/>
          <a:p>
            <a:fld id="{82BF26BB-4B80-4A51-907F-D4496F52B759}" type="datetimeFigureOut">
              <a:rPr lang="en-US" smtClean="0"/>
              <a:t>5/1/2026</a:t>
            </a:fld>
            <a:endParaRPr lang="en-US"/>
          </a:p>
        </p:txBody>
      </p:sp>
      <p:sp>
        <p:nvSpPr>
          <p:cNvPr id="5" name="Footer Placeholder 4">
            <a:extLst>
              <a:ext uri="{FF2B5EF4-FFF2-40B4-BE49-F238E27FC236}">
                <a16:creationId xmlns:a16="http://schemas.microsoft.com/office/drawing/2014/main" id="{3054628F-4441-4A62-8092-E01AE6B6A5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D7C08B-F230-4C57-B3B4-01D615F50652}"/>
              </a:ext>
            </a:extLst>
          </p:cNvPr>
          <p:cNvSpPr>
            <a:spLocks noGrp="1"/>
          </p:cNvSpPr>
          <p:nvPr>
            <p:ph type="sldNum" sz="quarter" idx="12"/>
          </p:nvPr>
        </p:nvSpPr>
        <p:spPr/>
        <p:txBody>
          <a:bodyPr/>
          <a:lstStyle/>
          <a:p>
            <a:fld id="{D9E8C09A-D417-40CB-AA5D-63A5DBB670EA}" type="slidenum">
              <a:rPr lang="en-US" smtClean="0"/>
              <a:t>‹#›</a:t>
            </a:fld>
            <a:endParaRPr lang="en-US"/>
          </a:p>
        </p:txBody>
      </p:sp>
    </p:spTree>
    <p:extLst>
      <p:ext uri="{BB962C8B-B14F-4D97-AF65-F5344CB8AC3E}">
        <p14:creationId xmlns:p14="http://schemas.microsoft.com/office/powerpoint/2010/main" val="33794990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20FDF-2C99-46FB-AE9C-6CA3619DBFE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4C550A1-47B9-4E38-A68A-A714FF6FE47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7C884D-162D-4A6A-AEC0-5FA3B4FF35DC}"/>
              </a:ext>
            </a:extLst>
          </p:cNvPr>
          <p:cNvSpPr>
            <a:spLocks noGrp="1"/>
          </p:cNvSpPr>
          <p:nvPr>
            <p:ph type="dt" sz="half" idx="10"/>
          </p:nvPr>
        </p:nvSpPr>
        <p:spPr/>
        <p:txBody>
          <a:bodyPr/>
          <a:lstStyle/>
          <a:p>
            <a:fld id="{82BF26BB-4B80-4A51-907F-D4496F52B759}" type="datetimeFigureOut">
              <a:rPr lang="en-US" smtClean="0"/>
              <a:t>5/1/2026</a:t>
            </a:fld>
            <a:endParaRPr lang="en-US"/>
          </a:p>
        </p:txBody>
      </p:sp>
      <p:sp>
        <p:nvSpPr>
          <p:cNvPr id="5" name="Footer Placeholder 4">
            <a:extLst>
              <a:ext uri="{FF2B5EF4-FFF2-40B4-BE49-F238E27FC236}">
                <a16:creationId xmlns:a16="http://schemas.microsoft.com/office/drawing/2014/main" id="{51D1DA42-C009-4CF4-8F2A-49747E0943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657D2C-C033-4BD4-8BF6-539C12BA03F6}"/>
              </a:ext>
            </a:extLst>
          </p:cNvPr>
          <p:cNvSpPr>
            <a:spLocks noGrp="1"/>
          </p:cNvSpPr>
          <p:nvPr>
            <p:ph type="sldNum" sz="quarter" idx="12"/>
          </p:nvPr>
        </p:nvSpPr>
        <p:spPr/>
        <p:txBody>
          <a:bodyPr/>
          <a:lstStyle/>
          <a:p>
            <a:fld id="{D9E8C09A-D417-40CB-AA5D-63A5DBB670EA}" type="slidenum">
              <a:rPr lang="en-US" smtClean="0"/>
              <a:t>‹#›</a:t>
            </a:fld>
            <a:endParaRPr lang="en-US"/>
          </a:p>
        </p:txBody>
      </p:sp>
    </p:spTree>
    <p:extLst>
      <p:ext uri="{BB962C8B-B14F-4D97-AF65-F5344CB8AC3E}">
        <p14:creationId xmlns:p14="http://schemas.microsoft.com/office/powerpoint/2010/main" val="4061427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B4CF7-9BE4-419A-9BF9-E10556FEF8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E778FD-711D-4C7E-8E73-67E18E24302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04B8F3E-624C-4C6D-805B-13D3732035C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009BCCB-4CC5-4B65-8631-492BCCCFCA14}"/>
              </a:ext>
            </a:extLst>
          </p:cNvPr>
          <p:cNvSpPr>
            <a:spLocks noGrp="1"/>
          </p:cNvSpPr>
          <p:nvPr>
            <p:ph type="dt" sz="half" idx="10"/>
          </p:nvPr>
        </p:nvSpPr>
        <p:spPr/>
        <p:txBody>
          <a:bodyPr/>
          <a:lstStyle/>
          <a:p>
            <a:fld id="{82BF26BB-4B80-4A51-907F-D4496F52B759}" type="datetimeFigureOut">
              <a:rPr lang="en-US" smtClean="0"/>
              <a:t>5/1/2026</a:t>
            </a:fld>
            <a:endParaRPr lang="en-US"/>
          </a:p>
        </p:txBody>
      </p:sp>
      <p:sp>
        <p:nvSpPr>
          <p:cNvPr id="6" name="Footer Placeholder 5">
            <a:extLst>
              <a:ext uri="{FF2B5EF4-FFF2-40B4-BE49-F238E27FC236}">
                <a16:creationId xmlns:a16="http://schemas.microsoft.com/office/drawing/2014/main" id="{EA79C341-B7CB-4EB6-BE67-8E1B279D8D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B3E522-5860-4407-9CF4-3BF36EA2D753}"/>
              </a:ext>
            </a:extLst>
          </p:cNvPr>
          <p:cNvSpPr>
            <a:spLocks noGrp="1"/>
          </p:cNvSpPr>
          <p:nvPr>
            <p:ph type="sldNum" sz="quarter" idx="12"/>
          </p:nvPr>
        </p:nvSpPr>
        <p:spPr/>
        <p:txBody>
          <a:bodyPr/>
          <a:lstStyle/>
          <a:p>
            <a:fld id="{D9E8C09A-D417-40CB-AA5D-63A5DBB670EA}" type="slidenum">
              <a:rPr lang="en-US" smtClean="0"/>
              <a:t>‹#›</a:t>
            </a:fld>
            <a:endParaRPr lang="en-US"/>
          </a:p>
        </p:txBody>
      </p:sp>
    </p:spTree>
    <p:extLst>
      <p:ext uri="{BB962C8B-B14F-4D97-AF65-F5344CB8AC3E}">
        <p14:creationId xmlns:p14="http://schemas.microsoft.com/office/powerpoint/2010/main" val="2182204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526AE-F403-4C13-986A-D9D8C735C03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77DBF6-CDEE-4860-899C-8A0212CA68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85C21C3-29B2-4887-A870-CC6846063ED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549809E-1205-47F9-B3E1-FED12A7C7EC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CDAEC53-B476-43DF-A42F-E2405419ED2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2EE9631-79E1-4A09-AC75-56D5A9F6C734}"/>
              </a:ext>
            </a:extLst>
          </p:cNvPr>
          <p:cNvSpPr>
            <a:spLocks noGrp="1"/>
          </p:cNvSpPr>
          <p:nvPr>
            <p:ph type="dt" sz="half" idx="10"/>
          </p:nvPr>
        </p:nvSpPr>
        <p:spPr/>
        <p:txBody>
          <a:bodyPr/>
          <a:lstStyle/>
          <a:p>
            <a:fld id="{82BF26BB-4B80-4A51-907F-D4496F52B759}" type="datetimeFigureOut">
              <a:rPr lang="en-US" smtClean="0"/>
              <a:t>5/1/2026</a:t>
            </a:fld>
            <a:endParaRPr lang="en-US"/>
          </a:p>
        </p:txBody>
      </p:sp>
      <p:sp>
        <p:nvSpPr>
          <p:cNvPr id="8" name="Footer Placeholder 7">
            <a:extLst>
              <a:ext uri="{FF2B5EF4-FFF2-40B4-BE49-F238E27FC236}">
                <a16:creationId xmlns:a16="http://schemas.microsoft.com/office/drawing/2014/main" id="{3172B901-B2D9-43BE-8616-BBB88AD82FB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12C1E4F-E344-4744-B9FE-55844746DB7C}"/>
              </a:ext>
            </a:extLst>
          </p:cNvPr>
          <p:cNvSpPr>
            <a:spLocks noGrp="1"/>
          </p:cNvSpPr>
          <p:nvPr>
            <p:ph type="sldNum" sz="quarter" idx="12"/>
          </p:nvPr>
        </p:nvSpPr>
        <p:spPr/>
        <p:txBody>
          <a:bodyPr/>
          <a:lstStyle/>
          <a:p>
            <a:fld id="{D9E8C09A-D417-40CB-AA5D-63A5DBB670EA}" type="slidenum">
              <a:rPr lang="en-US" smtClean="0"/>
              <a:t>‹#›</a:t>
            </a:fld>
            <a:endParaRPr lang="en-US"/>
          </a:p>
        </p:txBody>
      </p:sp>
    </p:spTree>
    <p:extLst>
      <p:ext uri="{BB962C8B-B14F-4D97-AF65-F5344CB8AC3E}">
        <p14:creationId xmlns:p14="http://schemas.microsoft.com/office/powerpoint/2010/main" val="4945530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A29BE-3AED-4789-9DD6-C5127DA4A16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18FC014-E278-4DC9-AC6B-35B2C4D52E54}"/>
              </a:ext>
            </a:extLst>
          </p:cNvPr>
          <p:cNvSpPr>
            <a:spLocks noGrp="1"/>
          </p:cNvSpPr>
          <p:nvPr>
            <p:ph type="dt" sz="half" idx="10"/>
          </p:nvPr>
        </p:nvSpPr>
        <p:spPr/>
        <p:txBody>
          <a:bodyPr/>
          <a:lstStyle/>
          <a:p>
            <a:fld id="{82BF26BB-4B80-4A51-907F-D4496F52B759}" type="datetimeFigureOut">
              <a:rPr lang="en-US" smtClean="0"/>
              <a:t>5/1/2026</a:t>
            </a:fld>
            <a:endParaRPr lang="en-US"/>
          </a:p>
        </p:txBody>
      </p:sp>
      <p:sp>
        <p:nvSpPr>
          <p:cNvPr id="4" name="Footer Placeholder 3">
            <a:extLst>
              <a:ext uri="{FF2B5EF4-FFF2-40B4-BE49-F238E27FC236}">
                <a16:creationId xmlns:a16="http://schemas.microsoft.com/office/drawing/2014/main" id="{1239EDE0-09B9-4DE7-9057-D53A39AE83F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D6CB042-9010-41D3-9079-A340A04B9FA5}"/>
              </a:ext>
            </a:extLst>
          </p:cNvPr>
          <p:cNvSpPr>
            <a:spLocks noGrp="1"/>
          </p:cNvSpPr>
          <p:nvPr>
            <p:ph type="sldNum" sz="quarter" idx="12"/>
          </p:nvPr>
        </p:nvSpPr>
        <p:spPr/>
        <p:txBody>
          <a:bodyPr/>
          <a:lstStyle/>
          <a:p>
            <a:fld id="{D9E8C09A-D417-40CB-AA5D-63A5DBB670EA}" type="slidenum">
              <a:rPr lang="en-US" smtClean="0"/>
              <a:t>‹#›</a:t>
            </a:fld>
            <a:endParaRPr lang="en-US"/>
          </a:p>
        </p:txBody>
      </p:sp>
    </p:spTree>
    <p:extLst>
      <p:ext uri="{BB962C8B-B14F-4D97-AF65-F5344CB8AC3E}">
        <p14:creationId xmlns:p14="http://schemas.microsoft.com/office/powerpoint/2010/main" val="5768463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400C04A-E41C-41A7-8DBB-5F6E1A066212}"/>
              </a:ext>
            </a:extLst>
          </p:cNvPr>
          <p:cNvSpPr>
            <a:spLocks noGrp="1"/>
          </p:cNvSpPr>
          <p:nvPr>
            <p:ph type="dt" sz="half" idx="10"/>
          </p:nvPr>
        </p:nvSpPr>
        <p:spPr/>
        <p:txBody>
          <a:bodyPr/>
          <a:lstStyle/>
          <a:p>
            <a:fld id="{82BF26BB-4B80-4A51-907F-D4496F52B759}" type="datetimeFigureOut">
              <a:rPr lang="en-US" smtClean="0"/>
              <a:t>5/1/2026</a:t>
            </a:fld>
            <a:endParaRPr lang="en-US"/>
          </a:p>
        </p:txBody>
      </p:sp>
      <p:sp>
        <p:nvSpPr>
          <p:cNvPr id="3" name="Footer Placeholder 2">
            <a:extLst>
              <a:ext uri="{FF2B5EF4-FFF2-40B4-BE49-F238E27FC236}">
                <a16:creationId xmlns:a16="http://schemas.microsoft.com/office/drawing/2014/main" id="{8024F7D7-C864-4D8B-B3D5-88B8909AA61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35785D6-A94B-486B-ABCD-58EECC10F442}"/>
              </a:ext>
            </a:extLst>
          </p:cNvPr>
          <p:cNvSpPr>
            <a:spLocks noGrp="1"/>
          </p:cNvSpPr>
          <p:nvPr>
            <p:ph type="sldNum" sz="quarter" idx="12"/>
          </p:nvPr>
        </p:nvSpPr>
        <p:spPr/>
        <p:txBody>
          <a:bodyPr/>
          <a:lstStyle/>
          <a:p>
            <a:fld id="{D9E8C09A-D417-40CB-AA5D-63A5DBB670EA}" type="slidenum">
              <a:rPr lang="en-US" smtClean="0"/>
              <a:t>‹#›</a:t>
            </a:fld>
            <a:endParaRPr lang="en-US"/>
          </a:p>
        </p:txBody>
      </p:sp>
    </p:spTree>
    <p:extLst>
      <p:ext uri="{BB962C8B-B14F-4D97-AF65-F5344CB8AC3E}">
        <p14:creationId xmlns:p14="http://schemas.microsoft.com/office/powerpoint/2010/main" val="1426094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8EB20-B335-4624-88F3-54C41F6B62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A111C72-6E05-47DE-980A-58E00425992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95D0F2E-10C5-4236-AB85-696E21666B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EC0D1C-E6A1-4C78-92F8-4281B6C14C70}"/>
              </a:ext>
            </a:extLst>
          </p:cNvPr>
          <p:cNvSpPr>
            <a:spLocks noGrp="1"/>
          </p:cNvSpPr>
          <p:nvPr>
            <p:ph type="dt" sz="half" idx="10"/>
          </p:nvPr>
        </p:nvSpPr>
        <p:spPr/>
        <p:txBody>
          <a:bodyPr/>
          <a:lstStyle/>
          <a:p>
            <a:fld id="{82BF26BB-4B80-4A51-907F-D4496F52B759}" type="datetimeFigureOut">
              <a:rPr lang="en-US" smtClean="0"/>
              <a:t>5/1/2026</a:t>
            </a:fld>
            <a:endParaRPr lang="en-US"/>
          </a:p>
        </p:txBody>
      </p:sp>
      <p:sp>
        <p:nvSpPr>
          <p:cNvPr id="6" name="Footer Placeholder 5">
            <a:extLst>
              <a:ext uri="{FF2B5EF4-FFF2-40B4-BE49-F238E27FC236}">
                <a16:creationId xmlns:a16="http://schemas.microsoft.com/office/drawing/2014/main" id="{9054A24A-146E-4816-BCB6-A64E07D6D7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31BA9E-C173-4BFC-AF40-65F9200452A9}"/>
              </a:ext>
            </a:extLst>
          </p:cNvPr>
          <p:cNvSpPr>
            <a:spLocks noGrp="1"/>
          </p:cNvSpPr>
          <p:nvPr>
            <p:ph type="sldNum" sz="quarter" idx="12"/>
          </p:nvPr>
        </p:nvSpPr>
        <p:spPr/>
        <p:txBody>
          <a:bodyPr/>
          <a:lstStyle/>
          <a:p>
            <a:fld id="{D9E8C09A-D417-40CB-AA5D-63A5DBB670EA}" type="slidenum">
              <a:rPr lang="en-US" smtClean="0"/>
              <a:t>‹#›</a:t>
            </a:fld>
            <a:endParaRPr lang="en-US"/>
          </a:p>
        </p:txBody>
      </p:sp>
    </p:spTree>
    <p:extLst>
      <p:ext uri="{BB962C8B-B14F-4D97-AF65-F5344CB8AC3E}">
        <p14:creationId xmlns:p14="http://schemas.microsoft.com/office/powerpoint/2010/main" val="35461990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37D48-9AB8-40D2-BD9C-8C1AD79B37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D7FAE50-27A9-43B7-9EFB-A69C8F9948E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79925B8-865C-4582-B1F1-394056DC64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4BD5D92-071C-49C7-8776-328FE34380A1}"/>
              </a:ext>
            </a:extLst>
          </p:cNvPr>
          <p:cNvSpPr>
            <a:spLocks noGrp="1"/>
          </p:cNvSpPr>
          <p:nvPr>
            <p:ph type="dt" sz="half" idx="10"/>
          </p:nvPr>
        </p:nvSpPr>
        <p:spPr/>
        <p:txBody>
          <a:bodyPr/>
          <a:lstStyle/>
          <a:p>
            <a:fld id="{82BF26BB-4B80-4A51-907F-D4496F52B759}" type="datetimeFigureOut">
              <a:rPr lang="en-US" smtClean="0"/>
              <a:t>5/1/2026</a:t>
            </a:fld>
            <a:endParaRPr lang="en-US"/>
          </a:p>
        </p:txBody>
      </p:sp>
      <p:sp>
        <p:nvSpPr>
          <p:cNvPr id="6" name="Footer Placeholder 5">
            <a:extLst>
              <a:ext uri="{FF2B5EF4-FFF2-40B4-BE49-F238E27FC236}">
                <a16:creationId xmlns:a16="http://schemas.microsoft.com/office/drawing/2014/main" id="{49038209-CF5E-48FC-93EC-B60F312EC2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897866-578D-455A-86A4-507C43C320C2}"/>
              </a:ext>
            </a:extLst>
          </p:cNvPr>
          <p:cNvSpPr>
            <a:spLocks noGrp="1"/>
          </p:cNvSpPr>
          <p:nvPr>
            <p:ph type="sldNum" sz="quarter" idx="12"/>
          </p:nvPr>
        </p:nvSpPr>
        <p:spPr/>
        <p:txBody>
          <a:bodyPr/>
          <a:lstStyle/>
          <a:p>
            <a:fld id="{D9E8C09A-D417-40CB-AA5D-63A5DBB670EA}" type="slidenum">
              <a:rPr lang="en-US" smtClean="0"/>
              <a:t>‹#›</a:t>
            </a:fld>
            <a:endParaRPr lang="en-US"/>
          </a:p>
        </p:txBody>
      </p:sp>
    </p:spTree>
    <p:extLst>
      <p:ext uri="{BB962C8B-B14F-4D97-AF65-F5344CB8AC3E}">
        <p14:creationId xmlns:p14="http://schemas.microsoft.com/office/powerpoint/2010/main" val="11872055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F204279-2900-4982-A12C-7D08792376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B14BB91-35D3-4E94-8149-C114AAA87D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4D6AE2-9503-4215-91E3-66E2C85A8E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BF26BB-4B80-4A51-907F-D4496F52B759}" type="datetimeFigureOut">
              <a:rPr lang="en-US" smtClean="0"/>
              <a:t>5/1/2026</a:t>
            </a:fld>
            <a:endParaRPr lang="en-US"/>
          </a:p>
        </p:txBody>
      </p:sp>
      <p:sp>
        <p:nvSpPr>
          <p:cNvPr id="5" name="Footer Placeholder 4">
            <a:extLst>
              <a:ext uri="{FF2B5EF4-FFF2-40B4-BE49-F238E27FC236}">
                <a16:creationId xmlns:a16="http://schemas.microsoft.com/office/drawing/2014/main" id="{347DE7C1-4218-47BD-8139-2CA4F4E34E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AECD953-F557-46BD-88D5-C1CFC7830B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E8C09A-D417-40CB-AA5D-63A5DBB670EA}" type="slidenum">
              <a:rPr lang="en-US" smtClean="0"/>
              <a:t>‹#›</a:t>
            </a:fld>
            <a:endParaRPr lang="en-US"/>
          </a:p>
        </p:txBody>
      </p:sp>
    </p:spTree>
    <p:extLst>
      <p:ext uri="{BB962C8B-B14F-4D97-AF65-F5344CB8AC3E}">
        <p14:creationId xmlns:p14="http://schemas.microsoft.com/office/powerpoint/2010/main" val="1918916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02.png"/><Relationship Id="rId2" Type="http://schemas.openxmlformats.org/officeDocument/2006/relationships/notesSlide" Target="../notesSlides/notesSlide99.xml"/><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97.png"/><Relationship Id="rId4" Type="http://schemas.openxmlformats.org/officeDocument/2006/relationships/image" Target="../media/image100.png"/></Relationships>
</file>

<file path=ppt/slides/_rels/slide10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0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02.xml"/><Relationship Id="rId1" Type="http://schemas.openxmlformats.org/officeDocument/2006/relationships/slideLayout" Target="../slideLayouts/slideLayout2.xml"/><Relationship Id="rId6" Type="http://schemas.openxmlformats.org/officeDocument/2006/relationships/hyperlink" Target="mailto:kmspence1@ncdot.gov" TargetMode="External"/><Relationship Id="rId5" Type="http://schemas.openxmlformats.org/officeDocument/2006/relationships/hyperlink" Target="mailto:cmfreitag@ncdot.gov" TargetMode="External"/><Relationship Id="rId4" Type="http://schemas.openxmlformats.org/officeDocument/2006/relationships/image" Target="../media/image11.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0.svg"/><Relationship Id="rId5" Type="http://schemas.openxmlformats.org/officeDocument/2006/relationships/image" Target="../media/image9.svg"/><Relationship Id="rId4" Type="http://schemas.openxmlformats.org/officeDocument/2006/relationships/image" Target="../media/image8.svg"/></Relationships>
</file>

<file path=ppt/slides/_rels/slide15.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2.png"/><Relationship Id="rId7" Type="http://schemas.openxmlformats.org/officeDocument/2006/relationships/image" Target="../media/image10.sv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9.sv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svg"/></Relationships>
</file>

<file path=ppt/slides/_rels/slide16.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7.svg"/><Relationship Id="rId3" Type="http://schemas.openxmlformats.org/officeDocument/2006/relationships/image" Target="../media/image2.png"/><Relationship Id="rId7" Type="http://schemas.openxmlformats.org/officeDocument/2006/relationships/image" Target="../media/image8.svg"/><Relationship Id="rId12" Type="http://schemas.openxmlformats.org/officeDocument/2006/relationships/image" Target="../media/image16.sv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7.svg"/><Relationship Id="rId11" Type="http://schemas.openxmlformats.org/officeDocument/2006/relationships/image" Target="../media/image12.svg"/><Relationship Id="rId5" Type="http://schemas.openxmlformats.org/officeDocument/2006/relationships/image" Target="../media/image14.svg"/><Relationship Id="rId10" Type="http://schemas.openxmlformats.org/officeDocument/2006/relationships/image" Target="../media/image11.svg"/><Relationship Id="rId4" Type="http://schemas.openxmlformats.org/officeDocument/2006/relationships/image" Target="../media/image15.jpeg"/><Relationship Id="rId9" Type="http://schemas.openxmlformats.org/officeDocument/2006/relationships/image" Target="../media/image10.svg"/><Relationship Id="rId14" Type="http://schemas.openxmlformats.org/officeDocument/2006/relationships/image" Target="../media/image18.svg"/></Relationships>
</file>

<file path=ppt/slides/_rels/slide17.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19.jpeg"/><Relationship Id="rId7" Type="http://schemas.openxmlformats.org/officeDocument/2006/relationships/image" Target="../media/image9.sv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8.svg"/><Relationship Id="rId11" Type="http://schemas.openxmlformats.org/officeDocument/2006/relationships/image" Target="../media/image20.png"/><Relationship Id="rId5" Type="http://schemas.openxmlformats.org/officeDocument/2006/relationships/image" Target="../media/image7.svg"/><Relationship Id="rId10" Type="http://schemas.openxmlformats.org/officeDocument/2006/relationships/image" Target="../media/image12.svg"/><Relationship Id="rId4" Type="http://schemas.openxmlformats.org/officeDocument/2006/relationships/image" Target="../media/image14.svg"/><Relationship Id="rId9" Type="http://schemas.openxmlformats.org/officeDocument/2006/relationships/image" Target="../media/image11.svg"/></Relationships>
</file>

<file path=ppt/slides/_rels/slide18.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svg"/><Relationship Id="rId7" Type="http://schemas.openxmlformats.org/officeDocument/2006/relationships/image" Target="../media/image25.sv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4.svg"/><Relationship Id="rId5" Type="http://schemas.openxmlformats.org/officeDocument/2006/relationships/image" Target="../media/image23.svg"/><Relationship Id="rId4" Type="http://schemas.openxmlformats.org/officeDocument/2006/relationships/image" Target="../media/image22.svg"/><Relationship Id="rId9" Type="http://schemas.openxmlformats.org/officeDocument/2006/relationships/image" Target="../media/image27.sv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38.png"/><Relationship Id="rId7" Type="http://schemas.openxmlformats.org/officeDocument/2006/relationships/image" Target="../media/image10.sv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9.svg"/><Relationship Id="rId11" Type="http://schemas.openxmlformats.org/officeDocument/2006/relationships/image" Target="../media/image30.png"/><Relationship Id="rId5" Type="http://schemas.openxmlformats.org/officeDocument/2006/relationships/image" Target="../media/image8.sv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svg"/></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svg"/><Relationship Id="rId4" Type="http://schemas.openxmlformats.org/officeDocument/2006/relationships/image" Target="../media/image40.svg"/></Relationships>
</file>

<file path=ppt/slides/_rels/slide37.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6.png"/></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2.png"/></Relationships>
</file>

<file path=ppt/slides/_rels/slide5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2.png"/></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14.svg"/><Relationship Id="rId7" Type="http://schemas.openxmlformats.org/officeDocument/2006/relationships/image" Target="../media/image10.sv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9.svg"/><Relationship Id="rId5" Type="http://schemas.openxmlformats.org/officeDocument/2006/relationships/image" Target="../media/image8.svg"/><Relationship Id="rId10" Type="http://schemas.microsoft.com/office/2007/relationships/hdphoto" Target="../media/hdphoto1.wdp"/><Relationship Id="rId4" Type="http://schemas.openxmlformats.org/officeDocument/2006/relationships/image" Target="../media/image7.svg"/><Relationship Id="rId9" Type="http://schemas.openxmlformats.org/officeDocument/2006/relationships/image" Target="../media/image50.png"/></Relationships>
</file>

<file path=ppt/slides/_rels/slide5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2.png"/></Relationships>
</file>

<file path=ppt/slides/_rels/slide6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5.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2.png"/></Relationships>
</file>

<file path=ppt/slides/_rels/slide6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6.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2.png"/></Relationships>
</file>

<file path=ppt/slides/_rels/slide6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7.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2.png"/></Relationships>
</file>

<file path=ppt/slides/_rels/slide6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8.xml"/><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9.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2.png"/></Relationships>
</file>

<file path=ppt/slides/_rels/slide7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0.xml"/><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2.png"/></Relationships>
</file>

<file path=ppt/slides/_rels/slide7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1.xml"/><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2.png"/></Relationships>
</file>

<file path=ppt/slides/_rels/slide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6.png"/><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2.png"/></Relationships>
</file>

<file path=ppt/slides/_rels/slide75.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7.png"/><Relationship Id="rId7" Type="http://schemas.openxmlformats.org/officeDocument/2006/relationships/image" Target="../media/image80.png"/><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10" Type="http://schemas.openxmlformats.org/officeDocument/2006/relationships/image" Target="../media/image83.png"/><Relationship Id="rId4" Type="http://schemas.openxmlformats.org/officeDocument/2006/relationships/image" Target="../media/image2.png"/><Relationship Id="rId9" Type="http://schemas.openxmlformats.org/officeDocument/2006/relationships/image" Target="../media/image82.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7.xml"/><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image" Target="../media/image85.pn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8.xml"/><Relationship Id="rId1" Type="http://schemas.openxmlformats.org/officeDocument/2006/relationships/slideLayout" Target="../slideLayouts/slideLayout2.xml"/><Relationship Id="rId5" Type="http://schemas.openxmlformats.org/officeDocument/2006/relationships/image" Target="../media/image94.png"/><Relationship Id="rId4" Type="http://schemas.openxmlformats.org/officeDocument/2006/relationships/image" Target="../media/image93.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90.xml"/><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8.xml"/><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D6027730-4596-4D39-837F-31452951B46E}"/>
              </a:ext>
            </a:extLst>
          </p:cNvPr>
          <p:cNvSpPr/>
          <p:nvPr/>
        </p:nvSpPr>
        <p:spPr>
          <a:xfrm rot="10800000">
            <a:off x="4590046" y="1894513"/>
            <a:ext cx="7611929" cy="4132032"/>
          </a:xfrm>
          <a:custGeom>
            <a:avLst/>
            <a:gdLst>
              <a:gd name="connsiteX0" fmla="*/ 20320 w 6035040"/>
              <a:gd name="connsiteY0" fmla="*/ 0 h 3525520"/>
              <a:gd name="connsiteX1" fmla="*/ 6035040 w 6035040"/>
              <a:gd name="connsiteY1" fmla="*/ 0 h 3525520"/>
              <a:gd name="connsiteX2" fmla="*/ 4368800 w 6035040"/>
              <a:gd name="connsiteY2" fmla="*/ 3525520 h 3525520"/>
              <a:gd name="connsiteX3" fmla="*/ 0 w 6035040"/>
              <a:gd name="connsiteY3" fmla="*/ 3525520 h 3525520"/>
              <a:gd name="connsiteX4" fmla="*/ 20320 w 6035040"/>
              <a:gd name="connsiteY4" fmla="*/ 0 h 3525520"/>
              <a:gd name="connsiteX0" fmla="*/ 0 w 6037580"/>
              <a:gd name="connsiteY0" fmla="*/ 0 h 3529330"/>
              <a:gd name="connsiteX1" fmla="*/ 6037580 w 6037580"/>
              <a:gd name="connsiteY1" fmla="*/ 3810 h 3529330"/>
              <a:gd name="connsiteX2" fmla="*/ 4371340 w 6037580"/>
              <a:gd name="connsiteY2" fmla="*/ 3529330 h 3529330"/>
              <a:gd name="connsiteX3" fmla="*/ 2540 w 6037580"/>
              <a:gd name="connsiteY3" fmla="*/ 3529330 h 3529330"/>
              <a:gd name="connsiteX4" fmla="*/ 0 w 6037580"/>
              <a:gd name="connsiteY4" fmla="*/ 0 h 3529330"/>
              <a:gd name="connsiteX0" fmla="*/ 0 w 6326947"/>
              <a:gd name="connsiteY0" fmla="*/ 7765 h 3537095"/>
              <a:gd name="connsiteX1" fmla="*/ 6326947 w 6326947"/>
              <a:gd name="connsiteY1" fmla="*/ 0 h 3537095"/>
              <a:gd name="connsiteX2" fmla="*/ 4371340 w 6326947"/>
              <a:gd name="connsiteY2" fmla="*/ 3537095 h 3537095"/>
              <a:gd name="connsiteX3" fmla="*/ 2540 w 6326947"/>
              <a:gd name="connsiteY3" fmla="*/ 3537095 h 3537095"/>
              <a:gd name="connsiteX4" fmla="*/ 0 w 6326947"/>
              <a:gd name="connsiteY4" fmla="*/ 7765 h 3537095"/>
              <a:gd name="connsiteX0" fmla="*/ 0 w 7530907"/>
              <a:gd name="connsiteY0" fmla="*/ 0 h 3544570"/>
              <a:gd name="connsiteX1" fmla="*/ 7530907 w 7530907"/>
              <a:gd name="connsiteY1" fmla="*/ 7475 h 3544570"/>
              <a:gd name="connsiteX2" fmla="*/ 5575300 w 7530907"/>
              <a:gd name="connsiteY2" fmla="*/ 3544570 h 3544570"/>
              <a:gd name="connsiteX3" fmla="*/ 1206500 w 7530907"/>
              <a:gd name="connsiteY3" fmla="*/ 3544570 h 3544570"/>
              <a:gd name="connsiteX4" fmla="*/ 0 w 7530907"/>
              <a:gd name="connsiteY4" fmla="*/ 0 h 3544570"/>
              <a:gd name="connsiteX0" fmla="*/ 3274 w 7534181"/>
              <a:gd name="connsiteY0" fmla="*/ 0 h 3582670"/>
              <a:gd name="connsiteX1" fmla="*/ 7534181 w 7534181"/>
              <a:gd name="connsiteY1" fmla="*/ 7475 h 3582670"/>
              <a:gd name="connsiteX2" fmla="*/ 5578574 w 7534181"/>
              <a:gd name="connsiteY2" fmla="*/ 3544570 h 3582670"/>
              <a:gd name="connsiteX3" fmla="*/ 99 w 7534181"/>
              <a:gd name="connsiteY3" fmla="*/ 3582670 h 3582670"/>
              <a:gd name="connsiteX4" fmla="*/ 3274 w 7534181"/>
              <a:gd name="connsiteY4" fmla="*/ 0 h 3582670"/>
              <a:gd name="connsiteX0" fmla="*/ 3274 w 7534181"/>
              <a:gd name="connsiteY0" fmla="*/ 0 h 3547946"/>
              <a:gd name="connsiteX1" fmla="*/ 7534181 w 7534181"/>
              <a:gd name="connsiteY1" fmla="*/ 7475 h 3547946"/>
              <a:gd name="connsiteX2" fmla="*/ 5578574 w 7534181"/>
              <a:gd name="connsiteY2" fmla="*/ 3544570 h 3547946"/>
              <a:gd name="connsiteX3" fmla="*/ 99 w 7534181"/>
              <a:gd name="connsiteY3" fmla="*/ 3547946 h 3547946"/>
              <a:gd name="connsiteX4" fmla="*/ 3274 w 7534181"/>
              <a:gd name="connsiteY4" fmla="*/ 0 h 3547946"/>
              <a:gd name="connsiteX0" fmla="*/ 3274 w 8332834"/>
              <a:gd name="connsiteY0" fmla="*/ 1474084 h 5022030"/>
              <a:gd name="connsiteX1" fmla="*/ 8332834 w 8332834"/>
              <a:gd name="connsiteY1" fmla="*/ 0 h 5022030"/>
              <a:gd name="connsiteX2" fmla="*/ 5578574 w 8332834"/>
              <a:gd name="connsiteY2" fmla="*/ 5018654 h 5022030"/>
              <a:gd name="connsiteX3" fmla="*/ 99 w 8332834"/>
              <a:gd name="connsiteY3" fmla="*/ 5022030 h 5022030"/>
              <a:gd name="connsiteX4" fmla="*/ 3274 w 8332834"/>
              <a:gd name="connsiteY4" fmla="*/ 1474084 h 5022030"/>
              <a:gd name="connsiteX0" fmla="*/ 535613 w 8332737"/>
              <a:gd name="connsiteY0" fmla="*/ 15674 h 5022030"/>
              <a:gd name="connsiteX1" fmla="*/ 8332737 w 8332737"/>
              <a:gd name="connsiteY1" fmla="*/ 0 h 5022030"/>
              <a:gd name="connsiteX2" fmla="*/ 5578477 w 8332737"/>
              <a:gd name="connsiteY2" fmla="*/ 5018654 h 5022030"/>
              <a:gd name="connsiteX3" fmla="*/ 2 w 8332737"/>
              <a:gd name="connsiteY3" fmla="*/ 5022030 h 5022030"/>
              <a:gd name="connsiteX4" fmla="*/ 535613 w 8332737"/>
              <a:gd name="connsiteY4" fmla="*/ 15674 h 5022030"/>
              <a:gd name="connsiteX0" fmla="*/ 0 w 7797124"/>
              <a:gd name="connsiteY0" fmla="*/ 15674 h 5022030"/>
              <a:gd name="connsiteX1" fmla="*/ 7797124 w 7797124"/>
              <a:gd name="connsiteY1" fmla="*/ 0 h 5022030"/>
              <a:gd name="connsiteX2" fmla="*/ 5042864 w 7797124"/>
              <a:gd name="connsiteY2" fmla="*/ 5018654 h 5022030"/>
              <a:gd name="connsiteX3" fmla="*/ 100997 w 7797124"/>
              <a:gd name="connsiteY3" fmla="*/ 5022030 h 5022030"/>
              <a:gd name="connsiteX4" fmla="*/ 0 w 7797124"/>
              <a:gd name="connsiteY4" fmla="*/ 15674 h 5022030"/>
              <a:gd name="connsiteX0" fmla="*/ 3275 w 7696227"/>
              <a:gd name="connsiteY0" fmla="*/ 258742 h 5022030"/>
              <a:gd name="connsiteX1" fmla="*/ 7696227 w 7696227"/>
              <a:gd name="connsiteY1" fmla="*/ 0 h 5022030"/>
              <a:gd name="connsiteX2" fmla="*/ 4941967 w 7696227"/>
              <a:gd name="connsiteY2" fmla="*/ 5018654 h 5022030"/>
              <a:gd name="connsiteX3" fmla="*/ 100 w 7696227"/>
              <a:gd name="connsiteY3" fmla="*/ 5022030 h 5022030"/>
              <a:gd name="connsiteX4" fmla="*/ 3275 w 7696227"/>
              <a:gd name="connsiteY4" fmla="*/ 258742 h 5022030"/>
              <a:gd name="connsiteX0" fmla="*/ 0 w 7727676"/>
              <a:gd name="connsiteY0" fmla="*/ 200869 h 5022030"/>
              <a:gd name="connsiteX1" fmla="*/ 7727676 w 7727676"/>
              <a:gd name="connsiteY1" fmla="*/ 0 h 5022030"/>
              <a:gd name="connsiteX2" fmla="*/ 4973416 w 7727676"/>
              <a:gd name="connsiteY2" fmla="*/ 5018654 h 5022030"/>
              <a:gd name="connsiteX3" fmla="*/ 31549 w 7727676"/>
              <a:gd name="connsiteY3" fmla="*/ 5022030 h 5022030"/>
              <a:gd name="connsiteX4" fmla="*/ 0 w 7727676"/>
              <a:gd name="connsiteY4" fmla="*/ 200869 h 5022030"/>
              <a:gd name="connsiteX0" fmla="*/ 0 w 7623504"/>
              <a:gd name="connsiteY0" fmla="*/ 61972 h 4883133"/>
              <a:gd name="connsiteX1" fmla="*/ 7623504 w 7623504"/>
              <a:gd name="connsiteY1" fmla="*/ 0 h 4883133"/>
              <a:gd name="connsiteX2" fmla="*/ 4973416 w 7623504"/>
              <a:gd name="connsiteY2" fmla="*/ 4879757 h 4883133"/>
              <a:gd name="connsiteX3" fmla="*/ 31549 w 7623504"/>
              <a:gd name="connsiteY3" fmla="*/ 4883133 h 4883133"/>
              <a:gd name="connsiteX4" fmla="*/ 0 w 7623504"/>
              <a:gd name="connsiteY4" fmla="*/ 61972 h 4883133"/>
              <a:gd name="connsiteX0" fmla="*/ 0 w 7600354"/>
              <a:gd name="connsiteY0" fmla="*/ 50398 h 4871559"/>
              <a:gd name="connsiteX1" fmla="*/ 7600354 w 7600354"/>
              <a:gd name="connsiteY1" fmla="*/ 0 h 4871559"/>
              <a:gd name="connsiteX2" fmla="*/ 4973416 w 7600354"/>
              <a:gd name="connsiteY2" fmla="*/ 4868183 h 4871559"/>
              <a:gd name="connsiteX3" fmla="*/ 31549 w 7600354"/>
              <a:gd name="connsiteY3" fmla="*/ 4871559 h 4871559"/>
              <a:gd name="connsiteX4" fmla="*/ 0 w 7600354"/>
              <a:gd name="connsiteY4" fmla="*/ 50398 h 4871559"/>
              <a:gd name="connsiteX0" fmla="*/ 3275 w 7568905"/>
              <a:gd name="connsiteY0" fmla="*/ 0 h 4925333"/>
              <a:gd name="connsiteX1" fmla="*/ 7568905 w 7568905"/>
              <a:gd name="connsiteY1" fmla="*/ 53774 h 4925333"/>
              <a:gd name="connsiteX2" fmla="*/ 4941967 w 7568905"/>
              <a:gd name="connsiteY2" fmla="*/ 4921957 h 4925333"/>
              <a:gd name="connsiteX3" fmla="*/ 100 w 7568905"/>
              <a:gd name="connsiteY3" fmla="*/ 4925333 h 4925333"/>
              <a:gd name="connsiteX4" fmla="*/ 3275 w 7568905"/>
              <a:gd name="connsiteY4" fmla="*/ 0 h 4925333"/>
              <a:gd name="connsiteX0" fmla="*/ 3275 w 7592054"/>
              <a:gd name="connsiteY0" fmla="*/ 38823 h 4964156"/>
              <a:gd name="connsiteX1" fmla="*/ 7592054 w 7592054"/>
              <a:gd name="connsiteY1" fmla="*/ 0 h 4964156"/>
              <a:gd name="connsiteX2" fmla="*/ 4941967 w 7592054"/>
              <a:gd name="connsiteY2" fmla="*/ 4960780 h 4964156"/>
              <a:gd name="connsiteX3" fmla="*/ 100 w 7592054"/>
              <a:gd name="connsiteY3" fmla="*/ 4964156 h 4964156"/>
              <a:gd name="connsiteX4" fmla="*/ 3275 w 7592054"/>
              <a:gd name="connsiteY4" fmla="*/ 38823 h 4964156"/>
              <a:gd name="connsiteX0" fmla="*/ 0 w 7611929"/>
              <a:gd name="connsiteY0" fmla="*/ 0 h 4983206"/>
              <a:gd name="connsiteX1" fmla="*/ 7611929 w 7611929"/>
              <a:gd name="connsiteY1" fmla="*/ 19050 h 4983206"/>
              <a:gd name="connsiteX2" fmla="*/ 4961842 w 7611929"/>
              <a:gd name="connsiteY2" fmla="*/ 4979830 h 4983206"/>
              <a:gd name="connsiteX3" fmla="*/ 19975 w 7611929"/>
              <a:gd name="connsiteY3" fmla="*/ 4983206 h 4983206"/>
              <a:gd name="connsiteX4" fmla="*/ 0 w 7611929"/>
              <a:gd name="connsiteY4" fmla="*/ 0 h 4983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1929" h="4983206">
                <a:moveTo>
                  <a:pt x="0" y="0"/>
                </a:moveTo>
                <a:lnTo>
                  <a:pt x="7611929" y="19050"/>
                </a:lnTo>
                <a:lnTo>
                  <a:pt x="4961842" y="4979830"/>
                </a:lnTo>
                <a:lnTo>
                  <a:pt x="19975" y="4983206"/>
                </a:lnTo>
                <a:cubicBezTo>
                  <a:pt x="19128" y="3806763"/>
                  <a:pt x="847" y="1176443"/>
                  <a:pt x="0" y="0"/>
                </a:cubicBezTo>
                <a:close/>
              </a:path>
            </a:pathLst>
          </a:cu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7D429325-AD94-0199-9DC5-3EDFB10F60FF}"/>
              </a:ext>
            </a:extLst>
          </p:cNvPr>
          <p:cNvPicPr>
            <a:picLocks noChangeAspect="1"/>
          </p:cNvPicPr>
          <p:nvPr/>
        </p:nvPicPr>
        <p:blipFill>
          <a:blip r:embed="rId3">
            <a:extLst>
              <a:ext uri="{28A0092B-C50C-407E-A947-70E740481C1C}">
                <a14:useLocalDpi xmlns:a14="http://schemas.microsoft.com/office/drawing/2010/main" val="0"/>
              </a:ext>
            </a:extLst>
          </a:blip>
          <a:srcRect l="25610" r="31312"/>
          <a:stretch>
            <a:fillRect/>
          </a:stretch>
        </p:blipFill>
        <p:spPr>
          <a:xfrm rot="5400000">
            <a:off x="6554551" y="364953"/>
            <a:ext cx="4132031" cy="7191153"/>
          </a:xfrm>
          <a:prstGeom prst="rect">
            <a:avLst/>
          </a:prstGeom>
        </p:spPr>
      </p:pic>
      <p:sp>
        <p:nvSpPr>
          <p:cNvPr id="26" name="Freeform: Shape 25">
            <a:extLst>
              <a:ext uri="{FF2B5EF4-FFF2-40B4-BE49-F238E27FC236}">
                <a16:creationId xmlns:a16="http://schemas.microsoft.com/office/drawing/2014/main" id="{55B824C8-56BF-41D8-BAC1-B5C331D1819C}"/>
              </a:ext>
            </a:extLst>
          </p:cNvPr>
          <p:cNvSpPr/>
          <p:nvPr/>
        </p:nvSpPr>
        <p:spPr>
          <a:xfrm>
            <a:off x="2592729" y="208341"/>
            <a:ext cx="5301205" cy="6736466"/>
          </a:xfrm>
          <a:custGeom>
            <a:avLst/>
            <a:gdLst>
              <a:gd name="connsiteX0" fmla="*/ 5058137 w 5301205"/>
              <a:gd name="connsiteY0" fmla="*/ 1076446 h 6736466"/>
              <a:gd name="connsiteX1" fmla="*/ 1932972 w 5301205"/>
              <a:gd name="connsiteY1" fmla="*/ 6736466 h 6736466"/>
              <a:gd name="connsiteX2" fmla="*/ 0 w 5301205"/>
              <a:gd name="connsiteY2" fmla="*/ 5775767 h 6736466"/>
              <a:gd name="connsiteX3" fmla="*/ 3333509 w 5301205"/>
              <a:gd name="connsiteY3" fmla="*/ 0 h 6736466"/>
              <a:gd name="connsiteX4" fmla="*/ 5301205 w 5301205"/>
              <a:gd name="connsiteY4" fmla="*/ 682906 h 6736466"/>
              <a:gd name="connsiteX5" fmla="*/ 5000263 w 5301205"/>
              <a:gd name="connsiteY5" fmla="*/ 1215342 h 6736466"/>
              <a:gd name="connsiteX6" fmla="*/ 5000263 w 5301205"/>
              <a:gd name="connsiteY6" fmla="*/ 1215342 h 6736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01205" h="6736466">
                <a:moveTo>
                  <a:pt x="5058137" y="1076446"/>
                </a:moveTo>
                <a:lnTo>
                  <a:pt x="1932972" y="6736466"/>
                </a:lnTo>
                <a:lnTo>
                  <a:pt x="0" y="5775767"/>
                </a:lnTo>
                <a:lnTo>
                  <a:pt x="3333509" y="0"/>
                </a:lnTo>
                <a:lnTo>
                  <a:pt x="5301205" y="682906"/>
                </a:lnTo>
                <a:lnTo>
                  <a:pt x="5000263" y="1215342"/>
                </a:lnTo>
                <a:lnTo>
                  <a:pt x="5000263" y="1215342"/>
                </a:ln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Shape 3">
            <a:extLst>
              <a:ext uri="{FF2B5EF4-FFF2-40B4-BE49-F238E27FC236}">
                <a16:creationId xmlns:a16="http://schemas.microsoft.com/office/drawing/2014/main" id="{F5B8C486-71BE-43FC-8FFD-5E677C40C750}"/>
              </a:ext>
            </a:extLst>
          </p:cNvPr>
          <p:cNvSpPr/>
          <p:nvPr/>
        </p:nvSpPr>
        <p:spPr>
          <a:xfrm>
            <a:off x="-2540" y="1894513"/>
            <a:ext cx="6601267" cy="3994295"/>
          </a:xfrm>
          <a:custGeom>
            <a:avLst/>
            <a:gdLst>
              <a:gd name="connsiteX0" fmla="*/ 20320 w 6035040"/>
              <a:gd name="connsiteY0" fmla="*/ 0 h 3525520"/>
              <a:gd name="connsiteX1" fmla="*/ 6035040 w 6035040"/>
              <a:gd name="connsiteY1" fmla="*/ 0 h 3525520"/>
              <a:gd name="connsiteX2" fmla="*/ 4368800 w 6035040"/>
              <a:gd name="connsiteY2" fmla="*/ 3525520 h 3525520"/>
              <a:gd name="connsiteX3" fmla="*/ 0 w 6035040"/>
              <a:gd name="connsiteY3" fmla="*/ 3525520 h 3525520"/>
              <a:gd name="connsiteX4" fmla="*/ 20320 w 6035040"/>
              <a:gd name="connsiteY4" fmla="*/ 0 h 3525520"/>
              <a:gd name="connsiteX0" fmla="*/ 0 w 6037580"/>
              <a:gd name="connsiteY0" fmla="*/ 0 h 3529330"/>
              <a:gd name="connsiteX1" fmla="*/ 6037580 w 6037580"/>
              <a:gd name="connsiteY1" fmla="*/ 3810 h 3529330"/>
              <a:gd name="connsiteX2" fmla="*/ 4371340 w 6037580"/>
              <a:gd name="connsiteY2" fmla="*/ 3529330 h 3529330"/>
              <a:gd name="connsiteX3" fmla="*/ 2540 w 6037580"/>
              <a:gd name="connsiteY3" fmla="*/ 3529330 h 3529330"/>
              <a:gd name="connsiteX4" fmla="*/ 0 w 6037580"/>
              <a:gd name="connsiteY4" fmla="*/ 0 h 3529330"/>
              <a:gd name="connsiteX0" fmla="*/ 0 w 6326947"/>
              <a:gd name="connsiteY0" fmla="*/ 7765 h 3537095"/>
              <a:gd name="connsiteX1" fmla="*/ 6326947 w 6326947"/>
              <a:gd name="connsiteY1" fmla="*/ 0 h 3537095"/>
              <a:gd name="connsiteX2" fmla="*/ 4371340 w 6326947"/>
              <a:gd name="connsiteY2" fmla="*/ 3537095 h 3537095"/>
              <a:gd name="connsiteX3" fmla="*/ 2540 w 6326947"/>
              <a:gd name="connsiteY3" fmla="*/ 3537095 h 3537095"/>
              <a:gd name="connsiteX4" fmla="*/ 0 w 6326947"/>
              <a:gd name="connsiteY4" fmla="*/ 7765 h 3537095"/>
              <a:gd name="connsiteX0" fmla="*/ 0 w 6326947"/>
              <a:gd name="connsiteY0" fmla="*/ 0 h 3986530"/>
              <a:gd name="connsiteX1" fmla="*/ 6326947 w 6326947"/>
              <a:gd name="connsiteY1" fmla="*/ 449435 h 3986530"/>
              <a:gd name="connsiteX2" fmla="*/ 4371340 w 6326947"/>
              <a:gd name="connsiteY2" fmla="*/ 3986530 h 3986530"/>
              <a:gd name="connsiteX3" fmla="*/ 2540 w 6326947"/>
              <a:gd name="connsiteY3" fmla="*/ 3986530 h 3986530"/>
              <a:gd name="connsiteX4" fmla="*/ 0 w 6326947"/>
              <a:gd name="connsiteY4" fmla="*/ 0 h 3986530"/>
              <a:gd name="connsiteX0" fmla="*/ 0 w 6601267"/>
              <a:gd name="connsiteY0" fmla="*/ 7765 h 3994295"/>
              <a:gd name="connsiteX1" fmla="*/ 6601267 w 6601267"/>
              <a:gd name="connsiteY1" fmla="*/ 0 h 3994295"/>
              <a:gd name="connsiteX2" fmla="*/ 4371340 w 6601267"/>
              <a:gd name="connsiteY2" fmla="*/ 3994295 h 3994295"/>
              <a:gd name="connsiteX3" fmla="*/ 2540 w 6601267"/>
              <a:gd name="connsiteY3" fmla="*/ 3994295 h 3994295"/>
              <a:gd name="connsiteX4" fmla="*/ 0 w 6601267"/>
              <a:gd name="connsiteY4" fmla="*/ 7765 h 3994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1267" h="3994295">
                <a:moveTo>
                  <a:pt x="0" y="7765"/>
                </a:moveTo>
                <a:lnTo>
                  <a:pt x="6601267" y="0"/>
                </a:lnTo>
                <a:lnTo>
                  <a:pt x="4371340" y="3994295"/>
                </a:lnTo>
                <a:lnTo>
                  <a:pt x="2540" y="3994295"/>
                </a:lnTo>
                <a:cubicBezTo>
                  <a:pt x="1693" y="2817852"/>
                  <a:pt x="847" y="1184208"/>
                  <a:pt x="0" y="7765"/>
                </a:cubicBezTo>
                <a:close/>
              </a:path>
            </a:pathLst>
          </a:cu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EA15831-B3F1-419B-BFB7-BA86774D0586}"/>
              </a:ext>
            </a:extLst>
          </p:cNvPr>
          <p:cNvSpPr txBox="1"/>
          <p:nvPr/>
        </p:nvSpPr>
        <p:spPr>
          <a:xfrm>
            <a:off x="741406" y="2219277"/>
            <a:ext cx="4745621" cy="2308324"/>
          </a:xfrm>
          <a:prstGeom prst="rect">
            <a:avLst/>
          </a:prstGeom>
          <a:noFill/>
        </p:spPr>
        <p:txBody>
          <a:bodyPr wrap="square" rtlCol="0">
            <a:spAutoFit/>
          </a:bodyPr>
          <a:lstStyle/>
          <a:p>
            <a:r>
              <a:rPr lang="en-US" sz="4800" b="1">
                <a:solidFill>
                  <a:srgbClr val="093B60"/>
                </a:solidFill>
                <a:latin typeface="Arial" panose="020B0604020202020204" pitchFamily="34" charset="0"/>
                <a:ea typeface="AECOM Sans" panose="020B0504020202020204" pitchFamily="34" charset="0"/>
                <a:cs typeface="Arial" panose="020B0604020202020204" pitchFamily="34" charset="0"/>
              </a:rPr>
              <a:t>FUNDING</a:t>
            </a:r>
            <a:br>
              <a:rPr lang="en-US" sz="4800" b="1">
                <a:solidFill>
                  <a:srgbClr val="093B60"/>
                </a:solidFill>
                <a:latin typeface="Arial" panose="020B0604020202020204" pitchFamily="34" charset="0"/>
                <a:ea typeface="AECOM Sans" panose="020B0504020202020204" pitchFamily="34" charset="0"/>
                <a:cs typeface="Arial" panose="020B0604020202020204" pitchFamily="34" charset="0"/>
              </a:rPr>
            </a:br>
            <a:r>
              <a:rPr lang="en-US" sz="4800" b="1">
                <a:solidFill>
                  <a:srgbClr val="093B60"/>
                </a:solidFill>
                <a:latin typeface="Arial" panose="020B0604020202020204" pitchFamily="34" charset="0"/>
                <a:ea typeface="AECOM Sans" panose="020B0504020202020204" pitchFamily="34" charset="0"/>
                <a:cs typeface="Arial" panose="020B0604020202020204" pitchFamily="34" charset="0"/>
              </a:rPr>
              <a:t>SOURCES</a:t>
            </a:r>
          </a:p>
          <a:p>
            <a:r>
              <a:rPr lang="en-US" sz="4800" b="1">
                <a:solidFill>
                  <a:srgbClr val="093B60"/>
                </a:solidFill>
                <a:latin typeface="Arial" panose="020B0604020202020204" pitchFamily="34" charset="0"/>
                <a:ea typeface="AECOM Sans" panose="020B0504020202020204" pitchFamily="34" charset="0"/>
                <a:cs typeface="Arial" panose="020B0604020202020204" pitchFamily="34" charset="0"/>
              </a:rPr>
              <a:t>OVERVIEW</a:t>
            </a:r>
          </a:p>
        </p:txBody>
      </p:sp>
      <p:cxnSp>
        <p:nvCxnSpPr>
          <p:cNvPr id="7" name="Straight Connector 6">
            <a:extLst>
              <a:ext uri="{FF2B5EF4-FFF2-40B4-BE49-F238E27FC236}">
                <a16:creationId xmlns:a16="http://schemas.microsoft.com/office/drawing/2014/main" id="{46DF7130-D801-4833-80AD-C1FAAD5C9798}"/>
              </a:ext>
            </a:extLst>
          </p:cNvPr>
          <p:cNvCxnSpPr>
            <a:cxnSpLocks/>
            <a:stCxn id="4" idx="2"/>
          </p:cNvCxnSpPr>
          <p:nvPr/>
        </p:nvCxnSpPr>
        <p:spPr>
          <a:xfrm flipV="1">
            <a:off x="4368800" y="-543341"/>
            <a:ext cx="3575131" cy="6432149"/>
          </a:xfrm>
          <a:prstGeom prst="line">
            <a:avLst/>
          </a:prstGeom>
          <a:ln w="57150">
            <a:solidFill>
              <a:srgbClr val="144467"/>
            </a:solidFill>
          </a:ln>
        </p:spPr>
        <p:style>
          <a:lnRef idx="1">
            <a:schemeClr val="accent1"/>
          </a:lnRef>
          <a:fillRef idx="0">
            <a:schemeClr val="accent1"/>
          </a:fillRef>
          <a:effectRef idx="0">
            <a:schemeClr val="accent1"/>
          </a:effectRef>
          <a:fontRef idx="minor">
            <a:schemeClr val="tx1"/>
          </a:fontRef>
        </p:style>
      </p:cxnSp>
      <p:pic>
        <p:nvPicPr>
          <p:cNvPr id="9" name="Content Placeholder 9">
            <a:extLst>
              <a:ext uri="{FF2B5EF4-FFF2-40B4-BE49-F238E27FC236}">
                <a16:creationId xmlns:a16="http://schemas.microsoft.com/office/drawing/2014/main" id="{2CF8FF88-ED63-4BF7-BFD6-02EA19507F13}"/>
              </a:ext>
            </a:extLst>
          </p:cNvPr>
          <p:cNvPicPr>
            <a:picLocks noChangeAspect="1"/>
          </p:cNvPicPr>
          <p:nvPr/>
        </p:nvPicPr>
        <p:blipFill rotWithShape="1">
          <a:blip r:embed="rId4">
            <a:extLst>
              <a:ext uri="{28A0092B-C50C-407E-A947-70E740481C1C}">
                <a14:useLocalDpi xmlns:a14="http://schemas.microsoft.com/office/drawing/2010/main" val="0"/>
              </a:ext>
            </a:extLst>
          </a:blip>
          <a:srcRect l="29071" r="26800" b="29842"/>
          <a:stretch/>
        </p:blipFill>
        <p:spPr>
          <a:xfrm>
            <a:off x="669016" y="51396"/>
            <a:ext cx="1677944" cy="1345949"/>
          </a:xfrm>
          <a:prstGeom prst="rect">
            <a:avLst/>
          </a:prstGeom>
        </p:spPr>
      </p:pic>
      <p:sp>
        <p:nvSpPr>
          <p:cNvPr id="10" name="TextBox 9">
            <a:extLst>
              <a:ext uri="{FF2B5EF4-FFF2-40B4-BE49-F238E27FC236}">
                <a16:creationId xmlns:a16="http://schemas.microsoft.com/office/drawing/2014/main" id="{7448ACE5-8066-4CD9-B824-08198B5595F7}"/>
              </a:ext>
            </a:extLst>
          </p:cNvPr>
          <p:cNvSpPr txBox="1"/>
          <p:nvPr/>
        </p:nvSpPr>
        <p:spPr>
          <a:xfrm>
            <a:off x="2190766" y="201298"/>
            <a:ext cx="2021840" cy="1015663"/>
          </a:xfrm>
          <a:prstGeom prst="rect">
            <a:avLst/>
          </a:prstGeom>
          <a:noFill/>
        </p:spPr>
        <p:txBody>
          <a:bodyPr wrap="square" rtlCol="0">
            <a:spAutoFit/>
          </a:bodyPr>
          <a:lstStyle/>
          <a:p>
            <a:r>
              <a:rPr lang="en-US" sz="2000" b="1">
                <a:solidFill>
                  <a:srgbClr val="093B60"/>
                </a:solidFill>
                <a:latin typeface="Arial" panose="020B0604020202020204" pitchFamily="34" charset="0"/>
                <a:ea typeface="AECOM Sans" panose="020B0504020202020204" pitchFamily="34" charset="0"/>
                <a:cs typeface="Arial" panose="020B0604020202020204" pitchFamily="34" charset="0"/>
              </a:rPr>
              <a:t>INTEGRATED MOBILITY DIVISION</a:t>
            </a:r>
          </a:p>
        </p:txBody>
      </p:sp>
      <p:sp>
        <p:nvSpPr>
          <p:cNvPr id="13" name="Freeform: Shape 12">
            <a:extLst>
              <a:ext uri="{FF2B5EF4-FFF2-40B4-BE49-F238E27FC236}">
                <a16:creationId xmlns:a16="http://schemas.microsoft.com/office/drawing/2014/main" id="{3126CFCF-7D9B-47ED-98B0-0E6E00120587}"/>
              </a:ext>
            </a:extLst>
          </p:cNvPr>
          <p:cNvSpPr/>
          <p:nvPr/>
        </p:nvSpPr>
        <p:spPr>
          <a:xfrm>
            <a:off x="-4285" y="4914025"/>
            <a:ext cx="4924044" cy="1112520"/>
          </a:xfrm>
          <a:custGeom>
            <a:avLst/>
            <a:gdLst>
              <a:gd name="connsiteX0" fmla="*/ 0 w 5029200"/>
              <a:gd name="connsiteY0" fmla="*/ 1112520 h 1112520"/>
              <a:gd name="connsiteX1" fmla="*/ 4389120 w 5029200"/>
              <a:gd name="connsiteY1" fmla="*/ 1112520 h 1112520"/>
              <a:gd name="connsiteX2" fmla="*/ 5029200 w 5029200"/>
              <a:gd name="connsiteY2" fmla="*/ 0 h 1112520"/>
              <a:gd name="connsiteX3" fmla="*/ 30480 w 5029200"/>
              <a:gd name="connsiteY3" fmla="*/ 0 h 1112520"/>
              <a:gd name="connsiteX4" fmla="*/ 0 w 5029200"/>
              <a:gd name="connsiteY4" fmla="*/ 1112520 h 1112520"/>
              <a:gd name="connsiteX0" fmla="*/ 18288 w 5047488"/>
              <a:gd name="connsiteY0" fmla="*/ 1118616 h 1118616"/>
              <a:gd name="connsiteX1" fmla="*/ 4407408 w 5047488"/>
              <a:gd name="connsiteY1" fmla="*/ 1118616 h 1118616"/>
              <a:gd name="connsiteX2" fmla="*/ 5047488 w 5047488"/>
              <a:gd name="connsiteY2" fmla="*/ 6096 h 1118616"/>
              <a:gd name="connsiteX3" fmla="*/ 0 w 5047488"/>
              <a:gd name="connsiteY3" fmla="*/ 0 h 1118616"/>
              <a:gd name="connsiteX4" fmla="*/ 18288 w 5047488"/>
              <a:gd name="connsiteY4" fmla="*/ 1118616 h 1118616"/>
              <a:gd name="connsiteX0" fmla="*/ 18288 w 4992624"/>
              <a:gd name="connsiteY0" fmla="*/ 1118616 h 1118616"/>
              <a:gd name="connsiteX1" fmla="*/ 4407408 w 4992624"/>
              <a:gd name="connsiteY1" fmla="*/ 1118616 h 1118616"/>
              <a:gd name="connsiteX2" fmla="*/ 4992624 w 4992624"/>
              <a:gd name="connsiteY2" fmla="*/ 6096 h 1118616"/>
              <a:gd name="connsiteX3" fmla="*/ 0 w 4992624"/>
              <a:gd name="connsiteY3" fmla="*/ 0 h 1118616"/>
              <a:gd name="connsiteX4" fmla="*/ 18288 w 4992624"/>
              <a:gd name="connsiteY4" fmla="*/ 1118616 h 1118616"/>
              <a:gd name="connsiteX0" fmla="*/ 18288 w 4992624"/>
              <a:gd name="connsiteY0" fmla="*/ 1112520 h 1118616"/>
              <a:gd name="connsiteX1" fmla="*/ 4407408 w 4992624"/>
              <a:gd name="connsiteY1" fmla="*/ 1118616 h 1118616"/>
              <a:gd name="connsiteX2" fmla="*/ 4992624 w 4992624"/>
              <a:gd name="connsiteY2" fmla="*/ 6096 h 1118616"/>
              <a:gd name="connsiteX3" fmla="*/ 0 w 4992624"/>
              <a:gd name="connsiteY3" fmla="*/ 0 h 1118616"/>
              <a:gd name="connsiteX4" fmla="*/ 18288 w 4992624"/>
              <a:gd name="connsiteY4" fmla="*/ 1112520 h 1118616"/>
              <a:gd name="connsiteX0" fmla="*/ 262128 w 4992624"/>
              <a:gd name="connsiteY0" fmla="*/ 1112520 h 1118616"/>
              <a:gd name="connsiteX1" fmla="*/ 4407408 w 4992624"/>
              <a:gd name="connsiteY1" fmla="*/ 1118616 h 1118616"/>
              <a:gd name="connsiteX2" fmla="*/ 4992624 w 4992624"/>
              <a:gd name="connsiteY2" fmla="*/ 6096 h 1118616"/>
              <a:gd name="connsiteX3" fmla="*/ 0 w 4992624"/>
              <a:gd name="connsiteY3" fmla="*/ 0 h 1118616"/>
              <a:gd name="connsiteX4" fmla="*/ 262128 w 4992624"/>
              <a:gd name="connsiteY4" fmla="*/ 1112520 h 1118616"/>
              <a:gd name="connsiteX0" fmla="*/ 6096 w 4992624"/>
              <a:gd name="connsiteY0" fmla="*/ 1112520 h 1118616"/>
              <a:gd name="connsiteX1" fmla="*/ 4407408 w 4992624"/>
              <a:gd name="connsiteY1" fmla="*/ 1118616 h 1118616"/>
              <a:gd name="connsiteX2" fmla="*/ 4992624 w 4992624"/>
              <a:gd name="connsiteY2" fmla="*/ 6096 h 1118616"/>
              <a:gd name="connsiteX3" fmla="*/ 0 w 4992624"/>
              <a:gd name="connsiteY3" fmla="*/ 0 h 1118616"/>
              <a:gd name="connsiteX4" fmla="*/ 6096 w 4992624"/>
              <a:gd name="connsiteY4" fmla="*/ 1112520 h 1118616"/>
              <a:gd name="connsiteX0" fmla="*/ 0 w 4986528"/>
              <a:gd name="connsiteY0" fmla="*/ 1120140 h 1126236"/>
              <a:gd name="connsiteX1" fmla="*/ 4401312 w 4986528"/>
              <a:gd name="connsiteY1" fmla="*/ 1126236 h 1126236"/>
              <a:gd name="connsiteX2" fmla="*/ 4986528 w 4986528"/>
              <a:gd name="connsiteY2" fmla="*/ 13716 h 1126236"/>
              <a:gd name="connsiteX3" fmla="*/ 131064 w 4986528"/>
              <a:gd name="connsiteY3" fmla="*/ 0 h 1126236"/>
              <a:gd name="connsiteX4" fmla="*/ 0 w 4986528"/>
              <a:gd name="connsiteY4" fmla="*/ 1120140 h 1126236"/>
              <a:gd name="connsiteX0" fmla="*/ 13716 w 4855464"/>
              <a:gd name="connsiteY0" fmla="*/ 1112520 h 1126236"/>
              <a:gd name="connsiteX1" fmla="*/ 4270248 w 4855464"/>
              <a:gd name="connsiteY1" fmla="*/ 1126236 h 1126236"/>
              <a:gd name="connsiteX2" fmla="*/ 4855464 w 4855464"/>
              <a:gd name="connsiteY2" fmla="*/ 13716 h 1126236"/>
              <a:gd name="connsiteX3" fmla="*/ 0 w 4855464"/>
              <a:gd name="connsiteY3" fmla="*/ 0 h 1126236"/>
              <a:gd name="connsiteX4" fmla="*/ 13716 w 4855464"/>
              <a:gd name="connsiteY4" fmla="*/ 1112520 h 1126236"/>
              <a:gd name="connsiteX0" fmla="*/ 67056 w 4908804"/>
              <a:gd name="connsiteY0" fmla="*/ 1112520 h 1126236"/>
              <a:gd name="connsiteX1" fmla="*/ 4323588 w 4908804"/>
              <a:gd name="connsiteY1" fmla="*/ 1126236 h 1126236"/>
              <a:gd name="connsiteX2" fmla="*/ 4908804 w 4908804"/>
              <a:gd name="connsiteY2" fmla="*/ 13716 h 1126236"/>
              <a:gd name="connsiteX3" fmla="*/ 0 w 4908804"/>
              <a:gd name="connsiteY3" fmla="*/ 0 h 1126236"/>
              <a:gd name="connsiteX4" fmla="*/ 67056 w 4908804"/>
              <a:gd name="connsiteY4" fmla="*/ 1112520 h 1126236"/>
              <a:gd name="connsiteX0" fmla="*/ 0 w 4917948"/>
              <a:gd name="connsiteY0" fmla="*/ 1120140 h 1126236"/>
              <a:gd name="connsiteX1" fmla="*/ 4332732 w 4917948"/>
              <a:gd name="connsiteY1" fmla="*/ 1126236 h 1126236"/>
              <a:gd name="connsiteX2" fmla="*/ 4917948 w 4917948"/>
              <a:gd name="connsiteY2" fmla="*/ 13716 h 1126236"/>
              <a:gd name="connsiteX3" fmla="*/ 9144 w 4917948"/>
              <a:gd name="connsiteY3" fmla="*/ 0 h 1126236"/>
              <a:gd name="connsiteX4" fmla="*/ 0 w 4917948"/>
              <a:gd name="connsiteY4" fmla="*/ 1120140 h 1126236"/>
              <a:gd name="connsiteX0" fmla="*/ 0 w 4917948"/>
              <a:gd name="connsiteY0" fmla="*/ 1112520 h 1118616"/>
              <a:gd name="connsiteX1" fmla="*/ 4332732 w 4917948"/>
              <a:gd name="connsiteY1" fmla="*/ 1118616 h 1118616"/>
              <a:gd name="connsiteX2" fmla="*/ 4917948 w 4917948"/>
              <a:gd name="connsiteY2" fmla="*/ 6096 h 1118616"/>
              <a:gd name="connsiteX3" fmla="*/ 161544 w 4917948"/>
              <a:gd name="connsiteY3" fmla="*/ 0 h 1118616"/>
              <a:gd name="connsiteX4" fmla="*/ 0 w 4917948"/>
              <a:gd name="connsiteY4" fmla="*/ 1112520 h 1118616"/>
              <a:gd name="connsiteX0" fmla="*/ 6096 w 4924044"/>
              <a:gd name="connsiteY0" fmla="*/ 1106424 h 1112520"/>
              <a:gd name="connsiteX1" fmla="*/ 4338828 w 4924044"/>
              <a:gd name="connsiteY1" fmla="*/ 1112520 h 1112520"/>
              <a:gd name="connsiteX2" fmla="*/ 4924044 w 4924044"/>
              <a:gd name="connsiteY2" fmla="*/ 0 h 1112520"/>
              <a:gd name="connsiteX3" fmla="*/ 0 w 4924044"/>
              <a:gd name="connsiteY3" fmla="*/ 1524 h 1112520"/>
              <a:gd name="connsiteX4" fmla="*/ 6096 w 4924044"/>
              <a:gd name="connsiteY4" fmla="*/ 1106424 h 1112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4044" h="1112520">
                <a:moveTo>
                  <a:pt x="6096" y="1106424"/>
                </a:moveTo>
                <a:lnTo>
                  <a:pt x="4338828" y="1112520"/>
                </a:lnTo>
                <a:lnTo>
                  <a:pt x="4924044" y="0"/>
                </a:lnTo>
                <a:lnTo>
                  <a:pt x="0" y="1524"/>
                </a:lnTo>
                <a:lnTo>
                  <a:pt x="6096" y="1106424"/>
                </a:lnTo>
                <a:close/>
              </a:path>
            </a:pathLst>
          </a:custGeom>
          <a:solidFill>
            <a:srgbClr val="093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77A26DF-8E5B-46FE-869E-EDC3A4DF666C}"/>
              </a:ext>
            </a:extLst>
          </p:cNvPr>
          <p:cNvSpPr txBox="1"/>
          <p:nvPr/>
        </p:nvSpPr>
        <p:spPr>
          <a:xfrm>
            <a:off x="765381" y="1327437"/>
            <a:ext cx="4644330" cy="461665"/>
          </a:xfrm>
          <a:prstGeom prst="rect">
            <a:avLst/>
          </a:prstGeom>
          <a:noFill/>
        </p:spPr>
        <p:txBody>
          <a:bodyPr wrap="square" rtlCol="0">
            <a:spAutoFit/>
          </a:bodyPr>
          <a:lstStyle/>
          <a:p>
            <a:r>
              <a:rPr lang="en-US" sz="2400" b="1">
                <a:solidFill>
                  <a:srgbClr val="093B60"/>
                </a:solidFill>
                <a:latin typeface="Arial" panose="020B0604020202020204" pitchFamily="34" charset="0"/>
                <a:ea typeface="AECOM Sans" panose="020B0504020202020204" pitchFamily="34" charset="0"/>
                <a:cs typeface="Arial" panose="020B0604020202020204" pitchFamily="34" charset="0"/>
              </a:rPr>
              <a:t>PUBLIC TRANSPORTATION</a:t>
            </a:r>
          </a:p>
        </p:txBody>
      </p:sp>
      <p:sp>
        <p:nvSpPr>
          <p:cNvPr id="21" name="TextBox 20">
            <a:extLst>
              <a:ext uri="{FF2B5EF4-FFF2-40B4-BE49-F238E27FC236}">
                <a16:creationId xmlns:a16="http://schemas.microsoft.com/office/drawing/2014/main" id="{E3B5C974-452A-413A-A3A0-687A9381044F}"/>
              </a:ext>
            </a:extLst>
          </p:cNvPr>
          <p:cNvSpPr txBox="1"/>
          <p:nvPr/>
        </p:nvSpPr>
        <p:spPr>
          <a:xfrm>
            <a:off x="760456" y="5314616"/>
            <a:ext cx="4745621" cy="923330"/>
          </a:xfrm>
          <a:prstGeom prst="rect">
            <a:avLst/>
          </a:prstGeom>
          <a:noFill/>
        </p:spPr>
        <p:txBody>
          <a:bodyPr wrap="square" rtlCol="0">
            <a:spAutoFit/>
          </a:bodyPr>
          <a:lstStyle/>
          <a:p>
            <a:r>
              <a:rPr lang="en-US" sz="5400" b="1">
                <a:solidFill>
                  <a:schemeClr val="bg1"/>
                </a:solidFill>
                <a:latin typeface="Arial" panose="020B0604020202020204" pitchFamily="34" charset="0"/>
                <a:ea typeface="AECOM Sans" panose="020B0504020202020204" pitchFamily="34" charset="0"/>
                <a:cs typeface="Arial" panose="020B0604020202020204" pitchFamily="34" charset="0"/>
              </a:rPr>
              <a:t>FY28</a:t>
            </a:r>
          </a:p>
        </p:txBody>
      </p:sp>
      <p:cxnSp>
        <p:nvCxnSpPr>
          <p:cNvPr id="8" name="Straight Connector 7">
            <a:extLst>
              <a:ext uri="{FF2B5EF4-FFF2-40B4-BE49-F238E27FC236}">
                <a16:creationId xmlns:a16="http://schemas.microsoft.com/office/drawing/2014/main" id="{3F55295E-26E5-40F3-9B8B-24F0C26B9955}"/>
              </a:ext>
            </a:extLst>
          </p:cNvPr>
          <p:cNvCxnSpPr>
            <a:cxnSpLocks/>
          </p:cNvCxnSpPr>
          <p:nvPr/>
        </p:nvCxnSpPr>
        <p:spPr>
          <a:xfrm flipV="1">
            <a:off x="4839856" y="969192"/>
            <a:ext cx="3567740" cy="6416908"/>
          </a:xfrm>
          <a:prstGeom prst="line">
            <a:avLst/>
          </a:prstGeom>
          <a:ln w="57150">
            <a:solidFill>
              <a:srgbClr val="144467"/>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2276D59D-390C-4B4B-A534-BF01229908ED}"/>
              </a:ext>
            </a:extLst>
          </p:cNvPr>
          <p:cNvSpPr/>
          <p:nvPr/>
        </p:nvSpPr>
        <p:spPr>
          <a:xfrm>
            <a:off x="9745257" y="87512"/>
            <a:ext cx="8722569" cy="310919"/>
          </a:xfrm>
          <a:prstGeom prst="rect">
            <a:avLst/>
          </a:prstGeom>
        </p:spPr>
        <p:txBody>
          <a:bodyPr wrap="square">
            <a:spAutoFit/>
          </a:bodyPr>
          <a:lstStyle/>
          <a:p>
            <a:pPr>
              <a:lnSpc>
                <a:spcPct val="110000"/>
              </a:lnSpc>
            </a:pPr>
            <a:r>
              <a:rPr lang="en-US" sz="1400" b="1">
                <a:solidFill>
                  <a:srgbClr val="093B60"/>
                </a:solidFill>
                <a:latin typeface="Arial" panose="020B0604020202020204" pitchFamily="34" charset="0"/>
                <a:ea typeface="AECOM Sans" panose="020B0504020202020204" pitchFamily="34" charset="0"/>
                <a:cs typeface="Arial" panose="020B0604020202020204" pitchFamily="34" charset="0"/>
              </a:rPr>
              <a:t>Last Updated: 03/05/2026 </a:t>
            </a:r>
          </a:p>
        </p:txBody>
      </p:sp>
      <p:cxnSp>
        <p:nvCxnSpPr>
          <p:cNvPr id="11" name="Straight Connector 10">
            <a:extLst>
              <a:ext uri="{FF2B5EF4-FFF2-40B4-BE49-F238E27FC236}">
                <a16:creationId xmlns:a16="http://schemas.microsoft.com/office/drawing/2014/main" id="{1E337182-3419-EEAB-350E-F83D26BC83BC}"/>
              </a:ext>
            </a:extLst>
          </p:cNvPr>
          <p:cNvCxnSpPr>
            <a:cxnSpLocks/>
          </p:cNvCxnSpPr>
          <p:nvPr/>
        </p:nvCxnSpPr>
        <p:spPr>
          <a:xfrm flipV="1">
            <a:off x="9435165" y="1789102"/>
            <a:ext cx="3567740" cy="6416908"/>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3269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D462D9-800E-451E-A8E6-5DF1D145BC67}"/>
              </a:ext>
            </a:extLst>
          </p:cNvPr>
          <p:cNvSpPr/>
          <p:nvPr/>
        </p:nvSpPr>
        <p:spPr>
          <a:xfrm rot="5400000">
            <a:off x="5910806" y="-5910805"/>
            <a:ext cx="370390" cy="12192001"/>
          </a:xfrm>
          <a:prstGeom prst="rect">
            <a:avLst/>
          </a:prstGeom>
          <a:solidFill>
            <a:srgbClr val="093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45261EF3-36AA-46BC-9505-57A9573B3DF8}"/>
              </a:ext>
            </a:extLst>
          </p:cNvPr>
          <p:cNvSpPr txBox="1"/>
          <p:nvPr/>
        </p:nvSpPr>
        <p:spPr>
          <a:xfrm>
            <a:off x="525910" y="689847"/>
            <a:ext cx="11570840" cy="461665"/>
          </a:xfrm>
          <a:prstGeom prst="rect">
            <a:avLst/>
          </a:prstGeom>
          <a:noFill/>
        </p:spPr>
        <p:txBody>
          <a:bodyPr wrap="square" rtlCol="0">
            <a:spAutoFit/>
          </a:bodyPr>
          <a:lstStyle/>
          <a:p>
            <a:r>
              <a:rPr lang="en-US" sz="2400" b="1">
                <a:solidFill>
                  <a:srgbClr val="093B60"/>
                </a:solidFill>
                <a:latin typeface="Arial" panose="020B0604020202020204" pitchFamily="34" charset="0"/>
                <a:ea typeface="AECOM Sans" panose="020B0504020202020204" pitchFamily="34" charset="0"/>
                <a:cs typeface="Arial" panose="020B0604020202020204" pitchFamily="34" charset="0"/>
              </a:rPr>
              <a:t>INTRO.2	How to Access the UGA Guidance</a:t>
            </a:r>
          </a:p>
        </p:txBody>
      </p:sp>
      <p:sp>
        <p:nvSpPr>
          <p:cNvPr id="20" name="Rectangle 19">
            <a:extLst>
              <a:ext uri="{FF2B5EF4-FFF2-40B4-BE49-F238E27FC236}">
                <a16:creationId xmlns:a16="http://schemas.microsoft.com/office/drawing/2014/main" id="{DF2E5BA8-C8D6-4C75-A8A6-81064C1CDDDC}"/>
              </a:ext>
            </a:extLst>
          </p:cNvPr>
          <p:cNvSpPr/>
          <p:nvPr/>
        </p:nvSpPr>
        <p:spPr>
          <a:xfrm rot="5400000">
            <a:off x="6073142" y="-5707024"/>
            <a:ext cx="45719" cy="12192002"/>
          </a:xfrm>
          <a:prstGeom prst="rect">
            <a:avLst/>
          </a:prstGeom>
          <a:solidFill>
            <a:srgbClr val="29A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1718DDF-3AEE-4F66-8379-F1A563006FB1}"/>
              </a:ext>
            </a:extLst>
          </p:cNvPr>
          <p:cNvSpPr txBox="1"/>
          <p:nvPr/>
        </p:nvSpPr>
        <p:spPr>
          <a:xfrm>
            <a:off x="208347" y="-47587"/>
            <a:ext cx="2545209" cy="430887"/>
          </a:xfrm>
          <a:prstGeom prst="rect">
            <a:avLst/>
          </a:prstGeom>
          <a:noFill/>
        </p:spPr>
        <p:txBody>
          <a:bodyPr wrap="square" rtlCol="0">
            <a:spAutoFit/>
          </a:bodyPr>
          <a:lstStyle/>
          <a:p>
            <a:r>
              <a:rPr lang="en-US" sz="2200" b="1">
                <a:solidFill>
                  <a:schemeClr val="bg1"/>
                </a:solidFill>
                <a:latin typeface="Arial" panose="020B0604020202020204" pitchFamily="34" charset="0"/>
                <a:ea typeface="AECOM Sans" panose="020B0504020202020204" pitchFamily="34" charset="0"/>
                <a:cs typeface="Arial" panose="020B0604020202020204" pitchFamily="34" charset="0"/>
              </a:rPr>
              <a:t>ncdot.gov</a:t>
            </a:r>
          </a:p>
        </p:txBody>
      </p:sp>
      <p:sp>
        <p:nvSpPr>
          <p:cNvPr id="21" name="Rectangle 20">
            <a:extLst>
              <a:ext uri="{FF2B5EF4-FFF2-40B4-BE49-F238E27FC236}">
                <a16:creationId xmlns:a16="http://schemas.microsoft.com/office/drawing/2014/main" id="{4A7BCF68-64AE-4584-8481-FD54C70EC051}"/>
              </a:ext>
            </a:extLst>
          </p:cNvPr>
          <p:cNvSpPr/>
          <p:nvPr/>
        </p:nvSpPr>
        <p:spPr>
          <a:xfrm>
            <a:off x="2020968" y="6075872"/>
            <a:ext cx="10902732" cy="416011"/>
          </a:xfrm>
          <a:prstGeom prst="rect">
            <a:avLst/>
          </a:prstGeom>
        </p:spPr>
        <p:txBody>
          <a:bodyPr wrap="square">
            <a:spAutoFit/>
          </a:bodyPr>
          <a:lstStyle/>
          <a:p>
            <a:pPr>
              <a:lnSpc>
                <a:spcPct val="150000"/>
              </a:lnSpc>
            </a:pPr>
            <a:r>
              <a:rPr lang="en-US" sz="1600" u="sng">
                <a:solidFill>
                  <a:srgbClr val="0070C0"/>
                </a:solidFill>
                <a:latin typeface="Arial" panose="020B0604020202020204" pitchFamily="34" charset="0"/>
                <a:ea typeface="AECOM Sans" panose="020B0504020202020204" pitchFamily="34" charset="0"/>
                <a:cs typeface="Arial" panose="020B0604020202020204" pitchFamily="34" charset="0"/>
              </a:rPr>
              <a:t>https://connect.ncdot.gov/business/Transit/Pages/Unified-Grant-Application.aspx</a:t>
            </a:r>
          </a:p>
        </p:txBody>
      </p:sp>
      <p:pic>
        <p:nvPicPr>
          <p:cNvPr id="3" name="Picture 2">
            <a:extLst>
              <a:ext uri="{FF2B5EF4-FFF2-40B4-BE49-F238E27FC236}">
                <a16:creationId xmlns:a16="http://schemas.microsoft.com/office/drawing/2014/main" id="{3CBE2550-C51A-A72F-EF3C-227BC996F7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3432" y="1429522"/>
            <a:ext cx="7953023" cy="4465676"/>
          </a:xfrm>
          <a:prstGeom prst="rect">
            <a:avLst/>
          </a:prstGeom>
        </p:spPr>
      </p:pic>
    </p:spTree>
    <p:extLst>
      <p:ext uri="{BB962C8B-B14F-4D97-AF65-F5344CB8AC3E}">
        <p14:creationId xmlns:p14="http://schemas.microsoft.com/office/powerpoint/2010/main" val="404350574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D462D9-800E-451E-A8E6-5DF1D145BC67}"/>
              </a:ext>
            </a:extLst>
          </p:cNvPr>
          <p:cNvSpPr/>
          <p:nvPr/>
        </p:nvSpPr>
        <p:spPr>
          <a:xfrm rot="5400000">
            <a:off x="5910806" y="-5910805"/>
            <a:ext cx="370390" cy="12192001"/>
          </a:xfrm>
          <a:prstGeom prst="rect">
            <a:avLst/>
          </a:prstGeom>
          <a:solidFill>
            <a:srgbClr val="093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9">
            <a:extLst>
              <a:ext uri="{FF2B5EF4-FFF2-40B4-BE49-F238E27FC236}">
                <a16:creationId xmlns:a16="http://schemas.microsoft.com/office/drawing/2014/main" id="{433083A6-4D25-40E1-88BB-CB109FB51F8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733280" y="5578625"/>
            <a:ext cx="2283261" cy="1151995"/>
          </a:xfrm>
        </p:spPr>
      </p:pic>
      <p:sp>
        <p:nvSpPr>
          <p:cNvPr id="17" name="TextBox 16">
            <a:extLst>
              <a:ext uri="{FF2B5EF4-FFF2-40B4-BE49-F238E27FC236}">
                <a16:creationId xmlns:a16="http://schemas.microsoft.com/office/drawing/2014/main" id="{45261EF3-36AA-46BC-9505-57A9573B3DF8}"/>
              </a:ext>
            </a:extLst>
          </p:cNvPr>
          <p:cNvSpPr txBox="1"/>
          <p:nvPr/>
        </p:nvSpPr>
        <p:spPr>
          <a:xfrm>
            <a:off x="525910" y="689847"/>
            <a:ext cx="11570840" cy="461665"/>
          </a:xfrm>
          <a:prstGeom prst="rect">
            <a:avLst/>
          </a:prstGeom>
          <a:noFill/>
        </p:spPr>
        <p:txBody>
          <a:bodyPr wrap="square" rtlCol="0">
            <a:spAutoFit/>
          </a:bodyPr>
          <a:lstStyle/>
          <a:p>
            <a:r>
              <a:rPr lang="en-US" sz="2400" b="1">
                <a:solidFill>
                  <a:srgbClr val="093B60"/>
                </a:solidFill>
                <a:latin typeface="Arial" panose="020B0604020202020204" pitchFamily="34" charset="0"/>
                <a:ea typeface="AECOM Sans" panose="020B0504020202020204" pitchFamily="34" charset="0"/>
                <a:cs typeface="Arial" panose="020B0604020202020204" pitchFamily="34" charset="0"/>
              </a:rPr>
              <a:t>3.5	Claim Submittal – Progress Report</a:t>
            </a:r>
            <a:endParaRPr lang="en-US" sz="2400" b="1">
              <a:solidFill>
                <a:srgbClr val="FF0000"/>
              </a:solidFill>
              <a:latin typeface="Arial" panose="020B0604020202020204" pitchFamily="34" charset="0"/>
              <a:ea typeface="AECOM Sans" panose="020B05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DF2E5BA8-C8D6-4C75-A8A6-81064C1CDDDC}"/>
              </a:ext>
            </a:extLst>
          </p:cNvPr>
          <p:cNvSpPr/>
          <p:nvPr/>
        </p:nvSpPr>
        <p:spPr>
          <a:xfrm rot="5400000">
            <a:off x="6073142" y="-5707024"/>
            <a:ext cx="45719" cy="12192002"/>
          </a:xfrm>
          <a:prstGeom prst="rect">
            <a:avLst/>
          </a:prstGeom>
          <a:solidFill>
            <a:srgbClr val="29A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1718DDF-3AEE-4F66-8379-F1A563006FB1}"/>
              </a:ext>
            </a:extLst>
          </p:cNvPr>
          <p:cNvSpPr txBox="1"/>
          <p:nvPr/>
        </p:nvSpPr>
        <p:spPr>
          <a:xfrm>
            <a:off x="208347" y="-47587"/>
            <a:ext cx="2545209" cy="430887"/>
          </a:xfrm>
          <a:prstGeom prst="rect">
            <a:avLst/>
          </a:prstGeom>
          <a:noFill/>
        </p:spPr>
        <p:txBody>
          <a:bodyPr wrap="square" rtlCol="0">
            <a:spAutoFit/>
          </a:bodyPr>
          <a:lstStyle/>
          <a:p>
            <a:r>
              <a:rPr lang="en-US" sz="2200" b="1">
                <a:solidFill>
                  <a:schemeClr val="bg1"/>
                </a:solidFill>
                <a:latin typeface="Arial" panose="020B0604020202020204" pitchFamily="34" charset="0"/>
                <a:ea typeface="AECOM Sans" panose="020B0504020202020204" pitchFamily="34" charset="0"/>
                <a:cs typeface="Arial" panose="020B0604020202020204" pitchFamily="34" charset="0"/>
              </a:rPr>
              <a:t>ncdot.gov</a:t>
            </a:r>
          </a:p>
        </p:txBody>
      </p:sp>
      <p:sp>
        <p:nvSpPr>
          <p:cNvPr id="28" name="TextBox 27">
            <a:extLst>
              <a:ext uri="{FF2B5EF4-FFF2-40B4-BE49-F238E27FC236}">
                <a16:creationId xmlns:a16="http://schemas.microsoft.com/office/drawing/2014/main" id="{0B7274FA-14AD-4F58-87E7-0436143CA22B}"/>
              </a:ext>
            </a:extLst>
          </p:cNvPr>
          <p:cNvSpPr txBox="1"/>
          <p:nvPr/>
        </p:nvSpPr>
        <p:spPr>
          <a:xfrm>
            <a:off x="664805" y="1429522"/>
            <a:ext cx="8486010" cy="1010533"/>
          </a:xfrm>
          <a:prstGeom prst="rect">
            <a:avLst/>
          </a:prstGeom>
          <a:noFill/>
        </p:spPr>
        <p:txBody>
          <a:bodyPr wrap="square" rtlCol="0">
            <a:spAutoFit/>
          </a:bodyPr>
          <a:lstStyle/>
          <a:p>
            <a:pPr>
              <a:defRPr/>
            </a:pPr>
            <a:endParaRPr lang="en-US">
              <a:solidFill>
                <a:srgbClr val="093B60"/>
              </a:solidFill>
              <a:latin typeface="Arial" panose="020B0604020202020204" pitchFamily="34" charset="0"/>
              <a:ea typeface="AECOM Sans" panose="020B0504020202020204" pitchFamily="34" charset="0"/>
              <a:cs typeface="Arial" panose="020B0604020202020204" pitchFamily="34" charset="0"/>
            </a:endParaRPr>
          </a:p>
          <a:p>
            <a:pPr>
              <a:defRPr/>
            </a:pPr>
            <a:r>
              <a:rPr lang="en-US">
                <a:solidFill>
                  <a:srgbClr val="093B60"/>
                </a:solidFill>
                <a:latin typeface="Arial" panose="020B0604020202020204" pitchFamily="34" charset="0"/>
                <a:ea typeface="AECOM Sans" panose="020B0504020202020204" pitchFamily="34" charset="0"/>
                <a:cs typeface="Arial" panose="020B0604020202020204" pitchFamily="34" charset="0"/>
              </a:rPr>
              <a:t>(Progress Report Examples)</a:t>
            </a:r>
          </a:p>
          <a:p>
            <a:pPr marL="285750" lvl="0" indent="-285750">
              <a:lnSpc>
                <a:spcPct val="150000"/>
              </a:lnSpc>
              <a:buFont typeface="Arial" panose="020B0604020202020204" pitchFamily="34" charset="0"/>
              <a:buChar char="•"/>
              <a:defRPr/>
            </a:pPr>
            <a:endParaRPr lang="en-US">
              <a:solidFill>
                <a:srgbClr val="093B60"/>
              </a:solidFill>
              <a:latin typeface="Arial" panose="020B0604020202020204" pitchFamily="34" charset="0"/>
              <a:ea typeface="AECOM Sans" panose="020B0504020202020204" pitchFamily="34" charset="0"/>
              <a:cs typeface="Arial" panose="020B0604020202020204" pitchFamily="34" charset="0"/>
            </a:endParaRPr>
          </a:p>
        </p:txBody>
      </p:sp>
      <p:pic>
        <p:nvPicPr>
          <p:cNvPr id="29" name="Picture 28" descr="Mobility Management Progress Reporting Form [Compatibility Mode] - Word">
            <a:extLst>
              <a:ext uri="{FF2B5EF4-FFF2-40B4-BE49-F238E27FC236}">
                <a16:creationId xmlns:a16="http://schemas.microsoft.com/office/drawing/2014/main" id="{3A7F8EE4-13BE-462B-9D34-CDD7FB6A363A}"/>
              </a:ext>
            </a:extLst>
          </p:cNvPr>
          <p:cNvPicPr>
            <a:picLocks noChangeAspect="1"/>
          </p:cNvPicPr>
          <p:nvPr/>
        </p:nvPicPr>
        <p:blipFill rotWithShape="1">
          <a:blip r:embed="rId4">
            <a:extLst>
              <a:ext uri="{28A0092B-C50C-407E-A947-70E740481C1C}">
                <a14:useLocalDpi xmlns:a14="http://schemas.microsoft.com/office/drawing/2010/main" val="0"/>
              </a:ext>
            </a:extLst>
          </a:blip>
          <a:srcRect l="17898" t="20438" r="17074" b="6557"/>
          <a:stretch/>
        </p:blipFill>
        <p:spPr>
          <a:xfrm>
            <a:off x="7906096" y="2638057"/>
            <a:ext cx="3467727" cy="2701392"/>
          </a:xfrm>
          <a:prstGeom prst="rect">
            <a:avLst/>
          </a:prstGeom>
          <a:effectLst>
            <a:outerShdw blurRad="50800" dist="38100" dir="5400000" algn="t" rotWithShape="0">
              <a:prstClr val="black">
                <a:alpha val="40000"/>
              </a:prstClr>
            </a:outerShdw>
          </a:effectLst>
        </p:spPr>
      </p:pic>
      <p:pic>
        <p:nvPicPr>
          <p:cNvPr id="30" name="Picture 29" descr="CAPITAL GRANT REPORTING FORM [Compatibility Mode] - Word">
            <a:extLst>
              <a:ext uri="{FF2B5EF4-FFF2-40B4-BE49-F238E27FC236}">
                <a16:creationId xmlns:a16="http://schemas.microsoft.com/office/drawing/2014/main" id="{85501F5D-A64C-4E03-9AFF-F78A3653A265}"/>
              </a:ext>
            </a:extLst>
          </p:cNvPr>
          <p:cNvPicPr>
            <a:picLocks noChangeAspect="1"/>
          </p:cNvPicPr>
          <p:nvPr/>
        </p:nvPicPr>
        <p:blipFill rotWithShape="1">
          <a:blip r:embed="rId5">
            <a:extLst>
              <a:ext uri="{28A0092B-C50C-407E-A947-70E740481C1C}">
                <a14:useLocalDpi xmlns:a14="http://schemas.microsoft.com/office/drawing/2010/main" val="0"/>
              </a:ext>
            </a:extLst>
          </a:blip>
          <a:srcRect l="36447" t="21106" r="36177" b="8810"/>
          <a:stretch/>
        </p:blipFill>
        <p:spPr>
          <a:xfrm>
            <a:off x="760779" y="2638057"/>
            <a:ext cx="1874069" cy="2657768"/>
          </a:xfrm>
          <a:prstGeom prst="rect">
            <a:avLst/>
          </a:prstGeom>
          <a:effectLst>
            <a:outerShdw blurRad="50800" dist="38100" dir="5400000" algn="t" rotWithShape="0">
              <a:prstClr val="black">
                <a:alpha val="40000"/>
              </a:prstClr>
            </a:outerShdw>
          </a:effectLst>
        </p:spPr>
      </p:pic>
      <p:pic>
        <p:nvPicPr>
          <p:cNvPr id="31" name="Picture 30" descr="Administration Grant Progress Reporting Form (3) [Compatibility Mode] - Word">
            <a:extLst>
              <a:ext uri="{FF2B5EF4-FFF2-40B4-BE49-F238E27FC236}">
                <a16:creationId xmlns:a16="http://schemas.microsoft.com/office/drawing/2014/main" id="{43FCAD26-52B7-4D78-9CA9-4F9D3BFA5089}"/>
              </a:ext>
            </a:extLst>
          </p:cNvPr>
          <p:cNvPicPr>
            <a:picLocks noChangeAspect="1"/>
          </p:cNvPicPr>
          <p:nvPr/>
        </p:nvPicPr>
        <p:blipFill rotWithShape="1">
          <a:blip r:embed="rId6">
            <a:extLst>
              <a:ext uri="{28A0092B-C50C-407E-A947-70E740481C1C}">
                <a14:useLocalDpi xmlns:a14="http://schemas.microsoft.com/office/drawing/2010/main" val="0"/>
              </a:ext>
            </a:extLst>
          </a:blip>
          <a:srcRect l="34836" t="21016" r="34529" b="24076"/>
          <a:stretch/>
        </p:blipFill>
        <p:spPr>
          <a:xfrm>
            <a:off x="3003973" y="2676951"/>
            <a:ext cx="2414074" cy="2657768"/>
          </a:xfrm>
          <a:prstGeom prst="rect">
            <a:avLst/>
          </a:prstGeom>
          <a:effectLst>
            <a:outerShdw blurRad="50800" dist="38100" dir="5400000" algn="t" rotWithShape="0">
              <a:prstClr val="black">
                <a:alpha val="40000"/>
              </a:prstClr>
            </a:outerShdw>
          </a:effectLst>
        </p:spPr>
      </p:pic>
      <p:pic>
        <p:nvPicPr>
          <p:cNvPr id="32" name="Picture 31" descr="5310 Reporting Form (3) [Compatibility Mode] - Word">
            <a:extLst>
              <a:ext uri="{FF2B5EF4-FFF2-40B4-BE49-F238E27FC236}">
                <a16:creationId xmlns:a16="http://schemas.microsoft.com/office/drawing/2014/main" id="{D792287A-93B3-43AC-B0BB-D8820FC45395}"/>
              </a:ext>
            </a:extLst>
          </p:cNvPr>
          <p:cNvPicPr>
            <a:picLocks noChangeAspect="1"/>
          </p:cNvPicPr>
          <p:nvPr/>
        </p:nvPicPr>
        <p:blipFill rotWithShape="1">
          <a:blip r:embed="rId7">
            <a:extLst>
              <a:ext uri="{28A0092B-C50C-407E-A947-70E740481C1C}">
                <a14:useLocalDpi xmlns:a14="http://schemas.microsoft.com/office/drawing/2010/main" val="0"/>
              </a:ext>
            </a:extLst>
          </a:blip>
          <a:srcRect l="37294" t="22583" r="37138" b="15399"/>
          <a:stretch/>
        </p:blipFill>
        <p:spPr>
          <a:xfrm>
            <a:off x="5806759" y="2676950"/>
            <a:ext cx="1743559" cy="2657768"/>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420203910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9E07056-F7D3-89DD-658E-875C17E94286}"/>
              </a:ext>
            </a:extLst>
          </p:cNvPr>
          <p:cNvSpPr/>
          <p:nvPr/>
        </p:nvSpPr>
        <p:spPr>
          <a:xfrm rot="5400000">
            <a:off x="5910806" y="-5915549"/>
            <a:ext cx="370390" cy="12192001"/>
          </a:xfrm>
          <a:prstGeom prst="rect">
            <a:avLst/>
          </a:prstGeom>
          <a:solidFill>
            <a:srgbClr val="093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9">
            <a:extLst>
              <a:ext uri="{FF2B5EF4-FFF2-40B4-BE49-F238E27FC236}">
                <a16:creationId xmlns:a16="http://schemas.microsoft.com/office/drawing/2014/main" id="{433083A6-4D25-40E1-88BB-CB109FB51F8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733280" y="5578625"/>
            <a:ext cx="2283261" cy="1151995"/>
          </a:xfrm>
        </p:spPr>
      </p:pic>
      <p:sp>
        <p:nvSpPr>
          <p:cNvPr id="17" name="TextBox 16">
            <a:extLst>
              <a:ext uri="{FF2B5EF4-FFF2-40B4-BE49-F238E27FC236}">
                <a16:creationId xmlns:a16="http://schemas.microsoft.com/office/drawing/2014/main" id="{45261EF3-36AA-46BC-9505-57A9573B3DF8}"/>
              </a:ext>
            </a:extLst>
          </p:cNvPr>
          <p:cNvSpPr txBox="1"/>
          <p:nvPr/>
        </p:nvSpPr>
        <p:spPr>
          <a:xfrm>
            <a:off x="525910" y="689847"/>
            <a:ext cx="8872733" cy="461665"/>
          </a:xfrm>
          <a:prstGeom prst="rect">
            <a:avLst/>
          </a:prstGeom>
          <a:noFill/>
        </p:spPr>
        <p:txBody>
          <a:bodyPr wrap="square" rtlCol="0">
            <a:spAutoFit/>
          </a:bodyPr>
          <a:lstStyle/>
          <a:p>
            <a:r>
              <a:rPr lang="en-US" sz="2400" b="1">
                <a:solidFill>
                  <a:srgbClr val="093B60"/>
                </a:solidFill>
                <a:latin typeface="Arial" panose="020B0604020202020204" pitchFamily="34" charset="0"/>
                <a:ea typeface="AECOM Sans" panose="020B0504020202020204" pitchFamily="34" charset="0"/>
                <a:cs typeface="Arial" panose="020B0604020202020204" pitchFamily="34" charset="0"/>
              </a:rPr>
              <a:t>3.6	Final Notes</a:t>
            </a:r>
            <a:endParaRPr lang="en-US" sz="2400" b="1">
              <a:solidFill>
                <a:srgbClr val="FF0000"/>
              </a:solidFill>
              <a:latin typeface="Arial" panose="020B0604020202020204" pitchFamily="34" charset="0"/>
              <a:ea typeface="AECOM Sans" panose="020B05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DF2E5BA8-C8D6-4C75-A8A6-81064C1CDDDC}"/>
              </a:ext>
            </a:extLst>
          </p:cNvPr>
          <p:cNvSpPr/>
          <p:nvPr/>
        </p:nvSpPr>
        <p:spPr>
          <a:xfrm rot="5400000">
            <a:off x="6073142" y="-5707024"/>
            <a:ext cx="45719" cy="12192002"/>
          </a:xfrm>
          <a:prstGeom prst="rect">
            <a:avLst/>
          </a:prstGeom>
          <a:solidFill>
            <a:srgbClr val="29A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1718DDF-3AEE-4F66-8379-F1A563006FB1}"/>
              </a:ext>
            </a:extLst>
          </p:cNvPr>
          <p:cNvSpPr txBox="1"/>
          <p:nvPr/>
        </p:nvSpPr>
        <p:spPr>
          <a:xfrm>
            <a:off x="225285" y="-59970"/>
            <a:ext cx="2545209" cy="430887"/>
          </a:xfrm>
          <a:prstGeom prst="rect">
            <a:avLst/>
          </a:prstGeom>
          <a:noFill/>
        </p:spPr>
        <p:txBody>
          <a:bodyPr wrap="square" rtlCol="0">
            <a:spAutoFit/>
          </a:bodyPr>
          <a:lstStyle/>
          <a:p>
            <a:r>
              <a:rPr lang="en-US" sz="2200" b="1">
                <a:solidFill>
                  <a:schemeClr val="bg1"/>
                </a:solidFill>
                <a:latin typeface="Arial" panose="020B0604020202020204" pitchFamily="34" charset="0"/>
                <a:ea typeface="AECOM Sans" panose="020B0504020202020204" pitchFamily="34" charset="0"/>
                <a:cs typeface="Arial" panose="020B0604020202020204" pitchFamily="34" charset="0"/>
              </a:rPr>
              <a:t>ncdot.gov</a:t>
            </a:r>
          </a:p>
        </p:txBody>
      </p:sp>
      <p:sp>
        <p:nvSpPr>
          <p:cNvPr id="12" name="Rectangle 11">
            <a:extLst>
              <a:ext uri="{FF2B5EF4-FFF2-40B4-BE49-F238E27FC236}">
                <a16:creationId xmlns:a16="http://schemas.microsoft.com/office/drawing/2014/main" id="{5855ACCE-BCFA-47EE-B8AA-39F6CCDC5F95}"/>
              </a:ext>
            </a:extLst>
          </p:cNvPr>
          <p:cNvSpPr/>
          <p:nvPr/>
        </p:nvSpPr>
        <p:spPr>
          <a:xfrm>
            <a:off x="612794" y="1462223"/>
            <a:ext cx="9717791" cy="1881990"/>
          </a:xfrm>
          <a:prstGeom prst="rect">
            <a:avLst/>
          </a:prstGeom>
        </p:spPr>
        <p:txBody>
          <a:bodyPr wrap="square">
            <a:spAutoFit/>
          </a:bodyPr>
          <a:lstStyle/>
          <a:p>
            <a:pPr marL="457200" indent="-457200">
              <a:lnSpc>
                <a:spcPct val="150000"/>
              </a:lnSpc>
              <a:buClr>
                <a:schemeClr val="tx2"/>
              </a:buClr>
              <a:buFont typeface="Arial" panose="020B0604020202020204" pitchFamily="34" charset="0"/>
              <a:buChar char="►"/>
            </a:pPr>
            <a:r>
              <a:rPr lang="en-US" sz="2000">
                <a:latin typeface="Arial" panose="020B0604020202020204" pitchFamily="34" charset="0"/>
                <a:cs typeface="Arial" panose="020B0604020202020204" pitchFamily="34" charset="0"/>
              </a:rPr>
              <a:t>Incomplete or late applications may delay review and contracting.</a:t>
            </a:r>
          </a:p>
          <a:p>
            <a:pPr marL="457200" indent="-457200">
              <a:lnSpc>
                <a:spcPct val="150000"/>
              </a:lnSpc>
              <a:buClr>
                <a:schemeClr val="tx2"/>
              </a:buClr>
              <a:buFont typeface="Arial" panose="020B0604020202020204" pitchFamily="34" charset="0"/>
              <a:buChar char="►"/>
            </a:pPr>
            <a:r>
              <a:rPr lang="en-US" sz="2000">
                <a:latin typeface="Arial" panose="020B0604020202020204" pitchFamily="34" charset="0"/>
                <a:cs typeface="Arial" panose="020B0604020202020204" pitchFamily="34" charset="0"/>
              </a:rPr>
              <a:t>Incomplete or late applications may result in an impact to funding amounts.</a:t>
            </a:r>
          </a:p>
          <a:p>
            <a:pPr marL="457200" indent="-457200">
              <a:lnSpc>
                <a:spcPct val="150000"/>
              </a:lnSpc>
              <a:buClr>
                <a:schemeClr val="tx2"/>
              </a:buClr>
              <a:buFont typeface="Arial" panose="020B0604020202020204" pitchFamily="34" charset="0"/>
              <a:buChar char="►"/>
            </a:pPr>
            <a:r>
              <a:rPr lang="en-US" sz="2000">
                <a:latin typeface="Arial" panose="020B0604020202020204" pitchFamily="34" charset="0"/>
                <a:cs typeface="Arial" panose="020B0604020202020204" pitchFamily="34" charset="0"/>
              </a:rPr>
              <a:t>Systems must be in compliance to be eligible to receive funding.</a:t>
            </a:r>
          </a:p>
          <a:p>
            <a:pPr marL="457200" indent="-457200">
              <a:lnSpc>
                <a:spcPct val="150000"/>
              </a:lnSpc>
              <a:buClr>
                <a:schemeClr val="tx2"/>
              </a:buClr>
              <a:buFont typeface="Arial" panose="020B0604020202020204" pitchFamily="34" charset="0"/>
              <a:buChar char="►"/>
            </a:pPr>
            <a:r>
              <a:rPr lang="en-US" sz="2000">
                <a:solidFill>
                  <a:srgbClr val="29AAE2"/>
                </a:solidFill>
                <a:latin typeface="Arial" panose="020B0604020202020204" pitchFamily="34" charset="0"/>
                <a:cs typeface="Arial" panose="020B0604020202020204" pitchFamily="34" charset="0"/>
              </a:rPr>
              <a:t>Reminder:</a:t>
            </a:r>
            <a:r>
              <a:rPr lang="en-US" sz="2000">
                <a:latin typeface="Arial" panose="020B0604020202020204" pitchFamily="34" charset="0"/>
                <a:cs typeface="Arial" panose="020B0604020202020204" pitchFamily="34" charset="0"/>
              </a:rPr>
              <a:t> State funding may not be available for some programs.</a:t>
            </a:r>
          </a:p>
        </p:txBody>
      </p:sp>
    </p:spTree>
    <p:extLst>
      <p:ext uri="{BB962C8B-B14F-4D97-AF65-F5344CB8AC3E}">
        <p14:creationId xmlns:p14="http://schemas.microsoft.com/office/powerpoint/2010/main" val="236025607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BD8CA2-2022-2AFB-38E0-15E24019F3AF}"/>
              </a:ext>
            </a:extLst>
          </p:cNvPr>
          <p:cNvPicPr>
            <a:picLocks noChangeAspect="1"/>
          </p:cNvPicPr>
          <p:nvPr/>
        </p:nvPicPr>
        <p:blipFill>
          <a:blip r:embed="rId3"/>
          <a:srcRect b="12595"/>
          <a:stretch/>
        </p:blipFill>
        <p:spPr>
          <a:xfrm>
            <a:off x="1205341" y="2034466"/>
            <a:ext cx="8123855" cy="4457417"/>
          </a:xfrm>
          <a:prstGeom prst="rect">
            <a:avLst/>
          </a:prstGeom>
        </p:spPr>
      </p:pic>
      <p:sp>
        <p:nvSpPr>
          <p:cNvPr id="5" name="Rectangle 4">
            <a:extLst>
              <a:ext uri="{FF2B5EF4-FFF2-40B4-BE49-F238E27FC236}">
                <a16:creationId xmlns:a16="http://schemas.microsoft.com/office/drawing/2014/main" id="{15D462D9-800E-451E-A8E6-5DF1D145BC67}"/>
              </a:ext>
            </a:extLst>
          </p:cNvPr>
          <p:cNvSpPr/>
          <p:nvPr/>
        </p:nvSpPr>
        <p:spPr>
          <a:xfrm rot="5400000">
            <a:off x="5910806" y="-5910805"/>
            <a:ext cx="370390" cy="12192001"/>
          </a:xfrm>
          <a:prstGeom prst="rect">
            <a:avLst/>
          </a:prstGeom>
          <a:solidFill>
            <a:srgbClr val="093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9">
            <a:extLst>
              <a:ext uri="{FF2B5EF4-FFF2-40B4-BE49-F238E27FC236}">
                <a16:creationId xmlns:a16="http://schemas.microsoft.com/office/drawing/2014/main" id="{433083A6-4D25-40E1-88BB-CB109FB51F8E}"/>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9733280" y="5578625"/>
            <a:ext cx="2283261" cy="1151995"/>
          </a:xfrm>
        </p:spPr>
      </p:pic>
      <p:sp>
        <p:nvSpPr>
          <p:cNvPr id="17" name="TextBox 16">
            <a:extLst>
              <a:ext uri="{FF2B5EF4-FFF2-40B4-BE49-F238E27FC236}">
                <a16:creationId xmlns:a16="http://schemas.microsoft.com/office/drawing/2014/main" id="{45261EF3-36AA-46BC-9505-57A9573B3DF8}"/>
              </a:ext>
            </a:extLst>
          </p:cNvPr>
          <p:cNvSpPr txBox="1"/>
          <p:nvPr/>
        </p:nvSpPr>
        <p:spPr>
          <a:xfrm>
            <a:off x="525910" y="689847"/>
            <a:ext cx="8872733" cy="461665"/>
          </a:xfrm>
          <a:prstGeom prst="rect">
            <a:avLst/>
          </a:prstGeom>
          <a:noFill/>
        </p:spPr>
        <p:txBody>
          <a:bodyPr wrap="square" rtlCol="0">
            <a:spAutoFit/>
          </a:bodyPr>
          <a:lstStyle/>
          <a:p>
            <a:r>
              <a:rPr lang="en-US" sz="2400" b="1">
                <a:solidFill>
                  <a:srgbClr val="093B60"/>
                </a:solidFill>
                <a:latin typeface="Arial" panose="020B0604020202020204" pitchFamily="34" charset="0"/>
                <a:ea typeface="AECOM Sans" panose="020B0504020202020204" pitchFamily="34" charset="0"/>
                <a:cs typeface="Arial" panose="020B0604020202020204" pitchFamily="34" charset="0"/>
              </a:rPr>
              <a:t>3.6	Final Notes</a:t>
            </a:r>
            <a:endParaRPr lang="en-US" sz="2400" b="1">
              <a:solidFill>
                <a:srgbClr val="FF0000"/>
              </a:solidFill>
              <a:latin typeface="Arial" panose="020B0604020202020204" pitchFamily="34" charset="0"/>
              <a:ea typeface="AECOM Sans" panose="020B05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DF2E5BA8-C8D6-4C75-A8A6-81064C1CDDDC}"/>
              </a:ext>
            </a:extLst>
          </p:cNvPr>
          <p:cNvSpPr/>
          <p:nvPr/>
        </p:nvSpPr>
        <p:spPr>
          <a:xfrm rot="5400000">
            <a:off x="6073142" y="-5707024"/>
            <a:ext cx="45719" cy="12192002"/>
          </a:xfrm>
          <a:prstGeom prst="rect">
            <a:avLst/>
          </a:prstGeom>
          <a:solidFill>
            <a:srgbClr val="29A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1718DDF-3AEE-4F66-8379-F1A563006FB1}"/>
              </a:ext>
            </a:extLst>
          </p:cNvPr>
          <p:cNvSpPr txBox="1"/>
          <p:nvPr/>
        </p:nvSpPr>
        <p:spPr>
          <a:xfrm>
            <a:off x="208347" y="-47587"/>
            <a:ext cx="2545209" cy="430887"/>
          </a:xfrm>
          <a:prstGeom prst="rect">
            <a:avLst/>
          </a:prstGeom>
          <a:noFill/>
        </p:spPr>
        <p:txBody>
          <a:bodyPr wrap="square" rtlCol="0">
            <a:spAutoFit/>
          </a:bodyPr>
          <a:lstStyle/>
          <a:p>
            <a:r>
              <a:rPr lang="en-US" sz="2200" b="1">
                <a:solidFill>
                  <a:schemeClr val="bg1"/>
                </a:solidFill>
                <a:latin typeface="Arial" panose="020B0604020202020204" pitchFamily="34" charset="0"/>
                <a:ea typeface="AECOM Sans" panose="020B0504020202020204" pitchFamily="34" charset="0"/>
                <a:cs typeface="Arial" panose="020B0604020202020204" pitchFamily="34" charset="0"/>
              </a:rPr>
              <a:t>ncdot.gov</a:t>
            </a:r>
          </a:p>
        </p:txBody>
      </p:sp>
      <p:sp>
        <p:nvSpPr>
          <p:cNvPr id="12" name="Rectangle 11">
            <a:extLst>
              <a:ext uri="{FF2B5EF4-FFF2-40B4-BE49-F238E27FC236}">
                <a16:creationId xmlns:a16="http://schemas.microsoft.com/office/drawing/2014/main" id="{5855ACCE-BCFA-47EE-B8AA-39F6CCDC5F95}"/>
              </a:ext>
            </a:extLst>
          </p:cNvPr>
          <p:cNvSpPr/>
          <p:nvPr/>
        </p:nvSpPr>
        <p:spPr>
          <a:xfrm>
            <a:off x="612794" y="1462223"/>
            <a:ext cx="9717791" cy="958660"/>
          </a:xfrm>
          <a:prstGeom prst="rect">
            <a:avLst/>
          </a:prstGeom>
        </p:spPr>
        <p:txBody>
          <a:bodyPr wrap="square">
            <a:spAutoFit/>
          </a:bodyPr>
          <a:lstStyle/>
          <a:p>
            <a:pPr marL="457200" indent="-457200">
              <a:lnSpc>
                <a:spcPct val="150000"/>
              </a:lnSpc>
              <a:buClr>
                <a:schemeClr val="tx2"/>
              </a:buClr>
              <a:buFont typeface="Arial" panose="020B0604020202020204" pitchFamily="34" charset="0"/>
              <a:buChar char="►"/>
            </a:pPr>
            <a:r>
              <a:rPr lang="en-US" sz="2000">
                <a:latin typeface="Arial" panose="020B0604020202020204" pitchFamily="34" charset="0"/>
                <a:cs typeface="Arial" panose="020B0604020202020204" pitchFamily="34" charset="0"/>
              </a:rPr>
              <a:t>Please provide feedback through the UGA feedback form</a:t>
            </a:r>
          </a:p>
          <a:p>
            <a:pPr>
              <a:lnSpc>
                <a:spcPct val="150000"/>
              </a:lnSpc>
              <a:buClr>
                <a:schemeClr val="tx2"/>
              </a:buClr>
            </a:pPr>
            <a:endParaRPr lang="en-US" sz="200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1447607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Top Corners Rounded 17">
            <a:extLst>
              <a:ext uri="{FF2B5EF4-FFF2-40B4-BE49-F238E27FC236}">
                <a16:creationId xmlns:a16="http://schemas.microsoft.com/office/drawing/2014/main" id="{33AB563F-DF27-4F7B-BFF6-CE36579D37A9}"/>
              </a:ext>
            </a:extLst>
          </p:cNvPr>
          <p:cNvSpPr/>
          <p:nvPr/>
        </p:nvSpPr>
        <p:spPr>
          <a:xfrm rot="16200000">
            <a:off x="1142657" y="3918129"/>
            <a:ext cx="1960371" cy="3542851"/>
          </a:xfrm>
          <a:prstGeom prst="round2SameRect">
            <a:avLst>
              <a:gd name="adj1" fmla="val 10033"/>
              <a:gd name="adj2" fmla="val 15622"/>
            </a:avLst>
          </a:prstGeom>
          <a:solidFill>
            <a:srgbClr val="093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45261EF3-36AA-46BC-9505-57A9573B3DF8}"/>
              </a:ext>
            </a:extLst>
          </p:cNvPr>
          <p:cNvSpPr txBox="1"/>
          <p:nvPr/>
        </p:nvSpPr>
        <p:spPr>
          <a:xfrm>
            <a:off x="4761178" y="513644"/>
            <a:ext cx="2669644" cy="584775"/>
          </a:xfrm>
          <a:prstGeom prst="rect">
            <a:avLst/>
          </a:prstGeom>
          <a:noFill/>
        </p:spPr>
        <p:txBody>
          <a:bodyPr wrap="square" rtlCol="0">
            <a:spAutoFit/>
          </a:bodyPr>
          <a:lstStyle/>
          <a:p>
            <a:r>
              <a:rPr lang="en-US" sz="3200" b="1">
                <a:latin typeface="Arial" panose="020B0604020202020204" pitchFamily="34" charset="0"/>
                <a:ea typeface="AECOM Sans" panose="020B0504020202020204" pitchFamily="34" charset="0"/>
                <a:cs typeface="Arial" panose="020B0604020202020204" pitchFamily="34" charset="0"/>
              </a:rPr>
              <a:t>Questions?</a:t>
            </a:r>
          </a:p>
        </p:txBody>
      </p:sp>
      <p:sp>
        <p:nvSpPr>
          <p:cNvPr id="20" name="Rectangle 19">
            <a:extLst>
              <a:ext uri="{FF2B5EF4-FFF2-40B4-BE49-F238E27FC236}">
                <a16:creationId xmlns:a16="http://schemas.microsoft.com/office/drawing/2014/main" id="{DF2E5BA8-C8D6-4C75-A8A6-81064C1CDDDC}"/>
              </a:ext>
            </a:extLst>
          </p:cNvPr>
          <p:cNvSpPr/>
          <p:nvPr/>
        </p:nvSpPr>
        <p:spPr>
          <a:xfrm rot="5400000">
            <a:off x="6073142" y="-5707024"/>
            <a:ext cx="45719" cy="12192002"/>
          </a:xfrm>
          <a:prstGeom prst="rect">
            <a:avLst/>
          </a:prstGeom>
          <a:solidFill>
            <a:srgbClr val="29A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1718DDF-3AEE-4F66-8379-F1A563006FB1}"/>
              </a:ext>
            </a:extLst>
          </p:cNvPr>
          <p:cNvSpPr txBox="1"/>
          <p:nvPr/>
        </p:nvSpPr>
        <p:spPr>
          <a:xfrm>
            <a:off x="208347" y="-47587"/>
            <a:ext cx="2545209" cy="430887"/>
          </a:xfrm>
          <a:prstGeom prst="rect">
            <a:avLst/>
          </a:prstGeom>
          <a:noFill/>
        </p:spPr>
        <p:txBody>
          <a:bodyPr wrap="square" rtlCol="0">
            <a:spAutoFit/>
          </a:bodyPr>
          <a:lstStyle/>
          <a:p>
            <a:r>
              <a:rPr lang="en-US" sz="2200" b="1">
                <a:solidFill>
                  <a:schemeClr val="bg1"/>
                </a:solidFill>
                <a:latin typeface="Arial" panose="020B0604020202020204" pitchFamily="34" charset="0"/>
                <a:ea typeface="AECOM Sans" panose="020B0504020202020204" pitchFamily="34" charset="0"/>
                <a:cs typeface="Arial" panose="020B0604020202020204" pitchFamily="34" charset="0"/>
              </a:rPr>
              <a:t>ncdot.gov</a:t>
            </a:r>
          </a:p>
        </p:txBody>
      </p:sp>
      <p:pic>
        <p:nvPicPr>
          <p:cNvPr id="1026" name="Picture 2" descr="question graphic">
            <a:extLst>
              <a:ext uri="{FF2B5EF4-FFF2-40B4-BE49-F238E27FC236}">
                <a16:creationId xmlns:a16="http://schemas.microsoft.com/office/drawing/2014/main" id="{4D2368D7-80DF-4AEB-88A3-8E5E04603E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4191" y="1124925"/>
            <a:ext cx="6363618" cy="3584445"/>
          </a:xfrm>
          <a:prstGeom prst="rect">
            <a:avLst/>
          </a:prstGeom>
          <a:noFill/>
          <a:extLst>
            <a:ext uri="{909E8E84-426E-40DD-AFC4-6F175D3DCCD1}">
              <a14:hiddenFill xmlns:a14="http://schemas.microsoft.com/office/drawing/2010/main">
                <a:solidFill>
                  <a:srgbClr val="FFFFFF"/>
                </a:solidFill>
              </a14:hiddenFill>
            </a:ext>
          </a:extLst>
        </p:spPr>
      </p:pic>
      <p:pic>
        <p:nvPicPr>
          <p:cNvPr id="26" name="Graphic 25">
            <a:extLst>
              <a:ext uri="{FF2B5EF4-FFF2-40B4-BE49-F238E27FC236}">
                <a16:creationId xmlns:a16="http://schemas.microsoft.com/office/drawing/2014/main" id="{85CE0B45-D770-44FB-8FF3-17CC09002BD2}"/>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1500360" y="115772"/>
            <a:ext cx="157543" cy="217302"/>
          </a:xfrm>
          <a:prstGeom prst="rect">
            <a:avLst/>
          </a:prstGeom>
        </p:spPr>
      </p:pic>
      <p:sp>
        <p:nvSpPr>
          <p:cNvPr id="36" name="Rectangle 35">
            <a:extLst>
              <a:ext uri="{FF2B5EF4-FFF2-40B4-BE49-F238E27FC236}">
                <a16:creationId xmlns:a16="http://schemas.microsoft.com/office/drawing/2014/main" id="{0AA16DAC-835B-4AA0-A739-CD015C35C280}"/>
              </a:ext>
            </a:extLst>
          </p:cNvPr>
          <p:cNvSpPr/>
          <p:nvPr/>
        </p:nvSpPr>
        <p:spPr>
          <a:xfrm>
            <a:off x="507396" y="4715090"/>
            <a:ext cx="3294475" cy="1633139"/>
          </a:xfrm>
          <a:prstGeom prst="rect">
            <a:avLst/>
          </a:prstGeom>
        </p:spPr>
        <p:txBody>
          <a:bodyPr wrap="square">
            <a:spAutoFit/>
          </a:bodyPr>
          <a:lstStyle/>
          <a:p>
            <a:pPr>
              <a:lnSpc>
                <a:spcPct val="120000"/>
              </a:lnSpc>
            </a:pPr>
            <a:r>
              <a:rPr lang="en-US" sz="1700" b="1">
                <a:solidFill>
                  <a:schemeClr val="bg1"/>
                </a:solidFill>
                <a:latin typeface="Arial" panose="020B0604020202020204" pitchFamily="34" charset="0"/>
                <a:cs typeface="Arial" panose="020B0604020202020204" pitchFamily="34" charset="0"/>
              </a:rPr>
              <a:t>Carolyn M. Freitag</a:t>
            </a:r>
          </a:p>
          <a:p>
            <a:pPr>
              <a:lnSpc>
                <a:spcPct val="120000"/>
              </a:lnSpc>
            </a:pPr>
            <a:r>
              <a:rPr lang="en-US" sz="1700">
                <a:solidFill>
                  <a:schemeClr val="bg1"/>
                </a:solidFill>
                <a:latin typeface="Arial" panose="020B0604020202020204" pitchFamily="34" charset="0"/>
                <a:cs typeface="Arial" panose="020B0604020202020204" pitchFamily="34" charset="0"/>
              </a:rPr>
              <a:t>Grants Administration Manager </a:t>
            </a:r>
          </a:p>
          <a:p>
            <a:pPr>
              <a:lnSpc>
                <a:spcPct val="120000"/>
              </a:lnSpc>
            </a:pPr>
            <a:r>
              <a:rPr lang="en-US" sz="1700">
                <a:solidFill>
                  <a:schemeClr val="bg1"/>
                </a:solidFill>
                <a:latin typeface="Arial" panose="020B0604020202020204" pitchFamily="34" charset="0"/>
                <a:cs typeface="Arial" panose="020B0604020202020204" pitchFamily="34" charset="0"/>
              </a:rPr>
              <a:t>Integrated Mobility Division</a:t>
            </a:r>
          </a:p>
          <a:p>
            <a:pPr>
              <a:lnSpc>
                <a:spcPct val="120000"/>
              </a:lnSpc>
            </a:pPr>
            <a:r>
              <a:rPr lang="en-US" sz="1700">
                <a:solidFill>
                  <a:schemeClr val="bg1"/>
                </a:solidFill>
                <a:latin typeface="Arial" panose="020B0604020202020204" pitchFamily="34" charset="0"/>
                <a:cs typeface="Arial" panose="020B0604020202020204" pitchFamily="34" charset="0"/>
              </a:rPr>
              <a:t>919-707-4676</a:t>
            </a:r>
          </a:p>
          <a:p>
            <a:pPr>
              <a:lnSpc>
                <a:spcPct val="120000"/>
              </a:lnSpc>
            </a:pPr>
            <a:r>
              <a:rPr lang="en-US" sz="1700">
                <a:solidFill>
                  <a:srgbClr val="0070C0"/>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cmfreitag@ncdot.gov</a:t>
            </a:r>
            <a:endParaRPr lang="en-US" sz="1700">
              <a:solidFill>
                <a:srgbClr val="0070C0"/>
              </a:solidFill>
              <a:latin typeface="Arial" panose="020B0604020202020204" pitchFamily="34" charset="0"/>
              <a:cs typeface="Arial" panose="020B0604020202020204" pitchFamily="34" charset="0"/>
            </a:endParaRPr>
          </a:p>
        </p:txBody>
      </p:sp>
      <p:grpSp>
        <p:nvGrpSpPr>
          <p:cNvPr id="37" name="Graphic 43">
            <a:extLst>
              <a:ext uri="{FF2B5EF4-FFF2-40B4-BE49-F238E27FC236}">
                <a16:creationId xmlns:a16="http://schemas.microsoft.com/office/drawing/2014/main" id="{54DC99EE-2D6D-4F24-8B25-722BDF2AA60A}"/>
              </a:ext>
            </a:extLst>
          </p:cNvPr>
          <p:cNvGrpSpPr/>
          <p:nvPr/>
        </p:nvGrpSpPr>
        <p:grpSpPr>
          <a:xfrm>
            <a:off x="11687471" y="71868"/>
            <a:ext cx="279244" cy="237116"/>
            <a:chOff x="11687471" y="75043"/>
            <a:chExt cx="279244" cy="237116"/>
          </a:xfrm>
        </p:grpSpPr>
        <p:sp>
          <p:nvSpPr>
            <p:cNvPr id="38" name="Freeform: Shape 37">
              <a:extLst>
                <a:ext uri="{FF2B5EF4-FFF2-40B4-BE49-F238E27FC236}">
                  <a16:creationId xmlns:a16="http://schemas.microsoft.com/office/drawing/2014/main" id="{2D9913DF-73ED-4058-B986-F3B1821EF701}"/>
                </a:ext>
              </a:extLst>
            </p:cNvPr>
            <p:cNvSpPr/>
            <p:nvPr/>
          </p:nvSpPr>
          <p:spPr>
            <a:xfrm>
              <a:off x="11748727" y="119250"/>
              <a:ext cx="152653" cy="152654"/>
            </a:xfrm>
            <a:custGeom>
              <a:avLst/>
              <a:gdLst>
                <a:gd name="connsiteX0" fmla="*/ 152654 w 152653"/>
                <a:gd name="connsiteY0" fmla="*/ 76327 h 152654"/>
                <a:gd name="connsiteX1" fmla="*/ 76327 w 152653"/>
                <a:gd name="connsiteY1" fmla="*/ 152655 h 152654"/>
                <a:gd name="connsiteX2" fmla="*/ 0 w 152653"/>
                <a:gd name="connsiteY2" fmla="*/ 76327 h 152654"/>
                <a:gd name="connsiteX3" fmla="*/ 76327 w 152653"/>
                <a:gd name="connsiteY3" fmla="*/ 0 h 152654"/>
                <a:gd name="connsiteX4" fmla="*/ 152654 w 152653"/>
                <a:gd name="connsiteY4" fmla="*/ 76327 h 152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53" h="152654">
                  <a:moveTo>
                    <a:pt x="152654" y="76327"/>
                  </a:moveTo>
                  <a:cubicBezTo>
                    <a:pt x="152654" y="118482"/>
                    <a:pt x="118481" y="152655"/>
                    <a:pt x="76327" y="152655"/>
                  </a:cubicBezTo>
                  <a:cubicBezTo>
                    <a:pt x="34173" y="152655"/>
                    <a:pt x="0" y="118482"/>
                    <a:pt x="0" y="76327"/>
                  </a:cubicBezTo>
                  <a:cubicBezTo>
                    <a:pt x="0" y="34173"/>
                    <a:pt x="34173" y="0"/>
                    <a:pt x="76327" y="0"/>
                  </a:cubicBezTo>
                  <a:cubicBezTo>
                    <a:pt x="118481" y="0"/>
                    <a:pt x="152654" y="34173"/>
                    <a:pt x="152654" y="76327"/>
                  </a:cubicBezTo>
                  <a:close/>
                </a:path>
              </a:pathLst>
            </a:custGeom>
            <a:noFill/>
            <a:ln w="5255" cap="flat">
              <a:solidFill>
                <a:srgbClr val="FFFFFF"/>
              </a:solidFill>
              <a:prstDash val="solid"/>
              <a:miter/>
            </a:ln>
          </p:spPr>
          <p:txBody>
            <a:bodyPr rtlCol="0" anchor="ctr"/>
            <a:lstStyle/>
            <a:p>
              <a:endParaRPr lang="en-US"/>
            </a:p>
          </p:txBody>
        </p:sp>
        <p:sp>
          <p:nvSpPr>
            <p:cNvPr id="39" name="TextBox 38">
              <a:extLst>
                <a:ext uri="{FF2B5EF4-FFF2-40B4-BE49-F238E27FC236}">
                  <a16:creationId xmlns:a16="http://schemas.microsoft.com/office/drawing/2014/main" id="{F9BEBC83-BDC8-4007-82EC-9FDCAFD7F190}"/>
                </a:ext>
              </a:extLst>
            </p:cNvPr>
            <p:cNvSpPr txBox="1"/>
            <p:nvPr/>
          </p:nvSpPr>
          <p:spPr>
            <a:xfrm>
              <a:off x="11687471" y="75043"/>
              <a:ext cx="279244" cy="237116"/>
            </a:xfrm>
            <a:prstGeom prst="rect">
              <a:avLst/>
            </a:prstGeom>
            <a:noFill/>
          </p:spPr>
          <p:txBody>
            <a:bodyPr wrap="none" rtlCol="0">
              <a:spAutoFit/>
            </a:bodyPr>
            <a:lstStyle/>
            <a:p>
              <a:pPr algn="l"/>
              <a:r>
                <a:rPr lang="en-US" sz="941" spc="0" baseline="0">
                  <a:solidFill>
                    <a:srgbClr val="FFFFFF"/>
                  </a:solidFill>
                  <a:latin typeface="Arial"/>
                  <a:cs typeface="Arial"/>
                  <a:sym typeface="Arial"/>
                  <a:rtl val="0"/>
                </a:rPr>
                <a:t>O</a:t>
              </a:r>
            </a:p>
          </p:txBody>
        </p:sp>
      </p:grpSp>
      <p:sp>
        <p:nvSpPr>
          <p:cNvPr id="40" name="Rectangle: Top Corners Rounded 39">
            <a:extLst>
              <a:ext uri="{FF2B5EF4-FFF2-40B4-BE49-F238E27FC236}">
                <a16:creationId xmlns:a16="http://schemas.microsoft.com/office/drawing/2014/main" id="{1E0591AB-F2B2-43C9-BE94-B4D3AE28C249}"/>
              </a:ext>
            </a:extLst>
          </p:cNvPr>
          <p:cNvSpPr/>
          <p:nvPr/>
        </p:nvSpPr>
        <p:spPr>
          <a:xfrm rot="16200000">
            <a:off x="5041168" y="3918129"/>
            <a:ext cx="1960371" cy="3542851"/>
          </a:xfrm>
          <a:prstGeom prst="round2SameRect">
            <a:avLst>
              <a:gd name="adj1" fmla="val 10033"/>
              <a:gd name="adj2" fmla="val 15622"/>
            </a:avLst>
          </a:prstGeom>
          <a:solidFill>
            <a:srgbClr val="093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Top Corners Rounded 40">
            <a:extLst>
              <a:ext uri="{FF2B5EF4-FFF2-40B4-BE49-F238E27FC236}">
                <a16:creationId xmlns:a16="http://schemas.microsoft.com/office/drawing/2014/main" id="{8B96FDF9-260C-4DF9-82FB-2C9ECF9E0192}"/>
              </a:ext>
            </a:extLst>
          </p:cNvPr>
          <p:cNvSpPr/>
          <p:nvPr/>
        </p:nvSpPr>
        <p:spPr>
          <a:xfrm rot="16200000">
            <a:off x="8939679" y="3918129"/>
            <a:ext cx="1960371" cy="3542851"/>
          </a:xfrm>
          <a:prstGeom prst="round2SameRect">
            <a:avLst>
              <a:gd name="adj1" fmla="val 10033"/>
              <a:gd name="adj2" fmla="val 15622"/>
            </a:avLst>
          </a:prstGeom>
          <a:solidFill>
            <a:srgbClr val="093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4C168EA0-665E-8ADE-B2A7-97DF72621511}"/>
              </a:ext>
            </a:extLst>
          </p:cNvPr>
          <p:cNvSpPr/>
          <p:nvPr/>
        </p:nvSpPr>
        <p:spPr>
          <a:xfrm>
            <a:off x="4362944" y="4715090"/>
            <a:ext cx="3224423" cy="1947071"/>
          </a:xfrm>
          <a:prstGeom prst="rect">
            <a:avLst/>
          </a:prstGeom>
        </p:spPr>
        <p:txBody>
          <a:bodyPr wrap="square">
            <a:spAutoFit/>
          </a:bodyPr>
          <a:lstStyle/>
          <a:p>
            <a:pPr>
              <a:lnSpc>
                <a:spcPct val="120000"/>
              </a:lnSpc>
            </a:pPr>
            <a:r>
              <a:rPr lang="en-US" sz="1700" b="1">
                <a:solidFill>
                  <a:schemeClr val="bg1"/>
                </a:solidFill>
                <a:latin typeface="Arial" panose="020B0604020202020204" pitchFamily="34" charset="0"/>
                <a:cs typeface="Arial" panose="020B0604020202020204" pitchFamily="34" charset="0"/>
              </a:rPr>
              <a:t>Kenetta Spence</a:t>
            </a:r>
          </a:p>
          <a:p>
            <a:pPr>
              <a:lnSpc>
                <a:spcPct val="120000"/>
              </a:lnSpc>
            </a:pPr>
            <a:r>
              <a:rPr lang="en-US" sz="1700">
                <a:solidFill>
                  <a:schemeClr val="bg1"/>
                </a:solidFill>
                <a:latin typeface="Arial" panose="020B0604020202020204" pitchFamily="34" charset="0"/>
                <a:cs typeface="Arial" panose="020B0604020202020204" pitchFamily="34" charset="0"/>
              </a:rPr>
              <a:t>Deputy Director of Finance and Grant Administration </a:t>
            </a:r>
          </a:p>
          <a:p>
            <a:pPr>
              <a:lnSpc>
                <a:spcPct val="120000"/>
              </a:lnSpc>
            </a:pPr>
            <a:r>
              <a:rPr lang="en-US" sz="1700">
                <a:solidFill>
                  <a:schemeClr val="bg1"/>
                </a:solidFill>
                <a:latin typeface="Arial" panose="020B0604020202020204" pitchFamily="34" charset="0"/>
                <a:cs typeface="Arial" panose="020B0604020202020204" pitchFamily="34" charset="0"/>
              </a:rPr>
              <a:t>Integrated Mobility Division</a:t>
            </a:r>
          </a:p>
          <a:p>
            <a:pPr>
              <a:lnSpc>
                <a:spcPct val="120000"/>
              </a:lnSpc>
            </a:pPr>
            <a:r>
              <a:rPr lang="en-US" sz="1700">
                <a:solidFill>
                  <a:schemeClr val="bg1"/>
                </a:solidFill>
                <a:latin typeface="Arial" panose="020B0604020202020204" pitchFamily="34" charset="0"/>
                <a:cs typeface="Arial" panose="020B0604020202020204" pitchFamily="34" charset="0"/>
              </a:rPr>
              <a:t>(919) 707-4673</a:t>
            </a:r>
          </a:p>
          <a:p>
            <a:pPr>
              <a:lnSpc>
                <a:spcPct val="120000"/>
              </a:lnSpc>
            </a:pPr>
            <a:r>
              <a:rPr lang="en-US" sz="1700">
                <a:solidFill>
                  <a:srgbClr val="0070C0"/>
                </a:solidFill>
                <a:latin typeface="Arial" panose="020B0604020202020204" pitchFamily="34" charset="0"/>
                <a:cs typeface="Arial" panose="020B0604020202020204" pitchFamily="34" charset="0"/>
                <a:hlinkClick r:id="rId6"/>
              </a:rPr>
              <a:t>kmspence1@ncdot.gov</a:t>
            </a:r>
            <a:endParaRPr lang="en-US" sz="1700">
              <a:solidFill>
                <a:srgbClr val="0070C0"/>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952A1896-484A-56A0-270C-06D694A30B5F}"/>
              </a:ext>
            </a:extLst>
          </p:cNvPr>
          <p:cNvSpPr txBox="1"/>
          <p:nvPr/>
        </p:nvSpPr>
        <p:spPr>
          <a:xfrm>
            <a:off x="8315325" y="4667923"/>
            <a:ext cx="3185035" cy="2363724"/>
          </a:xfrm>
          <a:prstGeom prst="rect">
            <a:avLst/>
          </a:prstGeom>
          <a:noFill/>
        </p:spPr>
        <p:txBody>
          <a:bodyPr wrap="square" rtlCol="0">
            <a:spAutoFit/>
          </a:bodyPr>
          <a:lstStyle/>
          <a:p>
            <a:pPr>
              <a:lnSpc>
                <a:spcPct val="120000"/>
              </a:lnSpc>
            </a:pPr>
            <a:r>
              <a:rPr lang="en-US" b="1">
                <a:solidFill>
                  <a:schemeClr val="bg1"/>
                </a:solidFill>
                <a:latin typeface="Arial" panose="020B0604020202020204" pitchFamily="34" charset="0"/>
                <a:cs typeface="Arial" panose="020B0604020202020204" pitchFamily="34" charset="0"/>
              </a:rPr>
              <a:t>Casondra L. Hamilton</a:t>
            </a:r>
          </a:p>
          <a:p>
            <a:pPr>
              <a:lnSpc>
                <a:spcPct val="120000"/>
              </a:lnSpc>
            </a:pPr>
            <a:r>
              <a:rPr lang="en-US">
                <a:solidFill>
                  <a:schemeClr val="bg1"/>
                </a:solidFill>
                <a:latin typeface="Arial" panose="020B0604020202020204" pitchFamily="34" charset="0"/>
                <a:cs typeface="Arial" panose="020B0604020202020204" pitchFamily="34" charset="0"/>
              </a:rPr>
              <a:t>Business Officer II</a:t>
            </a:r>
          </a:p>
          <a:p>
            <a:pPr>
              <a:lnSpc>
                <a:spcPct val="120000"/>
              </a:lnSpc>
            </a:pPr>
            <a:r>
              <a:rPr lang="en-US">
                <a:solidFill>
                  <a:schemeClr val="bg1"/>
                </a:solidFill>
                <a:latin typeface="Arial" panose="020B0604020202020204" pitchFamily="34" charset="0"/>
                <a:cs typeface="Arial" panose="020B0604020202020204" pitchFamily="34" charset="0"/>
              </a:rPr>
              <a:t>Public Transportation Division</a:t>
            </a:r>
          </a:p>
          <a:p>
            <a:pPr>
              <a:lnSpc>
                <a:spcPct val="120000"/>
              </a:lnSpc>
            </a:pPr>
            <a:r>
              <a:rPr lang="en-US">
                <a:solidFill>
                  <a:schemeClr val="bg1"/>
                </a:solidFill>
                <a:latin typeface="Arial" panose="020B0604020202020204" pitchFamily="34" charset="0"/>
                <a:cs typeface="Arial" panose="020B0604020202020204" pitchFamily="34" charset="0"/>
              </a:rPr>
              <a:t>919-707-2600</a:t>
            </a:r>
          </a:p>
          <a:p>
            <a:pPr>
              <a:lnSpc>
                <a:spcPct val="120000"/>
              </a:lnSpc>
            </a:pPr>
            <a:r>
              <a:rPr lang="en-US">
                <a:solidFill>
                  <a:srgbClr val="0070C0"/>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clhamilton@ncdot.gov</a:t>
            </a:r>
            <a:endParaRPr lang="en-US">
              <a:solidFill>
                <a:srgbClr val="0070C0"/>
              </a:solidFill>
              <a:latin typeface="Arial" panose="020B0604020202020204" pitchFamily="34" charset="0"/>
              <a:cs typeface="Arial" panose="020B0604020202020204" pitchFamily="34" charset="0"/>
            </a:endParaRPr>
          </a:p>
          <a:p>
            <a:endParaRPr lang="en-US"/>
          </a:p>
        </p:txBody>
      </p:sp>
      <p:sp>
        <p:nvSpPr>
          <p:cNvPr id="3" name="Rectangle 2">
            <a:extLst>
              <a:ext uri="{FF2B5EF4-FFF2-40B4-BE49-F238E27FC236}">
                <a16:creationId xmlns:a16="http://schemas.microsoft.com/office/drawing/2014/main" id="{B7194517-E447-EBB1-DBD0-30D3D1524D19}"/>
              </a:ext>
            </a:extLst>
          </p:cNvPr>
          <p:cNvSpPr/>
          <p:nvPr/>
        </p:nvSpPr>
        <p:spPr>
          <a:xfrm rot="5400000">
            <a:off x="5910806" y="-5910805"/>
            <a:ext cx="370390" cy="12192001"/>
          </a:xfrm>
          <a:prstGeom prst="rect">
            <a:avLst/>
          </a:prstGeom>
          <a:solidFill>
            <a:srgbClr val="093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54990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B73AB5-44B4-C24F-E488-506D249F622D}"/>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73F8032C-939E-8B26-F9A2-04FB30F6EEEB}"/>
              </a:ext>
            </a:extLst>
          </p:cNvPr>
          <p:cNvSpPr/>
          <p:nvPr/>
        </p:nvSpPr>
        <p:spPr>
          <a:xfrm rot="5400000">
            <a:off x="5910806" y="-5910805"/>
            <a:ext cx="370390" cy="12192001"/>
          </a:xfrm>
          <a:prstGeom prst="rect">
            <a:avLst/>
          </a:prstGeom>
          <a:solidFill>
            <a:srgbClr val="093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E6C1895-2A18-CD34-A5F3-14CF639F72B2}"/>
              </a:ext>
            </a:extLst>
          </p:cNvPr>
          <p:cNvSpPr txBox="1"/>
          <p:nvPr/>
        </p:nvSpPr>
        <p:spPr>
          <a:xfrm>
            <a:off x="525910" y="689847"/>
            <a:ext cx="11570840" cy="461665"/>
          </a:xfrm>
          <a:prstGeom prst="rect">
            <a:avLst/>
          </a:prstGeom>
          <a:noFill/>
        </p:spPr>
        <p:txBody>
          <a:bodyPr wrap="square" rtlCol="0">
            <a:spAutoFit/>
          </a:bodyPr>
          <a:lstStyle/>
          <a:p>
            <a:r>
              <a:rPr lang="en-US" sz="2400" b="1">
                <a:solidFill>
                  <a:srgbClr val="093B60"/>
                </a:solidFill>
                <a:latin typeface="Arial" panose="020B0604020202020204" pitchFamily="34" charset="0"/>
                <a:ea typeface="AECOM Sans" panose="020B0504020202020204" pitchFamily="34" charset="0"/>
                <a:cs typeface="Arial" panose="020B0604020202020204" pitchFamily="34" charset="0"/>
              </a:rPr>
              <a:t>3	New to FY28</a:t>
            </a:r>
          </a:p>
        </p:txBody>
      </p:sp>
      <p:sp>
        <p:nvSpPr>
          <p:cNvPr id="8" name="Rectangle 7">
            <a:extLst>
              <a:ext uri="{FF2B5EF4-FFF2-40B4-BE49-F238E27FC236}">
                <a16:creationId xmlns:a16="http://schemas.microsoft.com/office/drawing/2014/main" id="{9241898B-24ED-6D67-3F18-2EE0F5D27761}"/>
              </a:ext>
            </a:extLst>
          </p:cNvPr>
          <p:cNvSpPr/>
          <p:nvPr/>
        </p:nvSpPr>
        <p:spPr>
          <a:xfrm rot="5400000">
            <a:off x="6073142" y="-5707024"/>
            <a:ext cx="45719" cy="12192002"/>
          </a:xfrm>
          <a:prstGeom prst="rect">
            <a:avLst/>
          </a:prstGeom>
          <a:solidFill>
            <a:srgbClr val="29A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4A383FC-1E46-0279-C6CA-C1C2DC1A8C05}"/>
              </a:ext>
            </a:extLst>
          </p:cNvPr>
          <p:cNvSpPr txBox="1"/>
          <p:nvPr/>
        </p:nvSpPr>
        <p:spPr>
          <a:xfrm>
            <a:off x="208347" y="-47587"/>
            <a:ext cx="2545209" cy="430887"/>
          </a:xfrm>
          <a:prstGeom prst="rect">
            <a:avLst/>
          </a:prstGeom>
          <a:noFill/>
        </p:spPr>
        <p:txBody>
          <a:bodyPr wrap="square" rtlCol="0">
            <a:spAutoFit/>
          </a:bodyPr>
          <a:lstStyle/>
          <a:p>
            <a:r>
              <a:rPr lang="en-US" sz="2200" b="1">
                <a:solidFill>
                  <a:schemeClr val="bg1"/>
                </a:solidFill>
                <a:latin typeface="Arial" panose="020B0604020202020204" pitchFamily="34" charset="0"/>
                <a:ea typeface="AECOM Sans" panose="020B0504020202020204" pitchFamily="34" charset="0"/>
                <a:cs typeface="Arial" panose="020B0604020202020204" pitchFamily="34" charset="0"/>
              </a:rPr>
              <a:t>ncdot.gov</a:t>
            </a:r>
          </a:p>
        </p:txBody>
      </p:sp>
      <p:sp>
        <p:nvSpPr>
          <p:cNvPr id="25" name="Rectangle: Top Corners Rounded 24">
            <a:extLst>
              <a:ext uri="{FF2B5EF4-FFF2-40B4-BE49-F238E27FC236}">
                <a16:creationId xmlns:a16="http://schemas.microsoft.com/office/drawing/2014/main" id="{7A26A45B-2FA9-C780-6544-2AB4D132A79C}"/>
              </a:ext>
            </a:extLst>
          </p:cNvPr>
          <p:cNvSpPr/>
          <p:nvPr/>
        </p:nvSpPr>
        <p:spPr>
          <a:xfrm rot="16200000">
            <a:off x="3607484" y="-1103689"/>
            <a:ext cx="5048857" cy="10335259"/>
          </a:xfrm>
          <a:prstGeom prst="round2SameRect">
            <a:avLst>
              <a:gd name="adj1" fmla="val 8630"/>
              <a:gd name="adj2" fmla="val 10327"/>
            </a:avLst>
          </a:prstGeom>
          <a:solidFill>
            <a:srgbClr val="093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Top Corners Rounded 25">
            <a:extLst>
              <a:ext uri="{FF2B5EF4-FFF2-40B4-BE49-F238E27FC236}">
                <a16:creationId xmlns:a16="http://schemas.microsoft.com/office/drawing/2014/main" id="{F99853E0-0B0E-E65E-023E-F5DCAFBB7F52}"/>
              </a:ext>
            </a:extLst>
          </p:cNvPr>
          <p:cNvSpPr/>
          <p:nvPr/>
        </p:nvSpPr>
        <p:spPr>
          <a:xfrm>
            <a:off x="957644" y="1539526"/>
            <a:ext cx="10332656" cy="471684"/>
          </a:xfrm>
          <a:prstGeom prst="round2SameRect">
            <a:avLst>
              <a:gd name="adj1" fmla="val 50000"/>
              <a:gd name="adj2" fmla="val 0"/>
            </a:avLst>
          </a:prstGeom>
          <a:solidFill>
            <a:srgbClr val="29AAE2"/>
          </a:solidFill>
          <a:ln>
            <a:solidFill>
              <a:srgbClr val="29AA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056296FF-9547-C845-0784-BFA4952AB848}"/>
              </a:ext>
            </a:extLst>
          </p:cNvPr>
          <p:cNvSpPr/>
          <p:nvPr/>
        </p:nvSpPr>
        <p:spPr>
          <a:xfrm>
            <a:off x="1177963" y="1591501"/>
            <a:ext cx="5031208" cy="400110"/>
          </a:xfrm>
          <a:prstGeom prst="rect">
            <a:avLst/>
          </a:prstGeom>
        </p:spPr>
        <p:txBody>
          <a:bodyPr wrap="square">
            <a:spAutoFit/>
          </a:bodyPr>
          <a:lstStyle/>
          <a:p>
            <a:r>
              <a:rPr lang="en-US" sz="2000" b="1">
                <a:solidFill>
                  <a:schemeClr val="bg1"/>
                </a:solidFill>
                <a:latin typeface="Arial" panose="020B0604020202020204" pitchFamily="34" charset="0"/>
                <a:ea typeface="AECOM Sans" panose="020B0504020202020204" pitchFamily="34" charset="0"/>
                <a:cs typeface="Arial" panose="020B0604020202020204" pitchFamily="34" charset="0"/>
              </a:rPr>
              <a:t>UGA Guidance Updates</a:t>
            </a:r>
          </a:p>
        </p:txBody>
      </p:sp>
      <p:sp>
        <p:nvSpPr>
          <p:cNvPr id="4" name="TextBox 3">
            <a:extLst>
              <a:ext uri="{FF2B5EF4-FFF2-40B4-BE49-F238E27FC236}">
                <a16:creationId xmlns:a16="http://schemas.microsoft.com/office/drawing/2014/main" id="{F206EACB-CF7E-C6F0-C235-C5FDC18D7BEF}"/>
              </a:ext>
            </a:extLst>
          </p:cNvPr>
          <p:cNvSpPr txBox="1"/>
          <p:nvPr/>
        </p:nvSpPr>
        <p:spPr>
          <a:xfrm>
            <a:off x="1261241" y="2280745"/>
            <a:ext cx="9639802" cy="4462760"/>
          </a:xfrm>
          <a:prstGeom prst="rect">
            <a:avLst/>
          </a:prstGeom>
          <a:noFill/>
        </p:spPr>
        <p:txBody>
          <a:bodyPr wrap="square" rtlCol="0">
            <a:spAutoFit/>
          </a:bodyPr>
          <a:lstStyle/>
          <a:p>
            <a:pPr marL="342900" indent="-342900">
              <a:spcAft>
                <a:spcPts val="1200"/>
              </a:spcAft>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Added FY28 Applicant Profile Smartsheet Form to Application Phase (Phase 2) to minimize duplicated entries of the application profile information over multiple application documents. </a:t>
            </a:r>
          </a:p>
          <a:p>
            <a:pPr marL="342900" indent="-342900">
              <a:spcAft>
                <a:spcPts val="1200"/>
              </a:spcAft>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As per the interim final rule, references to DBE, MBE, WBE, and EEO have been removed or revised from the document. Refer to EEO Update to acknowledge the change.  </a:t>
            </a:r>
          </a:p>
          <a:p>
            <a:pPr marL="342900" indent="-342900">
              <a:spcAft>
                <a:spcPts val="1200"/>
              </a:spcAft>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The revised EEO Statement and Financial Health Statement have been added to the FY28 Pre-Application Materials Smartsheet form.</a:t>
            </a:r>
          </a:p>
          <a:p>
            <a:pPr marL="342900" indent="-342900">
              <a:spcAft>
                <a:spcPts val="1200"/>
              </a:spcAft>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Propane conversion kits are added as a separate G-code for ordering through the Combined Capital program.</a:t>
            </a:r>
          </a:p>
          <a:p>
            <a:pPr marL="342900" indent="-342900">
              <a:spcAft>
                <a:spcPts val="1200"/>
              </a:spcAft>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Public Hearing Notice is no longer required by state and federal regulations, but the public must be informed by other means, i.e., Facebook, Flyers, Notice on Buses.</a:t>
            </a:r>
          </a:p>
          <a:p>
            <a:endParaRPr lang="en-US" dirty="0"/>
          </a:p>
        </p:txBody>
      </p:sp>
    </p:spTree>
    <p:extLst>
      <p:ext uri="{BB962C8B-B14F-4D97-AF65-F5344CB8AC3E}">
        <p14:creationId xmlns:p14="http://schemas.microsoft.com/office/powerpoint/2010/main" val="31633729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DCD06D-7676-476B-4536-1491050F958A}"/>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EF70B8AF-5A3A-91B7-F16E-38623DDA393F}"/>
              </a:ext>
            </a:extLst>
          </p:cNvPr>
          <p:cNvSpPr/>
          <p:nvPr/>
        </p:nvSpPr>
        <p:spPr>
          <a:xfrm rot="5400000">
            <a:off x="5910806" y="-5910805"/>
            <a:ext cx="370390" cy="12192001"/>
          </a:xfrm>
          <a:prstGeom prst="rect">
            <a:avLst/>
          </a:prstGeom>
          <a:solidFill>
            <a:srgbClr val="093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BB9FD84-9632-1102-6762-F1C3B07E8E73}"/>
              </a:ext>
            </a:extLst>
          </p:cNvPr>
          <p:cNvSpPr txBox="1"/>
          <p:nvPr/>
        </p:nvSpPr>
        <p:spPr>
          <a:xfrm>
            <a:off x="525910" y="689847"/>
            <a:ext cx="11570840" cy="461665"/>
          </a:xfrm>
          <a:prstGeom prst="rect">
            <a:avLst/>
          </a:prstGeom>
          <a:noFill/>
        </p:spPr>
        <p:txBody>
          <a:bodyPr wrap="square" rtlCol="0">
            <a:spAutoFit/>
          </a:bodyPr>
          <a:lstStyle/>
          <a:p>
            <a:r>
              <a:rPr lang="en-US" sz="2400" b="1">
                <a:solidFill>
                  <a:srgbClr val="093B60"/>
                </a:solidFill>
                <a:latin typeface="Arial" panose="020B0604020202020204" pitchFamily="34" charset="0"/>
                <a:ea typeface="AECOM Sans" panose="020B0504020202020204" pitchFamily="34" charset="0"/>
                <a:cs typeface="Arial" panose="020B0604020202020204" pitchFamily="34" charset="0"/>
              </a:rPr>
              <a:t>3	New to FY28</a:t>
            </a:r>
          </a:p>
        </p:txBody>
      </p:sp>
      <p:sp>
        <p:nvSpPr>
          <p:cNvPr id="8" name="Rectangle 7">
            <a:extLst>
              <a:ext uri="{FF2B5EF4-FFF2-40B4-BE49-F238E27FC236}">
                <a16:creationId xmlns:a16="http://schemas.microsoft.com/office/drawing/2014/main" id="{7BDD1F23-3D6C-A212-948D-652F7E0F2018}"/>
              </a:ext>
            </a:extLst>
          </p:cNvPr>
          <p:cNvSpPr/>
          <p:nvPr/>
        </p:nvSpPr>
        <p:spPr>
          <a:xfrm rot="5400000">
            <a:off x="6073142" y="-5707024"/>
            <a:ext cx="45719" cy="12192002"/>
          </a:xfrm>
          <a:prstGeom prst="rect">
            <a:avLst/>
          </a:prstGeom>
          <a:solidFill>
            <a:srgbClr val="29A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A4C8F2B-6A02-8170-73D3-138D4C50BDFC}"/>
              </a:ext>
            </a:extLst>
          </p:cNvPr>
          <p:cNvSpPr txBox="1"/>
          <p:nvPr/>
        </p:nvSpPr>
        <p:spPr>
          <a:xfrm>
            <a:off x="208347" y="-47587"/>
            <a:ext cx="2545209" cy="430887"/>
          </a:xfrm>
          <a:prstGeom prst="rect">
            <a:avLst/>
          </a:prstGeom>
          <a:noFill/>
        </p:spPr>
        <p:txBody>
          <a:bodyPr wrap="square" rtlCol="0">
            <a:spAutoFit/>
          </a:bodyPr>
          <a:lstStyle/>
          <a:p>
            <a:r>
              <a:rPr lang="en-US" sz="2200" b="1">
                <a:solidFill>
                  <a:schemeClr val="bg1"/>
                </a:solidFill>
                <a:latin typeface="Arial" panose="020B0604020202020204" pitchFamily="34" charset="0"/>
                <a:ea typeface="AECOM Sans" panose="020B0504020202020204" pitchFamily="34" charset="0"/>
                <a:cs typeface="Arial" panose="020B0604020202020204" pitchFamily="34" charset="0"/>
              </a:rPr>
              <a:t>ncdot.gov</a:t>
            </a:r>
          </a:p>
        </p:txBody>
      </p:sp>
      <p:sp>
        <p:nvSpPr>
          <p:cNvPr id="25" name="Rectangle: Top Corners Rounded 24">
            <a:extLst>
              <a:ext uri="{FF2B5EF4-FFF2-40B4-BE49-F238E27FC236}">
                <a16:creationId xmlns:a16="http://schemas.microsoft.com/office/drawing/2014/main" id="{DDF07D2B-7E18-6D1D-5628-AB3B16957CEA}"/>
              </a:ext>
            </a:extLst>
          </p:cNvPr>
          <p:cNvSpPr/>
          <p:nvPr/>
        </p:nvSpPr>
        <p:spPr>
          <a:xfrm rot="16200000">
            <a:off x="3607484" y="-1103689"/>
            <a:ext cx="5048857" cy="10335259"/>
          </a:xfrm>
          <a:prstGeom prst="round2SameRect">
            <a:avLst>
              <a:gd name="adj1" fmla="val 8630"/>
              <a:gd name="adj2" fmla="val 10327"/>
            </a:avLst>
          </a:prstGeom>
          <a:solidFill>
            <a:srgbClr val="093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Top Corners Rounded 25">
            <a:extLst>
              <a:ext uri="{FF2B5EF4-FFF2-40B4-BE49-F238E27FC236}">
                <a16:creationId xmlns:a16="http://schemas.microsoft.com/office/drawing/2014/main" id="{71CC2E7E-1457-5D1C-139A-281A2DDD25F4}"/>
              </a:ext>
            </a:extLst>
          </p:cNvPr>
          <p:cNvSpPr/>
          <p:nvPr/>
        </p:nvSpPr>
        <p:spPr>
          <a:xfrm>
            <a:off x="957644" y="1539526"/>
            <a:ext cx="10332656" cy="471684"/>
          </a:xfrm>
          <a:prstGeom prst="round2SameRect">
            <a:avLst>
              <a:gd name="adj1" fmla="val 50000"/>
              <a:gd name="adj2" fmla="val 0"/>
            </a:avLst>
          </a:prstGeom>
          <a:solidFill>
            <a:srgbClr val="29AAE2"/>
          </a:solidFill>
          <a:ln>
            <a:solidFill>
              <a:srgbClr val="29AA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B3E931EE-FF0F-C09B-2039-CDD985B5BA82}"/>
              </a:ext>
            </a:extLst>
          </p:cNvPr>
          <p:cNvSpPr/>
          <p:nvPr/>
        </p:nvSpPr>
        <p:spPr>
          <a:xfrm>
            <a:off x="1177963" y="1591501"/>
            <a:ext cx="5031208" cy="400110"/>
          </a:xfrm>
          <a:prstGeom prst="rect">
            <a:avLst/>
          </a:prstGeom>
        </p:spPr>
        <p:txBody>
          <a:bodyPr wrap="square">
            <a:spAutoFit/>
          </a:bodyPr>
          <a:lstStyle/>
          <a:p>
            <a:r>
              <a:rPr lang="en-US" sz="2000" b="1">
                <a:solidFill>
                  <a:schemeClr val="bg1"/>
                </a:solidFill>
                <a:latin typeface="Arial" panose="020B0604020202020204" pitchFamily="34" charset="0"/>
                <a:ea typeface="AECOM Sans" panose="020B0504020202020204" pitchFamily="34" charset="0"/>
                <a:cs typeface="Arial" panose="020B0604020202020204" pitchFamily="34" charset="0"/>
              </a:rPr>
              <a:t>UGA Guidance Updates</a:t>
            </a:r>
          </a:p>
        </p:txBody>
      </p:sp>
      <p:sp>
        <p:nvSpPr>
          <p:cNvPr id="4" name="TextBox 3">
            <a:extLst>
              <a:ext uri="{FF2B5EF4-FFF2-40B4-BE49-F238E27FC236}">
                <a16:creationId xmlns:a16="http://schemas.microsoft.com/office/drawing/2014/main" id="{3427E949-03D2-40C8-F5D4-7D4D83C64A3E}"/>
              </a:ext>
            </a:extLst>
          </p:cNvPr>
          <p:cNvSpPr txBox="1"/>
          <p:nvPr/>
        </p:nvSpPr>
        <p:spPr>
          <a:xfrm>
            <a:off x="1261241" y="2205831"/>
            <a:ext cx="9701934" cy="4062651"/>
          </a:xfrm>
          <a:prstGeom prst="rect">
            <a:avLst/>
          </a:prstGeom>
          <a:noFill/>
        </p:spPr>
        <p:txBody>
          <a:bodyPr wrap="square" rtlCol="0">
            <a:spAutoFit/>
          </a:bodyPr>
          <a:lstStyle/>
          <a:p>
            <a:pPr marL="342900" indent="-342900">
              <a:spcAft>
                <a:spcPts val="1200"/>
              </a:spcAft>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5311 Designee Certification Form is due for FY28 UGA Application, if applying for 5311.</a:t>
            </a:r>
          </a:p>
          <a:p>
            <a:pPr marL="342900" indent="-342900">
              <a:spcAft>
                <a:spcPts val="1200"/>
              </a:spcAft>
              <a:buFont typeface="Arial" panose="020B0604020202020204" pitchFamily="34" charset="0"/>
              <a:buChar char="•"/>
            </a:pPr>
            <a:r>
              <a:rPr lang="en-US" strike="sngStrike" dirty="0">
                <a:solidFill>
                  <a:schemeClr val="bg1"/>
                </a:solidFill>
                <a:latin typeface="Arial" panose="020B0604020202020204" pitchFamily="34" charset="0"/>
                <a:cs typeface="Arial" panose="020B0604020202020204" pitchFamily="34" charset="0"/>
              </a:rPr>
              <a:t>The marketing fee requirement of 2% is added back into 5311 Admin G-codes G371 and G372.</a:t>
            </a:r>
          </a:p>
          <a:p>
            <a:pPr marL="342900" indent="-342900">
              <a:spcAft>
                <a:spcPts val="1200"/>
              </a:spcAft>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Information on the IMD Internship/Apprentice Program has been added to Part 1.3 and Part 2.2. Internship/Apprentice Program has a separate application process/timeline.</a:t>
            </a:r>
          </a:p>
          <a:p>
            <a:pPr marL="342900" indent="-342900">
              <a:spcAft>
                <a:spcPts val="1200"/>
              </a:spcAft>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Instructions on Salary &amp; Wage Detail Report have been added to the appendix and referenced from Step 7 and Step 12 on Part 3.3.</a:t>
            </a:r>
          </a:p>
          <a:p>
            <a:pPr marL="342900" indent="-342900">
              <a:spcAft>
                <a:spcPts val="1200"/>
              </a:spcAft>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Links to FY28 application submission workspaces for systems are now accessible through a Smartsheet table.</a:t>
            </a:r>
          </a:p>
          <a:p>
            <a:pPr marL="342900" indent="-342900">
              <a:spcAft>
                <a:spcPts val="1200"/>
              </a:spcAft>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Fully Allocated Cost model and Cost Allocation - </a:t>
            </a:r>
            <a:r>
              <a:rPr lang="en-US" dirty="0">
                <a:solidFill>
                  <a:srgbClr val="FF0000"/>
                </a:solidFill>
                <a:latin typeface="Arial" panose="020B0604020202020204" pitchFamily="34" charset="0"/>
                <a:cs typeface="Arial" panose="020B0604020202020204" pitchFamily="34" charset="0"/>
              </a:rPr>
              <a:t>TBD</a:t>
            </a:r>
          </a:p>
          <a:p>
            <a:pPr marL="342900" indent="-342900">
              <a:spcAft>
                <a:spcPts val="1200"/>
              </a:spcAft>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DOT’s Office of Civil Rights’ Unified Certification Program - </a:t>
            </a:r>
            <a:r>
              <a:rPr lang="en-US" dirty="0">
                <a:solidFill>
                  <a:srgbClr val="FF0000"/>
                </a:solidFill>
                <a:latin typeface="Arial" panose="020B0604020202020204" pitchFamily="34" charset="0"/>
                <a:cs typeface="Arial" panose="020B0604020202020204" pitchFamily="34" charset="0"/>
              </a:rPr>
              <a:t>TBD</a:t>
            </a:r>
          </a:p>
        </p:txBody>
      </p:sp>
    </p:spTree>
    <p:extLst>
      <p:ext uri="{BB962C8B-B14F-4D97-AF65-F5344CB8AC3E}">
        <p14:creationId xmlns:p14="http://schemas.microsoft.com/office/powerpoint/2010/main" val="10759532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86EC21-67E3-2E16-74FE-48337F637926}"/>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BBADB01C-2CFE-0065-5490-FF9DB1CE6D62}"/>
              </a:ext>
            </a:extLst>
          </p:cNvPr>
          <p:cNvSpPr/>
          <p:nvPr/>
        </p:nvSpPr>
        <p:spPr>
          <a:xfrm rot="5400000">
            <a:off x="5910806" y="-5910805"/>
            <a:ext cx="370390" cy="12192001"/>
          </a:xfrm>
          <a:prstGeom prst="rect">
            <a:avLst/>
          </a:prstGeom>
          <a:solidFill>
            <a:srgbClr val="093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6F3B68D-A65A-9555-59E9-2335A5CEA891}"/>
              </a:ext>
            </a:extLst>
          </p:cNvPr>
          <p:cNvSpPr txBox="1"/>
          <p:nvPr/>
        </p:nvSpPr>
        <p:spPr>
          <a:xfrm>
            <a:off x="525910" y="689847"/>
            <a:ext cx="11570840" cy="461665"/>
          </a:xfrm>
          <a:prstGeom prst="rect">
            <a:avLst/>
          </a:prstGeom>
          <a:noFill/>
        </p:spPr>
        <p:txBody>
          <a:bodyPr wrap="square" rtlCol="0">
            <a:spAutoFit/>
          </a:bodyPr>
          <a:lstStyle/>
          <a:p>
            <a:r>
              <a:rPr lang="en-US" sz="2400" b="1">
                <a:solidFill>
                  <a:srgbClr val="093B60"/>
                </a:solidFill>
                <a:latin typeface="Arial" panose="020B0604020202020204" pitchFamily="34" charset="0"/>
                <a:ea typeface="AECOM Sans" panose="020B0504020202020204" pitchFamily="34" charset="0"/>
                <a:cs typeface="Arial" panose="020B0604020202020204" pitchFamily="34" charset="0"/>
              </a:rPr>
              <a:t>3	New to FY28</a:t>
            </a:r>
          </a:p>
        </p:txBody>
      </p:sp>
      <p:sp>
        <p:nvSpPr>
          <p:cNvPr id="8" name="Rectangle 7">
            <a:extLst>
              <a:ext uri="{FF2B5EF4-FFF2-40B4-BE49-F238E27FC236}">
                <a16:creationId xmlns:a16="http://schemas.microsoft.com/office/drawing/2014/main" id="{9DA97C4A-8FF3-D5C9-F44C-354F06C63165}"/>
              </a:ext>
            </a:extLst>
          </p:cNvPr>
          <p:cNvSpPr/>
          <p:nvPr/>
        </p:nvSpPr>
        <p:spPr>
          <a:xfrm rot="5400000">
            <a:off x="6073142" y="-5707024"/>
            <a:ext cx="45719" cy="12192002"/>
          </a:xfrm>
          <a:prstGeom prst="rect">
            <a:avLst/>
          </a:prstGeom>
          <a:solidFill>
            <a:srgbClr val="29A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ADB1170-7849-471C-A62C-2D8DAF5D118A}"/>
              </a:ext>
            </a:extLst>
          </p:cNvPr>
          <p:cNvSpPr txBox="1"/>
          <p:nvPr/>
        </p:nvSpPr>
        <p:spPr>
          <a:xfrm>
            <a:off x="208347" y="-47587"/>
            <a:ext cx="2545209" cy="430887"/>
          </a:xfrm>
          <a:prstGeom prst="rect">
            <a:avLst/>
          </a:prstGeom>
          <a:noFill/>
        </p:spPr>
        <p:txBody>
          <a:bodyPr wrap="square" rtlCol="0">
            <a:spAutoFit/>
          </a:bodyPr>
          <a:lstStyle/>
          <a:p>
            <a:r>
              <a:rPr lang="en-US" sz="2200" b="1">
                <a:solidFill>
                  <a:schemeClr val="bg1"/>
                </a:solidFill>
                <a:latin typeface="Arial" panose="020B0604020202020204" pitchFamily="34" charset="0"/>
                <a:ea typeface="AECOM Sans" panose="020B0504020202020204" pitchFamily="34" charset="0"/>
                <a:cs typeface="Arial" panose="020B0604020202020204" pitchFamily="34" charset="0"/>
              </a:rPr>
              <a:t>ncdot.gov</a:t>
            </a:r>
          </a:p>
        </p:txBody>
      </p:sp>
      <p:sp>
        <p:nvSpPr>
          <p:cNvPr id="25" name="Rectangle: Top Corners Rounded 24">
            <a:extLst>
              <a:ext uri="{FF2B5EF4-FFF2-40B4-BE49-F238E27FC236}">
                <a16:creationId xmlns:a16="http://schemas.microsoft.com/office/drawing/2014/main" id="{5465902D-8AA8-40A7-44C1-85187A928645}"/>
              </a:ext>
            </a:extLst>
          </p:cNvPr>
          <p:cNvSpPr/>
          <p:nvPr/>
        </p:nvSpPr>
        <p:spPr>
          <a:xfrm rot="16200000">
            <a:off x="3607484" y="-1093529"/>
            <a:ext cx="5048857" cy="10335259"/>
          </a:xfrm>
          <a:prstGeom prst="round2SameRect">
            <a:avLst>
              <a:gd name="adj1" fmla="val 8630"/>
              <a:gd name="adj2" fmla="val 10327"/>
            </a:avLst>
          </a:prstGeom>
          <a:solidFill>
            <a:srgbClr val="093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Top Corners Rounded 25">
            <a:extLst>
              <a:ext uri="{FF2B5EF4-FFF2-40B4-BE49-F238E27FC236}">
                <a16:creationId xmlns:a16="http://schemas.microsoft.com/office/drawing/2014/main" id="{9EE5A68E-803C-E791-8C3F-B64CE1FF5CF2}"/>
              </a:ext>
            </a:extLst>
          </p:cNvPr>
          <p:cNvSpPr/>
          <p:nvPr/>
        </p:nvSpPr>
        <p:spPr>
          <a:xfrm>
            <a:off x="957644" y="1539526"/>
            <a:ext cx="10332656" cy="471684"/>
          </a:xfrm>
          <a:prstGeom prst="round2SameRect">
            <a:avLst>
              <a:gd name="adj1" fmla="val 50000"/>
              <a:gd name="adj2" fmla="val 0"/>
            </a:avLst>
          </a:prstGeom>
          <a:solidFill>
            <a:srgbClr val="29AAE2"/>
          </a:solidFill>
          <a:ln>
            <a:solidFill>
              <a:srgbClr val="29AA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ED002985-9B80-8FB6-603A-FC0D502B8912}"/>
              </a:ext>
            </a:extLst>
          </p:cNvPr>
          <p:cNvSpPr/>
          <p:nvPr/>
        </p:nvSpPr>
        <p:spPr>
          <a:xfrm>
            <a:off x="1177963" y="1591501"/>
            <a:ext cx="5031208" cy="400110"/>
          </a:xfrm>
          <a:prstGeom prst="rect">
            <a:avLst/>
          </a:prstGeom>
        </p:spPr>
        <p:txBody>
          <a:bodyPr wrap="square">
            <a:spAutoFit/>
          </a:bodyPr>
          <a:lstStyle/>
          <a:p>
            <a:r>
              <a:rPr lang="en-US" sz="2000" b="1">
                <a:solidFill>
                  <a:schemeClr val="bg1"/>
                </a:solidFill>
                <a:latin typeface="Arial" panose="020B0604020202020204" pitchFamily="34" charset="0"/>
                <a:ea typeface="AECOM Sans" panose="020B0504020202020204" pitchFamily="34" charset="0"/>
                <a:cs typeface="Arial" panose="020B0604020202020204" pitchFamily="34" charset="0"/>
              </a:rPr>
              <a:t>UGA Guidance Updates</a:t>
            </a:r>
          </a:p>
        </p:txBody>
      </p:sp>
      <p:sp>
        <p:nvSpPr>
          <p:cNvPr id="4" name="TextBox 3">
            <a:extLst>
              <a:ext uri="{FF2B5EF4-FFF2-40B4-BE49-F238E27FC236}">
                <a16:creationId xmlns:a16="http://schemas.microsoft.com/office/drawing/2014/main" id="{F927F119-279C-ECBE-FFEA-20A9AA1D1905}"/>
              </a:ext>
            </a:extLst>
          </p:cNvPr>
          <p:cNvSpPr txBox="1"/>
          <p:nvPr/>
        </p:nvSpPr>
        <p:spPr>
          <a:xfrm>
            <a:off x="1261241" y="2205831"/>
            <a:ext cx="9639802" cy="3354765"/>
          </a:xfrm>
          <a:prstGeom prst="rect">
            <a:avLst/>
          </a:prstGeom>
          <a:noFill/>
        </p:spPr>
        <p:txBody>
          <a:bodyPr wrap="square" rtlCol="0">
            <a:spAutoFit/>
          </a:bodyPr>
          <a:lstStyle/>
          <a:p>
            <a:pPr marL="342900" indent="-342900">
              <a:spcAft>
                <a:spcPts val="1200"/>
              </a:spcAft>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The Capital Needs Request Form is no longer a part of the UGA process. IMD will send out a separate request email with instructions.</a:t>
            </a:r>
          </a:p>
          <a:p>
            <a:pPr marL="342900" indent="-342900">
              <a:spcAft>
                <a:spcPts val="1200"/>
              </a:spcAft>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Sample application document sets are posted on the UGA website for programs applied through the UGA process.</a:t>
            </a:r>
          </a:p>
          <a:p>
            <a:pPr marL="342900" indent="-342900">
              <a:spcAft>
                <a:spcPts val="1200"/>
              </a:spcAft>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Removed Fax Number entries from program applications.</a:t>
            </a:r>
          </a:p>
          <a:p>
            <a:pPr marL="342900" indent="-342900">
              <a:spcAft>
                <a:spcPts val="1200"/>
              </a:spcAft>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FTA Circular updates: 9050.1A(Info for 5339 and 5307 are combined into 9050.1A), 4220.1G, and 9040.1H </a:t>
            </a:r>
          </a:p>
          <a:p>
            <a:pPr marL="342900" indent="-342900">
              <a:spcAft>
                <a:spcPts val="1200"/>
              </a:spcAft>
              <a:buFont typeface="Arial" panose="020B0604020202020204" pitchFamily="34" charset="0"/>
              <a:buChar char="•"/>
            </a:pPr>
            <a:r>
              <a:rPr lang="en-US" strike="sngStrike" dirty="0">
                <a:solidFill>
                  <a:schemeClr val="bg1"/>
                </a:solidFill>
                <a:latin typeface="Arial" panose="020B0604020202020204" pitchFamily="34" charset="0"/>
                <a:cs typeface="Arial" panose="020B0604020202020204" pitchFamily="34" charset="0"/>
              </a:rPr>
              <a:t>Reinstituted vehicle insurance cap amount ($4,000)</a:t>
            </a:r>
          </a:p>
          <a:p>
            <a:endParaRPr lang="en-US" dirty="0"/>
          </a:p>
        </p:txBody>
      </p:sp>
    </p:spTree>
    <p:extLst>
      <p:ext uri="{BB962C8B-B14F-4D97-AF65-F5344CB8AC3E}">
        <p14:creationId xmlns:p14="http://schemas.microsoft.com/office/powerpoint/2010/main" val="31474255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3447FC-3DE3-08F4-6C08-1607C441E888}"/>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A079E7CD-1AB2-041A-8EF2-34DC487B33F0}"/>
              </a:ext>
            </a:extLst>
          </p:cNvPr>
          <p:cNvSpPr/>
          <p:nvPr/>
        </p:nvSpPr>
        <p:spPr>
          <a:xfrm rot="5400000">
            <a:off x="5910806" y="-5910805"/>
            <a:ext cx="370390" cy="12192001"/>
          </a:xfrm>
          <a:prstGeom prst="rect">
            <a:avLst/>
          </a:prstGeom>
          <a:solidFill>
            <a:srgbClr val="093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AAA04B4-A242-5661-EDAF-F72A2F31DA99}"/>
              </a:ext>
            </a:extLst>
          </p:cNvPr>
          <p:cNvSpPr txBox="1"/>
          <p:nvPr/>
        </p:nvSpPr>
        <p:spPr>
          <a:xfrm>
            <a:off x="525910" y="689847"/>
            <a:ext cx="11570840" cy="461665"/>
          </a:xfrm>
          <a:prstGeom prst="rect">
            <a:avLst/>
          </a:prstGeom>
          <a:noFill/>
        </p:spPr>
        <p:txBody>
          <a:bodyPr wrap="square" rtlCol="0">
            <a:spAutoFit/>
          </a:bodyPr>
          <a:lstStyle/>
          <a:p>
            <a:r>
              <a:rPr lang="en-US" sz="2400" b="1">
                <a:solidFill>
                  <a:srgbClr val="093B60"/>
                </a:solidFill>
                <a:latin typeface="Arial" panose="020B0604020202020204" pitchFamily="34" charset="0"/>
                <a:ea typeface="AECOM Sans" panose="020B0504020202020204" pitchFamily="34" charset="0"/>
                <a:cs typeface="Arial" panose="020B0604020202020204" pitchFamily="34" charset="0"/>
              </a:rPr>
              <a:t>INTRO.3	 New to FY26 and FY27 Refresher</a:t>
            </a:r>
          </a:p>
        </p:txBody>
      </p:sp>
      <p:sp>
        <p:nvSpPr>
          <p:cNvPr id="8" name="Rectangle 7">
            <a:extLst>
              <a:ext uri="{FF2B5EF4-FFF2-40B4-BE49-F238E27FC236}">
                <a16:creationId xmlns:a16="http://schemas.microsoft.com/office/drawing/2014/main" id="{F2DDED67-5CB3-13CB-C1FD-DF7C70A5491E}"/>
              </a:ext>
            </a:extLst>
          </p:cNvPr>
          <p:cNvSpPr/>
          <p:nvPr/>
        </p:nvSpPr>
        <p:spPr>
          <a:xfrm rot="5400000">
            <a:off x="6073142" y="-5707024"/>
            <a:ext cx="45719" cy="12192002"/>
          </a:xfrm>
          <a:prstGeom prst="rect">
            <a:avLst/>
          </a:prstGeom>
          <a:solidFill>
            <a:srgbClr val="29A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6BAAFD6-B521-1CF8-9F58-791BAFE4586C}"/>
              </a:ext>
            </a:extLst>
          </p:cNvPr>
          <p:cNvSpPr txBox="1"/>
          <p:nvPr/>
        </p:nvSpPr>
        <p:spPr>
          <a:xfrm>
            <a:off x="208347" y="-47587"/>
            <a:ext cx="2545209" cy="430887"/>
          </a:xfrm>
          <a:prstGeom prst="rect">
            <a:avLst/>
          </a:prstGeom>
          <a:noFill/>
        </p:spPr>
        <p:txBody>
          <a:bodyPr wrap="square" rtlCol="0">
            <a:spAutoFit/>
          </a:bodyPr>
          <a:lstStyle/>
          <a:p>
            <a:r>
              <a:rPr lang="en-US" sz="2200" b="1">
                <a:solidFill>
                  <a:schemeClr val="bg1"/>
                </a:solidFill>
                <a:latin typeface="Arial" panose="020B0604020202020204" pitchFamily="34" charset="0"/>
                <a:ea typeface="AECOM Sans" panose="020B0504020202020204" pitchFamily="34" charset="0"/>
                <a:cs typeface="Arial" panose="020B0604020202020204" pitchFamily="34" charset="0"/>
              </a:rPr>
              <a:t>ncdot.gov</a:t>
            </a:r>
          </a:p>
        </p:txBody>
      </p:sp>
      <p:pic>
        <p:nvPicPr>
          <p:cNvPr id="10" name="Graphic 9">
            <a:extLst>
              <a:ext uri="{FF2B5EF4-FFF2-40B4-BE49-F238E27FC236}">
                <a16:creationId xmlns:a16="http://schemas.microsoft.com/office/drawing/2014/main" id="{A2BB3EED-C12A-989E-778B-669840E1543F}"/>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248841" y="114383"/>
            <a:ext cx="157543" cy="217302"/>
          </a:xfrm>
          <a:prstGeom prst="rect">
            <a:avLst/>
          </a:prstGeom>
        </p:spPr>
      </p:pic>
      <p:pic>
        <p:nvPicPr>
          <p:cNvPr id="11" name="Graphic 10">
            <a:extLst>
              <a:ext uri="{FF2B5EF4-FFF2-40B4-BE49-F238E27FC236}">
                <a16:creationId xmlns:a16="http://schemas.microsoft.com/office/drawing/2014/main" id="{5BDE4175-8834-0D42-3413-874AEAC7A0C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743500" y="115669"/>
            <a:ext cx="157543" cy="217302"/>
          </a:xfrm>
          <a:prstGeom prst="rect">
            <a:avLst/>
          </a:prstGeom>
        </p:spPr>
      </p:pic>
      <p:pic>
        <p:nvPicPr>
          <p:cNvPr id="12" name="Graphic 11">
            <a:extLst>
              <a:ext uri="{FF2B5EF4-FFF2-40B4-BE49-F238E27FC236}">
                <a16:creationId xmlns:a16="http://schemas.microsoft.com/office/drawing/2014/main" id="{94A7F14F-FA41-9409-B904-B83C1A060BF8}"/>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0994820" y="115617"/>
            <a:ext cx="157543" cy="217302"/>
          </a:xfrm>
          <a:prstGeom prst="rect">
            <a:avLst/>
          </a:prstGeom>
        </p:spPr>
      </p:pic>
      <p:pic>
        <p:nvPicPr>
          <p:cNvPr id="13" name="Graphic 12">
            <a:extLst>
              <a:ext uri="{FF2B5EF4-FFF2-40B4-BE49-F238E27FC236}">
                <a16:creationId xmlns:a16="http://schemas.microsoft.com/office/drawing/2014/main" id="{7EF4F69A-90A6-078A-3799-F3ED3423C1D3}"/>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1249040" y="116407"/>
            <a:ext cx="157543" cy="217302"/>
          </a:xfrm>
          <a:prstGeom prst="rect">
            <a:avLst/>
          </a:prstGeom>
        </p:spPr>
      </p:pic>
      <p:pic>
        <p:nvPicPr>
          <p:cNvPr id="14" name="Graphic 13">
            <a:extLst>
              <a:ext uri="{FF2B5EF4-FFF2-40B4-BE49-F238E27FC236}">
                <a16:creationId xmlns:a16="http://schemas.microsoft.com/office/drawing/2014/main" id="{F19D9E67-300E-5B48-BC79-D1257F1CA329}"/>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11500360" y="115772"/>
            <a:ext cx="157543" cy="217302"/>
          </a:xfrm>
          <a:prstGeom prst="rect">
            <a:avLst/>
          </a:prstGeom>
        </p:spPr>
      </p:pic>
      <p:pic>
        <p:nvPicPr>
          <p:cNvPr id="16" name="Graphic 15">
            <a:extLst>
              <a:ext uri="{FF2B5EF4-FFF2-40B4-BE49-F238E27FC236}">
                <a16:creationId xmlns:a16="http://schemas.microsoft.com/office/drawing/2014/main" id="{F3D733AD-22AF-2330-11C3-CF766624B780}"/>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10494339" y="114904"/>
            <a:ext cx="356636" cy="281857"/>
          </a:xfrm>
          <a:prstGeom prst="rect">
            <a:avLst/>
          </a:prstGeom>
        </p:spPr>
      </p:pic>
      <p:grpSp>
        <p:nvGrpSpPr>
          <p:cNvPr id="19" name="Graphic 43">
            <a:extLst>
              <a:ext uri="{FF2B5EF4-FFF2-40B4-BE49-F238E27FC236}">
                <a16:creationId xmlns:a16="http://schemas.microsoft.com/office/drawing/2014/main" id="{8278BEF3-7C47-F9F2-5217-DB0ECF99D6E7}"/>
              </a:ext>
            </a:extLst>
          </p:cNvPr>
          <p:cNvGrpSpPr/>
          <p:nvPr/>
        </p:nvGrpSpPr>
        <p:grpSpPr>
          <a:xfrm>
            <a:off x="11687471" y="71868"/>
            <a:ext cx="279244" cy="237116"/>
            <a:chOff x="11687471" y="75043"/>
            <a:chExt cx="279244" cy="237116"/>
          </a:xfrm>
        </p:grpSpPr>
        <p:sp>
          <p:nvSpPr>
            <p:cNvPr id="20" name="Freeform: Shape 19">
              <a:extLst>
                <a:ext uri="{FF2B5EF4-FFF2-40B4-BE49-F238E27FC236}">
                  <a16:creationId xmlns:a16="http://schemas.microsoft.com/office/drawing/2014/main" id="{86F69E5D-4A90-6B36-297F-C0E1AA554EBB}"/>
                </a:ext>
              </a:extLst>
            </p:cNvPr>
            <p:cNvSpPr/>
            <p:nvPr/>
          </p:nvSpPr>
          <p:spPr>
            <a:xfrm>
              <a:off x="11748727" y="119250"/>
              <a:ext cx="152653" cy="152654"/>
            </a:xfrm>
            <a:custGeom>
              <a:avLst/>
              <a:gdLst>
                <a:gd name="connsiteX0" fmla="*/ 152654 w 152653"/>
                <a:gd name="connsiteY0" fmla="*/ 76327 h 152654"/>
                <a:gd name="connsiteX1" fmla="*/ 76327 w 152653"/>
                <a:gd name="connsiteY1" fmla="*/ 152655 h 152654"/>
                <a:gd name="connsiteX2" fmla="*/ 0 w 152653"/>
                <a:gd name="connsiteY2" fmla="*/ 76327 h 152654"/>
                <a:gd name="connsiteX3" fmla="*/ 76327 w 152653"/>
                <a:gd name="connsiteY3" fmla="*/ 0 h 152654"/>
                <a:gd name="connsiteX4" fmla="*/ 152654 w 152653"/>
                <a:gd name="connsiteY4" fmla="*/ 76327 h 152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53" h="152654">
                  <a:moveTo>
                    <a:pt x="152654" y="76327"/>
                  </a:moveTo>
                  <a:cubicBezTo>
                    <a:pt x="152654" y="118482"/>
                    <a:pt x="118481" y="152655"/>
                    <a:pt x="76327" y="152655"/>
                  </a:cubicBezTo>
                  <a:cubicBezTo>
                    <a:pt x="34173" y="152655"/>
                    <a:pt x="0" y="118482"/>
                    <a:pt x="0" y="76327"/>
                  </a:cubicBezTo>
                  <a:cubicBezTo>
                    <a:pt x="0" y="34173"/>
                    <a:pt x="34173" y="0"/>
                    <a:pt x="76327" y="0"/>
                  </a:cubicBezTo>
                  <a:cubicBezTo>
                    <a:pt x="118481" y="0"/>
                    <a:pt x="152654" y="34173"/>
                    <a:pt x="152654" y="76327"/>
                  </a:cubicBezTo>
                  <a:close/>
                </a:path>
              </a:pathLst>
            </a:custGeom>
            <a:noFill/>
            <a:ln w="5255" cap="flat">
              <a:solidFill>
                <a:srgbClr val="FFFFFF"/>
              </a:solidFill>
              <a:prstDash val="solid"/>
              <a:miter/>
            </a:ln>
          </p:spPr>
          <p:txBody>
            <a:bodyPr rtlCol="0" anchor="ctr"/>
            <a:lstStyle/>
            <a:p>
              <a:endParaRPr lang="en-US"/>
            </a:p>
          </p:txBody>
        </p:sp>
        <p:sp>
          <p:nvSpPr>
            <p:cNvPr id="21" name="TextBox 20">
              <a:extLst>
                <a:ext uri="{FF2B5EF4-FFF2-40B4-BE49-F238E27FC236}">
                  <a16:creationId xmlns:a16="http://schemas.microsoft.com/office/drawing/2014/main" id="{EE43B13E-A39D-03AD-83F8-2E8CDDC95D64}"/>
                </a:ext>
              </a:extLst>
            </p:cNvPr>
            <p:cNvSpPr txBox="1"/>
            <p:nvPr/>
          </p:nvSpPr>
          <p:spPr>
            <a:xfrm>
              <a:off x="11687471" y="75043"/>
              <a:ext cx="279244" cy="237116"/>
            </a:xfrm>
            <a:prstGeom prst="rect">
              <a:avLst/>
            </a:prstGeom>
            <a:noFill/>
          </p:spPr>
          <p:txBody>
            <a:bodyPr wrap="none" rtlCol="0">
              <a:spAutoFit/>
            </a:bodyPr>
            <a:lstStyle/>
            <a:p>
              <a:pPr algn="l"/>
              <a:r>
                <a:rPr lang="en-US" sz="941" spc="0" baseline="0">
                  <a:solidFill>
                    <a:srgbClr val="FFFFFF"/>
                  </a:solidFill>
                  <a:latin typeface="Arial"/>
                  <a:cs typeface="Arial"/>
                  <a:sym typeface="Arial"/>
                  <a:rtl val="0"/>
                </a:rPr>
                <a:t>O</a:t>
              </a:r>
            </a:p>
          </p:txBody>
        </p:sp>
      </p:grpSp>
      <p:sp>
        <p:nvSpPr>
          <p:cNvPr id="2" name="Rectangle: Top Corners Rounded 1">
            <a:extLst>
              <a:ext uri="{FF2B5EF4-FFF2-40B4-BE49-F238E27FC236}">
                <a16:creationId xmlns:a16="http://schemas.microsoft.com/office/drawing/2014/main" id="{3FEC2CD6-CDB1-2A35-DC10-800583325F91}"/>
              </a:ext>
            </a:extLst>
          </p:cNvPr>
          <p:cNvSpPr/>
          <p:nvPr/>
        </p:nvSpPr>
        <p:spPr>
          <a:xfrm rot="16200000">
            <a:off x="884719" y="1570158"/>
            <a:ext cx="5048857" cy="4794589"/>
          </a:xfrm>
          <a:prstGeom prst="round2SameRect">
            <a:avLst>
              <a:gd name="adj1" fmla="val 8630"/>
              <a:gd name="adj2" fmla="val 10327"/>
            </a:avLst>
          </a:prstGeom>
          <a:solidFill>
            <a:srgbClr val="0F3C6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 name="Rectangle: Top Corners Rounded 2">
            <a:extLst>
              <a:ext uri="{FF2B5EF4-FFF2-40B4-BE49-F238E27FC236}">
                <a16:creationId xmlns:a16="http://schemas.microsoft.com/office/drawing/2014/main" id="{F154C423-7EA9-B76B-43EA-E622E0C0ED9E}"/>
              </a:ext>
            </a:extLst>
          </p:cNvPr>
          <p:cNvSpPr/>
          <p:nvPr/>
        </p:nvSpPr>
        <p:spPr>
          <a:xfrm>
            <a:off x="1005214" y="1424737"/>
            <a:ext cx="4807868" cy="471684"/>
          </a:xfrm>
          <a:prstGeom prst="round2SameRect">
            <a:avLst>
              <a:gd name="adj1" fmla="val 50000"/>
              <a:gd name="adj2" fmla="val 0"/>
            </a:avLst>
          </a:prstGeom>
          <a:solidFill>
            <a:srgbClr val="EE964C"/>
          </a:solidFill>
          <a:ln>
            <a:solidFill>
              <a:srgbClr val="29AA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Top Corners Rounded 3">
            <a:extLst>
              <a:ext uri="{FF2B5EF4-FFF2-40B4-BE49-F238E27FC236}">
                <a16:creationId xmlns:a16="http://schemas.microsoft.com/office/drawing/2014/main" id="{BCCDC88C-3A0E-ACE6-4D15-30292EFD1B51}"/>
              </a:ext>
            </a:extLst>
          </p:cNvPr>
          <p:cNvSpPr/>
          <p:nvPr/>
        </p:nvSpPr>
        <p:spPr>
          <a:xfrm rot="16200000">
            <a:off x="6559012" y="1438346"/>
            <a:ext cx="5048857" cy="5031208"/>
          </a:xfrm>
          <a:prstGeom prst="round2SameRect">
            <a:avLst>
              <a:gd name="adj1" fmla="val 8630"/>
              <a:gd name="adj2" fmla="val 10327"/>
            </a:avLst>
          </a:prstGeom>
          <a:solidFill>
            <a:srgbClr val="0F3C6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5" name="Rectangle: Top Corners Rounded 14">
            <a:extLst>
              <a:ext uri="{FF2B5EF4-FFF2-40B4-BE49-F238E27FC236}">
                <a16:creationId xmlns:a16="http://schemas.microsoft.com/office/drawing/2014/main" id="{BDEC60A5-1E3C-4BEB-6C11-2B413283C4ED}"/>
              </a:ext>
            </a:extLst>
          </p:cNvPr>
          <p:cNvSpPr/>
          <p:nvPr/>
        </p:nvSpPr>
        <p:spPr>
          <a:xfrm>
            <a:off x="6565331" y="1421021"/>
            <a:ext cx="5024569" cy="471684"/>
          </a:xfrm>
          <a:prstGeom prst="round2SameRect">
            <a:avLst>
              <a:gd name="adj1" fmla="val 50000"/>
              <a:gd name="adj2" fmla="val 0"/>
            </a:avLst>
          </a:prstGeom>
          <a:solidFill>
            <a:srgbClr val="92D050"/>
          </a:solidFill>
          <a:ln>
            <a:solidFill>
              <a:srgbClr val="29AA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16DC7A0-084A-F5B4-460C-1D9D95D41EB3}"/>
              </a:ext>
            </a:extLst>
          </p:cNvPr>
          <p:cNvSpPr/>
          <p:nvPr/>
        </p:nvSpPr>
        <p:spPr>
          <a:xfrm>
            <a:off x="1064792" y="1492595"/>
            <a:ext cx="5031208" cy="400110"/>
          </a:xfrm>
          <a:prstGeom prst="rect">
            <a:avLst/>
          </a:prstGeom>
        </p:spPr>
        <p:txBody>
          <a:bodyPr wrap="square">
            <a:spAutoFit/>
          </a:bodyPr>
          <a:lstStyle/>
          <a:p>
            <a:r>
              <a:rPr lang="en-US" sz="2000" b="1">
                <a:solidFill>
                  <a:schemeClr val="bg1"/>
                </a:solidFill>
                <a:latin typeface="Arial" panose="020B0604020202020204" pitchFamily="34" charset="0"/>
                <a:ea typeface="AECOM Sans" panose="020B0504020202020204" pitchFamily="34" charset="0"/>
                <a:cs typeface="Arial" panose="020B0604020202020204" pitchFamily="34" charset="0"/>
              </a:rPr>
              <a:t>FY27 UGA Updates</a:t>
            </a:r>
          </a:p>
        </p:txBody>
      </p:sp>
      <p:sp>
        <p:nvSpPr>
          <p:cNvPr id="24" name="Rectangle 23">
            <a:extLst>
              <a:ext uri="{FF2B5EF4-FFF2-40B4-BE49-F238E27FC236}">
                <a16:creationId xmlns:a16="http://schemas.microsoft.com/office/drawing/2014/main" id="{4805BE38-19C5-BE69-AEF1-F19C05378620}"/>
              </a:ext>
            </a:extLst>
          </p:cNvPr>
          <p:cNvSpPr/>
          <p:nvPr/>
        </p:nvSpPr>
        <p:spPr>
          <a:xfrm>
            <a:off x="6617551" y="1492595"/>
            <a:ext cx="5031208" cy="400110"/>
          </a:xfrm>
          <a:prstGeom prst="rect">
            <a:avLst/>
          </a:prstGeom>
        </p:spPr>
        <p:txBody>
          <a:bodyPr wrap="square">
            <a:spAutoFit/>
          </a:bodyPr>
          <a:lstStyle/>
          <a:p>
            <a:r>
              <a:rPr lang="en-US" sz="2000" b="1">
                <a:solidFill>
                  <a:schemeClr val="bg1"/>
                </a:solidFill>
                <a:latin typeface="Arial" panose="020B0604020202020204" pitchFamily="34" charset="0"/>
                <a:ea typeface="AECOM Sans" panose="020B0504020202020204" pitchFamily="34" charset="0"/>
                <a:cs typeface="Arial" panose="020B0604020202020204" pitchFamily="34" charset="0"/>
              </a:rPr>
              <a:t>FY26 UGA Updates</a:t>
            </a:r>
          </a:p>
        </p:txBody>
      </p:sp>
      <p:sp>
        <p:nvSpPr>
          <p:cNvPr id="29" name="TextBox 28">
            <a:extLst>
              <a:ext uri="{FF2B5EF4-FFF2-40B4-BE49-F238E27FC236}">
                <a16:creationId xmlns:a16="http://schemas.microsoft.com/office/drawing/2014/main" id="{C3E12AA4-6395-1D0D-340E-F73E41193373}"/>
              </a:ext>
            </a:extLst>
          </p:cNvPr>
          <p:cNvSpPr txBox="1"/>
          <p:nvPr/>
        </p:nvSpPr>
        <p:spPr>
          <a:xfrm>
            <a:off x="6749623" y="2053508"/>
            <a:ext cx="4656960" cy="2215991"/>
          </a:xfrm>
          <a:prstGeom prst="rect">
            <a:avLst/>
          </a:prstGeom>
          <a:noFill/>
        </p:spPr>
        <p:txBody>
          <a:bodyPr wrap="square" rtlCol="0">
            <a:spAutoFit/>
          </a:bodyPr>
          <a:lstStyle/>
          <a:p>
            <a:pPr>
              <a:spcAft>
                <a:spcPts val="600"/>
              </a:spcAft>
            </a:pPr>
            <a:r>
              <a:rPr lang="en-US" sz="1200">
                <a:solidFill>
                  <a:schemeClr val="bg1"/>
                </a:solidFill>
                <a:latin typeface="Arial" panose="020B0604020202020204" pitchFamily="34" charset="0"/>
                <a:cs typeface="Arial" panose="020B0604020202020204" pitchFamily="34" charset="0"/>
              </a:rPr>
              <a:t>• Created a UGA Roadmap</a:t>
            </a:r>
          </a:p>
          <a:p>
            <a:pPr>
              <a:spcAft>
                <a:spcPts val="600"/>
              </a:spcAft>
            </a:pPr>
            <a:r>
              <a:rPr lang="en-US" sz="1200">
                <a:solidFill>
                  <a:schemeClr val="bg1"/>
                </a:solidFill>
                <a:latin typeface="Arial" panose="020B0604020202020204" pitchFamily="34" charset="0"/>
                <a:cs typeface="Arial" panose="020B0604020202020204" pitchFamily="34" charset="0"/>
              </a:rPr>
              <a:t>• </a:t>
            </a:r>
            <a:r>
              <a:rPr lang="en-US" sz="1200" strike="sngStrike">
                <a:solidFill>
                  <a:schemeClr val="bg1"/>
                </a:solidFill>
                <a:latin typeface="Arial" panose="020B0604020202020204" pitchFamily="34" charset="0"/>
                <a:cs typeface="Arial" panose="020B0604020202020204" pitchFamily="34" charset="0"/>
              </a:rPr>
              <a:t>No cap on vehicle insurance amount (previously $2,500)</a:t>
            </a:r>
          </a:p>
          <a:p>
            <a:pPr>
              <a:spcAft>
                <a:spcPts val="600"/>
              </a:spcAft>
            </a:pPr>
            <a:r>
              <a:rPr lang="en-US" sz="1200">
                <a:solidFill>
                  <a:schemeClr val="bg1"/>
                </a:solidFill>
                <a:latin typeface="Arial" panose="020B0604020202020204" pitchFamily="34" charset="0"/>
                <a:cs typeface="Arial" panose="020B0604020202020204" pitchFamily="34" charset="0"/>
              </a:rPr>
              <a:t>• Emphasized that sub-recipients can skip the Pre-Application Phase if they have already applied for another grant during the same fiscal year.</a:t>
            </a:r>
          </a:p>
          <a:p>
            <a:pPr>
              <a:spcAft>
                <a:spcPts val="600"/>
              </a:spcAft>
            </a:pPr>
            <a:r>
              <a:rPr lang="en-US" sz="1200">
                <a:solidFill>
                  <a:schemeClr val="bg1"/>
                </a:solidFill>
                <a:latin typeface="Arial" panose="020B0604020202020204" pitchFamily="34" charset="0"/>
                <a:cs typeface="Arial" panose="020B0604020202020204" pitchFamily="34" charset="0"/>
              </a:rPr>
              <a:t>• Added new UGA Tools and Resources </a:t>
            </a:r>
          </a:p>
          <a:p>
            <a:pPr>
              <a:spcAft>
                <a:spcPts val="600"/>
              </a:spcAft>
            </a:pPr>
            <a:r>
              <a:rPr lang="en-US" sz="1200">
                <a:solidFill>
                  <a:schemeClr val="bg1"/>
                </a:solidFill>
                <a:latin typeface="Arial" panose="020B0604020202020204" pitchFamily="34" charset="0"/>
                <a:cs typeface="Arial" panose="020B0604020202020204" pitchFamily="34" charset="0"/>
              </a:rPr>
              <a:t>- Smartsheet Quick Reference Guide </a:t>
            </a:r>
          </a:p>
          <a:p>
            <a:pPr>
              <a:spcAft>
                <a:spcPts val="600"/>
              </a:spcAft>
            </a:pPr>
            <a:r>
              <a:rPr lang="en-US" sz="1200">
                <a:solidFill>
                  <a:schemeClr val="bg1"/>
                </a:solidFill>
                <a:latin typeface="Arial" panose="020B0604020202020204" pitchFamily="34" charset="0"/>
                <a:cs typeface="Arial" panose="020B0604020202020204" pitchFamily="34" charset="0"/>
              </a:rPr>
              <a:t>- UGA Video Training Materials </a:t>
            </a:r>
          </a:p>
          <a:p>
            <a:pPr>
              <a:spcAft>
                <a:spcPts val="600"/>
              </a:spcAft>
            </a:pPr>
            <a:r>
              <a:rPr lang="en-US" sz="1200">
                <a:solidFill>
                  <a:schemeClr val="bg1"/>
                </a:solidFill>
                <a:latin typeface="Arial" panose="020B0604020202020204" pitchFamily="34" charset="0"/>
                <a:cs typeface="Arial" panose="020B0604020202020204" pitchFamily="34" charset="0"/>
              </a:rPr>
              <a:t>- UGA Progress Sheet</a:t>
            </a:r>
          </a:p>
        </p:txBody>
      </p:sp>
      <p:sp>
        <p:nvSpPr>
          <p:cNvPr id="30" name="TextBox 29">
            <a:extLst>
              <a:ext uri="{FF2B5EF4-FFF2-40B4-BE49-F238E27FC236}">
                <a16:creationId xmlns:a16="http://schemas.microsoft.com/office/drawing/2014/main" id="{7468E4DB-371E-2156-D3DA-F4170AF08CF5}"/>
              </a:ext>
            </a:extLst>
          </p:cNvPr>
          <p:cNvSpPr txBox="1"/>
          <p:nvPr/>
        </p:nvSpPr>
        <p:spPr>
          <a:xfrm>
            <a:off x="1194634" y="2030929"/>
            <a:ext cx="4419781" cy="4555093"/>
          </a:xfrm>
          <a:prstGeom prst="rect">
            <a:avLst/>
          </a:prstGeom>
          <a:noFill/>
        </p:spPr>
        <p:txBody>
          <a:bodyPr wrap="square" rtlCol="0">
            <a:spAutoFit/>
          </a:bodyPr>
          <a:lstStyle/>
          <a:p>
            <a:pPr marL="171450" indent="-171450">
              <a:spcAft>
                <a:spcPts val="600"/>
              </a:spcAft>
              <a:buFont typeface="Arial" panose="020B0604020202020204" pitchFamily="34" charset="0"/>
              <a:buChar char="•"/>
            </a:pPr>
            <a:r>
              <a:rPr lang="en-US" sz="1200">
                <a:solidFill>
                  <a:schemeClr val="bg1"/>
                </a:solidFill>
                <a:latin typeface="Arial" panose="020B0604020202020204" pitchFamily="34" charset="0"/>
                <a:cs typeface="Arial" panose="020B0604020202020204" pitchFamily="34" charset="0"/>
              </a:rPr>
              <a:t> Added new UGA documents: Capital Needs Request Form, NEPA Information Form, </a:t>
            </a:r>
            <a:r>
              <a:rPr lang="en-US" sz="1200" strike="sngStrike">
                <a:solidFill>
                  <a:schemeClr val="bg1"/>
                </a:solidFill>
                <a:latin typeface="Arial" panose="020B0604020202020204" pitchFamily="34" charset="0"/>
                <a:cs typeface="Arial" panose="020B0604020202020204" pitchFamily="34" charset="0"/>
              </a:rPr>
              <a:t>and Independent Cost Estimate (ICE) Form.</a:t>
            </a:r>
          </a:p>
          <a:p>
            <a:pPr marL="171450" indent="-171450">
              <a:spcAft>
                <a:spcPts val="600"/>
              </a:spcAft>
              <a:buFont typeface="Arial" panose="020B0604020202020204" pitchFamily="34" charset="0"/>
              <a:buChar char="•"/>
            </a:pPr>
            <a:r>
              <a:rPr lang="en-US" sz="1200">
                <a:solidFill>
                  <a:schemeClr val="bg1"/>
                </a:solidFill>
                <a:latin typeface="Arial" panose="020B0604020202020204" pitchFamily="34" charset="0"/>
                <a:cs typeface="Arial" panose="020B0604020202020204" pitchFamily="34" charset="0"/>
              </a:rPr>
              <a:t>Smartsheet Workspaces for previous years are available to view and download for review purposes only.</a:t>
            </a:r>
          </a:p>
          <a:p>
            <a:pPr marL="171450" indent="-171450">
              <a:spcAft>
                <a:spcPts val="600"/>
              </a:spcAft>
              <a:buFont typeface="Arial" panose="020B0604020202020204" pitchFamily="34" charset="0"/>
              <a:buChar char="•"/>
            </a:pPr>
            <a:r>
              <a:rPr lang="en-US" sz="1200">
                <a:solidFill>
                  <a:schemeClr val="bg1"/>
                </a:solidFill>
                <a:latin typeface="Arial" panose="020B0604020202020204" pitchFamily="34" charset="0"/>
                <a:cs typeface="Arial" panose="020B0604020202020204" pitchFamily="34" charset="0"/>
              </a:rPr>
              <a:t>Urban State Match applications are now only submitted when vehicle(s) are received.</a:t>
            </a:r>
          </a:p>
          <a:p>
            <a:pPr marL="171450" indent="-171450">
              <a:spcAft>
                <a:spcPts val="600"/>
              </a:spcAft>
              <a:buFont typeface="Arial" panose="020B0604020202020204" pitchFamily="34" charset="0"/>
              <a:buChar char="•"/>
            </a:pPr>
            <a:r>
              <a:rPr lang="en-US" sz="1200">
                <a:solidFill>
                  <a:schemeClr val="bg1"/>
                </a:solidFill>
                <a:latin typeface="Arial" panose="020B0604020202020204" pitchFamily="34" charset="0"/>
                <a:cs typeface="Arial" panose="020B0604020202020204" pitchFamily="34" charset="0"/>
              </a:rPr>
              <a:t>Removed Volunteer Reimbursement from 5310 Operating Program.</a:t>
            </a:r>
          </a:p>
          <a:p>
            <a:pPr marL="171450" indent="-171450">
              <a:spcAft>
                <a:spcPts val="600"/>
              </a:spcAft>
              <a:buFont typeface="Arial" panose="020B0604020202020204" pitchFamily="34" charset="0"/>
              <a:buChar char="•"/>
            </a:pPr>
            <a:r>
              <a:rPr lang="en-US" sz="1200">
                <a:solidFill>
                  <a:schemeClr val="bg1"/>
                </a:solidFill>
                <a:latin typeface="Arial" panose="020B0604020202020204" pitchFamily="34" charset="0"/>
                <a:cs typeface="Arial" panose="020B0604020202020204" pitchFamily="34" charset="0"/>
              </a:rPr>
              <a:t>The date for requesting vehicle mileage is now May 31st.</a:t>
            </a:r>
          </a:p>
          <a:p>
            <a:pPr marL="171450" indent="-171450">
              <a:spcAft>
                <a:spcPts val="600"/>
              </a:spcAft>
              <a:buFont typeface="Arial" panose="020B0604020202020204" pitchFamily="34" charset="0"/>
              <a:buChar char="•"/>
            </a:pPr>
            <a:r>
              <a:rPr lang="en-US" sz="1200">
                <a:solidFill>
                  <a:schemeClr val="bg1"/>
                </a:solidFill>
                <a:latin typeface="Arial" panose="020B0604020202020204" pitchFamily="34" charset="0"/>
                <a:cs typeface="Arial" panose="020B0604020202020204" pitchFamily="34" charset="0"/>
              </a:rPr>
              <a:t>Renamed ‘Conflict of Interest Policy’ to ‘Signed Conflict of Interest Statements’.</a:t>
            </a:r>
          </a:p>
          <a:p>
            <a:pPr marL="171450" indent="-171450">
              <a:spcAft>
                <a:spcPts val="600"/>
              </a:spcAft>
              <a:buFont typeface="Arial" panose="020B0604020202020204" pitchFamily="34" charset="0"/>
              <a:buChar char="•"/>
            </a:pPr>
            <a:r>
              <a:rPr lang="en-US" sz="1200">
                <a:solidFill>
                  <a:schemeClr val="bg1"/>
                </a:solidFill>
                <a:latin typeface="Arial" panose="020B0604020202020204" pitchFamily="34" charset="0"/>
                <a:cs typeface="Arial" panose="020B0604020202020204" pitchFamily="34" charset="0"/>
              </a:rPr>
              <a:t>New color scheme for Part 3.3 phases.</a:t>
            </a:r>
          </a:p>
          <a:p>
            <a:pPr marL="171450" indent="-171450">
              <a:spcAft>
                <a:spcPts val="600"/>
              </a:spcAft>
              <a:buFont typeface="Arial" panose="020B0604020202020204" pitchFamily="34" charset="0"/>
              <a:buChar char="•"/>
            </a:pPr>
            <a:r>
              <a:rPr lang="en-US" sz="1200">
                <a:solidFill>
                  <a:schemeClr val="bg1"/>
                </a:solidFill>
                <a:latin typeface="Arial" panose="020B0604020202020204" pitchFamily="34" charset="0"/>
                <a:cs typeface="Arial" panose="020B0604020202020204" pitchFamily="34" charset="0"/>
              </a:rPr>
              <a:t>Added notes to the Public Hearing Notice and 5310 Capital Purchase of Service.</a:t>
            </a:r>
          </a:p>
          <a:p>
            <a:pPr marL="171450" indent="-171450">
              <a:spcAft>
                <a:spcPts val="600"/>
              </a:spcAft>
              <a:buFont typeface="Arial" panose="020B0604020202020204" pitchFamily="34" charset="0"/>
              <a:buChar char="•"/>
            </a:pPr>
            <a:r>
              <a:rPr lang="en-US" sz="1200">
                <a:solidFill>
                  <a:schemeClr val="bg1"/>
                </a:solidFill>
                <a:latin typeface="Arial" panose="020B0604020202020204" pitchFamily="34" charset="0"/>
                <a:cs typeface="Arial" panose="020B0604020202020204" pitchFamily="34" charset="0"/>
              </a:rPr>
              <a:t>Consolidated application steps in Part 3.3 programs and grouped into Rural and Urban.</a:t>
            </a:r>
          </a:p>
          <a:p>
            <a:pPr marL="171450" indent="-171450">
              <a:spcAft>
                <a:spcPts val="600"/>
              </a:spcAft>
              <a:buFont typeface="Arial" panose="020B0604020202020204" pitchFamily="34" charset="0"/>
              <a:buChar char="•"/>
            </a:pPr>
            <a:r>
              <a:rPr lang="en-US" sz="1200">
                <a:solidFill>
                  <a:schemeClr val="bg1"/>
                </a:solidFill>
                <a:latin typeface="Arial" panose="020B0604020202020204" pitchFamily="34" charset="0"/>
                <a:cs typeface="Arial" panose="020B0604020202020204" pitchFamily="34" charset="0"/>
              </a:rPr>
              <a:t>Removed Master Documents required for Urban grants with exception of Travelers’ Aid and </a:t>
            </a:r>
            <a:r>
              <a:rPr lang="en-US" sz="1200" err="1">
                <a:solidFill>
                  <a:schemeClr val="bg1"/>
                </a:solidFill>
                <a:latin typeface="Arial" panose="020B0604020202020204" pitchFamily="34" charset="0"/>
                <a:cs typeface="Arial" panose="020B0604020202020204" pitchFamily="34" charset="0"/>
              </a:rPr>
              <a:t>ConCPT</a:t>
            </a:r>
            <a:r>
              <a:rPr lang="en-US" sz="1200">
                <a:solidFill>
                  <a:schemeClr val="bg1"/>
                </a:solidFill>
                <a:latin typeface="Arial" panose="020B0604020202020204" pitchFamily="34" charset="0"/>
                <a:cs typeface="Arial" panose="020B0604020202020204" pitchFamily="34" charset="0"/>
              </a:rPr>
              <a:t> grants.</a:t>
            </a:r>
          </a:p>
          <a:p>
            <a:pPr marL="171450" indent="-171450">
              <a:spcAft>
                <a:spcPts val="600"/>
              </a:spcAft>
              <a:buFont typeface="Arial" panose="020B0604020202020204" pitchFamily="34" charset="0"/>
              <a:buChar char="•"/>
            </a:pPr>
            <a:endParaRPr lang="en-US" sz="1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811862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Shape 25">
            <a:extLst>
              <a:ext uri="{FF2B5EF4-FFF2-40B4-BE49-F238E27FC236}">
                <a16:creationId xmlns:a16="http://schemas.microsoft.com/office/drawing/2014/main" id="{55B824C8-56BF-41D8-BAC1-B5C331D1819C}"/>
              </a:ext>
            </a:extLst>
          </p:cNvPr>
          <p:cNvSpPr/>
          <p:nvPr/>
        </p:nvSpPr>
        <p:spPr>
          <a:xfrm>
            <a:off x="3446169" y="324091"/>
            <a:ext cx="5301205" cy="6736466"/>
          </a:xfrm>
          <a:custGeom>
            <a:avLst/>
            <a:gdLst>
              <a:gd name="connsiteX0" fmla="*/ 5058137 w 5301205"/>
              <a:gd name="connsiteY0" fmla="*/ 1076446 h 6736466"/>
              <a:gd name="connsiteX1" fmla="*/ 1932972 w 5301205"/>
              <a:gd name="connsiteY1" fmla="*/ 6736466 h 6736466"/>
              <a:gd name="connsiteX2" fmla="*/ 0 w 5301205"/>
              <a:gd name="connsiteY2" fmla="*/ 5775767 h 6736466"/>
              <a:gd name="connsiteX3" fmla="*/ 3333509 w 5301205"/>
              <a:gd name="connsiteY3" fmla="*/ 0 h 6736466"/>
              <a:gd name="connsiteX4" fmla="*/ 5301205 w 5301205"/>
              <a:gd name="connsiteY4" fmla="*/ 682906 h 6736466"/>
              <a:gd name="connsiteX5" fmla="*/ 5000263 w 5301205"/>
              <a:gd name="connsiteY5" fmla="*/ 1215342 h 6736466"/>
              <a:gd name="connsiteX6" fmla="*/ 5000263 w 5301205"/>
              <a:gd name="connsiteY6" fmla="*/ 1215342 h 6736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01205" h="6736466">
                <a:moveTo>
                  <a:pt x="5058137" y="1076446"/>
                </a:moveTo>
                <a:lnTo>
                  <a:pt x="1932972" y="6736466"/>
                </a:lnTo>
                <a:lnTo>
                  <a:pt x="0" y="5775767"/>
                </a:lnTo>
                <a:lnTo>
                  <a:pt x="3333509" y="0"/>
                </a:lnTo>
                <a:lnTo>
                  <a:pt x="5301205" y="682906"/>
                </a:lnTo>
                <a:lnTo>
                  <a:pt x="5000263" y="1215342"/>
                </a:lnTo>
                <a:lnTo>
                  <a:pt x="5000263" y="1215342"/>
                </a:ln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Shape 3">
            <a:extLst>
              <a:ext uri="{FF2B5EF4-FFF2-40B4-BE49-F238E27FC236}">
                <a16:creationId xmlns:a16="http://schemas.microsoft.com/office/drawing/2014/main" id="{F5B8C486-71BE-43FC-8FFD-5E677C40C750}"/>
              </a:ext>
            </a:extLst>
          </p:cNvPr>
          <p:cNvSpPr/>
          <p:nvPr/>
        </p:nvSpPr>
        <p:spPr>
          <a:xfrm>
            <a:off x="-2715" y="2042"/>
            <a:ext cx="8794151" cy="3401550"/>
          </a:xfrm>
          <a:custGeom>
            <a:avLst/>
            <a:gdLst>
              <a:gd name="connsiteX0" fmla="*/ 20320 w 6035040"/>
              <a:gd name="connsiteY0" fmla="*/ 0 h 3525520"/>
              <a:gd name="connsiteX1" fmla="*/ 6035040 w 6035040"/>
              <a:gd name="connsiteY1" fmla="*/ 0 h 3525520"/>
              <a:gd name="connsiteX2" fmla="*/ 4368800 w 6035040"/>
              <a:gd name="connsiteY2" fmla="*/ 3525520 h 3525520"/>
              <a:gd name="connsiteX3" fmla="*/ 0 w 6035040"/>
              <a:gd name="connsiteY3" fmla="*/ 3525520 h 3525520"/>
              <a:gd name="connsiteX4" fmla="*/ 20320 w 6035040"/>
              <a:gd name="connsiteY4" fmla="*/ 0 h 3525520"/>
              <a:gd name="connsiteX0" fmla="*/ 0 w 6037580"/>
              <a:gd name="connsiteY0" fmla="*/ 0 h 3529330"/>
              <a:gd name="connsiteX1" fmla="*/ 6037580 w 6037580"/>
              <a:gd name="connsiteY1" fmla="*/ 3810 h 3529330"/>
              <a:gd name="connsiteX2" fmla="*/ 4371340 w 6037580"/>
              <a:gd name="connsiteY2" fmla="*/ 3529330 h 3529330"/>
              <a:gd name="connsiteX3" fmla="*/ 2540 w 6037580"/>
              <a:gd name="connsiteY3" fmla="*/ 3529330 h 3529330"/>
              <a:gd name="connsiteX4" fmla="*/ 0 w 6037580"/>
              <a:gd name="connsiteY4" fmla="*/ 0 h 3529330"/>
              <a:gd name="connsiteX0" fmla="*/ 0 w 6326947"/>
              <a:gd name="connsiteY0" fmla="*/ 7765 h 3537095"/>
              <a:gd name="connsiteX1" fmla="*/ 6326947 w 6326947"/>
              <a:gd name="connsiteY1" fmla="*/ 0 h 3537095"/>
              <a:gd name="connsiteX2" fmla="*/ 4371340 w 6326947"/>
              <a:gd name="connsiteY2" fmla="*/ 3537095 h 3537095"/>
              <a:gd name="connsiteX3" fmla="*/ 2540 w 6326947"/>
              <a:gd name="connsiteY3" fmla="*/ 3537095 h 3537095"/>
              <a:gd name="connsiteX4" fmla="*/ 0 w 6326947"/>
              <a:gd name="connsiteY4" fmla="*/ 7765 h 3537095"/>
              <a:gd name="connsiteX0" fmla="*/ 0 w 6326947"/>
              <a:gd name="connsiteY0" fmla="*/ 0 h 3986530"/>
              <a:gd name="connsiteX1" fmla="*/ 6326947 w 6326947"/>
              <a:gd name="connsiteY1" fmla="*/ 449435 h 3986530"/>
              <a:gd name="connsiteX2" fmla="*/ 4371340 w 6326947"/>
              <a:gd name="connsiteY2" fmla="*/ 3986530 h 3986530"/>
              <a:gd name="connsiteX3" fmla="*/ 2540 w 6326947"/>
              <a:gd name="connsiteY3" fmla="*/ 3986530 h 3986530"/>
              <a:gd name="connsiteX4" fmla="*/ 0 w 6326947"/>
              <a:gd name="connsiteY4" fmla="*/ 0 h 3986530"/>
              <a:gd name="connsiteX0" fmla="*/ 0 w 6601267"/>
              <a:gd name="connsiteY0" fmla="*/ 7765 h 3994295"/>
              <a:gd name="connsiteX1" fmla="*/ 6601267 w 6601267"/>
              <a:gd name="connsiteY1" fmla="*/ 0 h 3994295"/>
              <a:gd name="connsiteX2" fmla="*/ 4371340 w 6601267"/>
              <a:gd name="connsiteY2" fmla="*/ 3994295 h 3994295"/>
              <a:gd name="connsiteX3" fmla="*/ 2540 w 6601267"/>
              <a:gd name="connsiteY3" fmla="*/ 3994295 h 3994295"/>
              <a:gd name="connsiteX4" fmla="*/ 0 w 6601267"/>
              <a:gd name="connsiteY4" fmla="*/ 7765 h 3994295"/>
              <a:gd name="connsiteX0" fmla="*/ 0 w 7744267"/>
              <a:gd name="connsiteY0" fmla="*/ 2034685 h 6021215"/>
              <a:gd name="connsiteX1" fmla="*/ 7744267 w 7744267"/>
              <a:gd name="connsiteY1" fmla="*/ 0 h 6021215"/>
              <a:gd name="connsiteX2" fmla="*/ 4371340 w 7744267"/>
              <a:gd name="connsiteY2" fmla="*/ 6021215 h 6021215"/>
              <a:gd name="connsiteX3" fmla="*/ 2540 w 7744267"/>
              <a:gd name="connsiteY3" fmla="*/ 6021215 h 6021215"/>
              <a:gd name="connsiteX4" fmla="*/ 0 w 7744267"/>
              <a:gd name="connsiteY4" fmla="*/ 2034685 h 6021215"/>
              <a:gd name="connsiteX0" fmla="*/ 0 w 9816907"/>
              <a:gd name="connsiteY0" fmla="*/ 7765 h 6021215"/>
              <a:gd name="connsiteX1" fmla="*/ 9816907 w 9816907"/>
              <a:gd name="connsiteY1" fmla="*/ 0 h 6021215"/>
              <a:gd name="connsiteX2" fmla="*/ 6443980 w 9816907"/>
              <a:gd name="connsiteY2" fmla="*/ 6021215 h 6021215"/>
              <a:gd name="connsiteX3" fmla="*/ 2075180 w 9816907"/>
              <a:gd name="connsiteY3" fmla="*/ 6021215 h 6021215"/>
              <a:gd name="connsiteX4" fmla="*/ 0 w 9816907"/>
              <a:gd name="connsiteY4" fmla="*/ 7765 h 6021215"/>
              <a:gd name="connsiteX0" fmla="*/ 43191 w 9860098"/>
              <a:gd name="connsiteY0" fmla="*/ 7765 h 6874655"/>
              <a:gd name="connsiteX1" fmla="*/ 9860098 w 9860098"/>
              <a:gd name="connsiteY1" fmla="*/ 0 h 6874655"/>
              <a:gd name="connsiteX2" fmla="*/ 6487171 w 9860098"/>
              <a:gd name="connsiteY2" fmla="*/ 6021215 h 6874655"/>
              <a:gd name="connsiteX3" fmla="*/ 11 w 9860098"/>
              <a:gd name="connsiteY3" fmla="*/ 6874655 h 6874655"/>
              <a:gd name="connsiteX4" fmla="*/ 43191 w 9860098"/>
              <a:gd name="connsiteY4" fmla="*/ 7765 h 6874655"/>
              <a:gd name="connsiteX0" fmla="*/ 27958 w 9844865"/>
              <a:gd name="connsiteY0" fmla="*/ 7765 h 6021215"/>
              <a:gd name="connsiteX1" fmla="*/ 9844865 w 9844865"/>
              <a:gd name="connsiteY1" fmla="*/ 0 h 6021215"/>
              <a:gd name="connsiteX2" fmla="*/ 6471938 w 9844865"/>
              <a:gd name="connsiteY2" fmla="*/ 6021215 h 6021215"/>
              <a:gd name="connsiteX3" fmla="*/ 18 w 9844865"/>
              <a:gd name="connsiteY3" fmla="*/ 3948575 h 6021215"/>
              <a:gd name="connsiteX4" fmla="*/ 27958 w 9844865"/>
              <a:gd name="connsiteY4" fmla="*/ 7765 h 6021215"/>
              <a:gd name="connsiteX0" fmla="*/ 27958 w 9844865"/>
              <a:gd name="connsiteY0" fmla="*/ 7765 h 3948575"/>
              <a:gd name="connsiteX1" fmla="*/ 9844865 w 9844865"/>
              <a:gd name="connsiteY1" fmla="*/ 0 h 3948575"/>
              <a:gd name="connsiteX2" fmla="*/ 7630178 w 9844865"/>
              <a:gd name="connsiteY2" fmla="*/ 3933335 h 3948575"/>
              <a:gd name="connsiteX3" fmla="*/ 18 w 9844865"/>
              <a:gd name="connsiteY3" fmla="*/ 3948575 h 3948575"/>
              <a:gd name="connsiteX4" fmla="*/ 27958 w 9844865"/>
              <a:gd name="connsiteY4" fmla="*/ 7765 h 3948575"/>
              <a:gd name="connsiteX0" fmla="*/ 0 w 9869275"/>
              <a:gd name="connsiteY0" fmla="*/ 68725 h 3948575"/>
              <a:gd name="connsiteX1" fmla="*/ 9869275 w 9869275"/>
              <a:gd name="connsiteY1" fmla="*/ 0 h 3948575"/>
              <a:gd name="connsiteX2" fmla="*/ 7654588 w 9869275"/>
              <a:gd name="connsiteY2" fmla="*/ 3933335 h 3948575"/>
              <a:gd name="connsiteX3" fmla="*/ 24428 w 9869275"/>
              <a:gd name="connsiteY3" fmla="*/ 3948575 h 3948575"/>
              <a:gd name="connsiteX4" fmla="*/ 0 w 9869275"/>
              <a:gd name="connsiteY4" fmla="*/ 68725 h 3948575"/>
              <a:gd name="connsiteX0" fmla="*/ 0 w 9851819"/>
              <a:gd name="connsiteY0" fmla="*/ 68725 h 3948575"/>
              <a:gd name="connsiteX1" fmla="*/ 9851819 w 9851819"/>
              <a:gd name="connsiteY1" fmla="*/ 0 h 3948575"/>
              <a:gd name="connsiteX2" fmla="*/ 7637132 w 9851819"/>
              <a:gd name="connsiteY2" fmla="*/ 3933335 h 3948575"/>
              <a:gd name="connsiteX3" fmla="*/ 6972 w 9851819"/>
              <a:gd name="connsiteY3" fmla="*/ 3948575 h 3948575"/>
              <a:gd name="connsiteX4" fmla="*/ 0 w 9851819"/>
              <a:gd name="connsiteY4" fmla="*/ 68725 h 3948575"/>
              <a:gd name="connsiteX0" fmla="*/ 0 w 9851819"/>
              <a:gd name="connsiteY0" fmla="*/ 68725 h 3948575"/>
              <a:gd name="connsiteX1" fmla="*/ 9851819 w 9851819"/>
              <a:gd name="connsiteY1" fmla="*/ 0 h 3948575"/>
              <a:gd name="connsiteX2" fmla="*/ 7425011 w 9851819"/>
              <a:gd name="connsiteY2" fmla="*/ 3944909 h 3948575"/>
              <a:gd name="connsiteX3" fmla="*/ 6972 w 9851819"/>
              <a:gd name="connsiteY3" fmla="*/ 3948575 h 3948575"/>
              <a:gd name="connsiteX4" fmla="*/ 0 w 9851819"/>
              <a:gd name="connsiteY4" fmla="*/ 68725 h 3948575"/>
              <a:gd name="connsiteX0" fmla="*/ 510074 w 10361893"/>
              <a:gd name="connsiteY0" fmla="*/ 68725 h 3971724"/>
              <a:gd name="connsiteX1" fmla="*/ 10361893 w 10361893"/>
              <a:gd name="connsiteY1" fmla="*/ 0 h 3971724"/>
              <a:gd name="connsiteX2" fmla="*/ 7935085 w 10361893"/>
              <a:gd name="connsiteY2" fmla="*/ 3944909 h 3971724"/>
              <a:gd name="connsiteX3" fmla="*/ 1 w 10361893"/>
              <a:gd name="connsiteY3" fmla="*/ 3971724 h 3971724"/>
              <a:gd name="connsiteX4" fmla="*/ 510074 w 10361893"/>
              <a:gd name="connsiteY4" fmla="*/ 68725 h 3971724"/>
              <a:gd name="connsiteX0" fmla="*/ 6348 w 10361955"/>
              <a:gd name="connsiteY0" fmla="*/ 57151 h 3971724"/>
              <a:gd name="connsiteX1" fmla="*/ 10361955 w 10361955"/>
              <a:gd name="connsiteY1" fmla="*/ 0 h 3971724"/>
              <a:gd name="connsiteX2" fmla="*/ 7935147 w 10361955"/>
              <a:gd name="connsiteY2" fmla="*/ 3944909 h 3971724"/>
              <a:gd name="connsiteX3" fmla="*/ 63 w 10361955"/>
              <a:gd name="connsiteY3" fmla="*/ 3971724 h 3971724"/>
              <a:gd name="connsiteX4" fmla="*/ 6348 w 10361955"/>
              <a:gd name="connsiteY4" fmla="*/ 57151 h 3971724"/>
              <a:gd name="connsiteX0" fmla="*/ 6348 w 10348698"/>
              <a:gd name="connsiteY0" fmla="*/ 0 h 3914573"/>
              <a:gd name="connsiteX1" fmla="*/ 10348698 w 10348698"/>
              <a:gd name="connsiteY1" fmla="*/ 81745 h 3914573"/>
              <a:gd name="connsiteX2" fmla="*/ 7935147 w 10348698"/>
              <a:gd name="connsiteY2" fmla="*/ 3887758 h 3914573"/>
              <a:gd name="connsiteX3" fmla="*/ 63 w 10348698"/>
              <a:gd name="connsiteY3" fmla="*/ 3914573 h 3914573"/>
              <a:gd name="connsiteX4" fmla="*/ 6348 w 10348698"/>
              <a:gd name="connsiteY4" fmla="*/ 0 h 3914573"/>
              <a:gd name="connsiteX0" fmla="*/ 6348 w 10428243"/>
              <a:gd name="connsiteY0" fmla="*/ 10852 h 3925425"/>
              <a:gd name="connsiteX1" fmla="*/ 10428243 w 10428243"/>
              <a:gd name="connsiteY1" fmla="*/ 0 h 3925425"/>
              <a:gd name="connsiteX2" fmla="*/ 7935147 w 10428243"/>
              <a:gd name="connsiteY2" fmla="*/ 3898610 h 3925425"/>
              <a:gd name="connsiteX3" fmla="*/ 63 w 10428243"/>
              <a:gd name="connsiteY3" fmla="*/ 3925425 h 3925425"/>
              <a:gd name="connsiteX4" fmla="*/ 6348 w 10428243"/>
              <a:gd name="connsiteY4" fmla="*/ 10852 h 3925425"/>
              <a:gd name="connsiteX0" fmla="*/ 6348 w 10068217"/>
              <a:gd name="connsiteY0" fmla="*/ 0 h 3914573"/>
              <a:gd name="connsiteX1" fmla="*/ 10068217 w 10068217"/>
              <a:gd name="connsiteY1" fmla="*/ 513023 h 3914573"/>
              <a:gd name="connsiteX2" fmla="*/ 7935147 w 10068217"/>
              <a:gd name="connsiteY2" fmla="*/ 3887758 h 3914573"/>
              <a:gd name="connsiteX3" fmla="*/ 63 w 10068217"/>
              <a:gd name="connsiteY3" fmla="*/ 3914573 h 3914573"/>
              <a:gd name="connsiteX4" fmla="*/ 6348 w 10068217"/>
              <a:gd name="connsiteY4" fmla="*/ 0 h 3914573"/>
              <a:gd name="connsiteX0" fmla="*/ 639059 w 10068155"/>
              <a:gd name="connsiteY0" fmla="*/ 0 h 3685973"/>
              <a:gd name="connsiteX1" fmla="*/ 10068155 w 10068155"/>
              <a:gd name="connsiteY1" fmla="*/ 284423 h 3685973"/>
              <a:gd name="connsiteX2" fmla="*/ 7935085 w 10068155"/>
              <a:gd name="connsiteY2" fmla="*/ 3659158 h 3685973"/>
              <a:gd name="connsiteX3" fmla="*/ 1 w 10068155"/>
              <a:gd name="connsiteY3" fmla="*/ 3685973 h 3685973"/>
              <a:gd name="connsiteX4" fmla="*/ 639059 w 10068155"/>
              <a:gd name="connsiteY4" fmla="*/ 0 h 3685973"/>
              <a:gd name="connsiteX0" fmla="*/ 0 w 10072780"/>
              <a:gd name="connsiteY0" fmla="*/ 1327 h 3401550"/>
              <a:gd name="connsiteX1" fmla="*/ 10072780 w 10072780"/>
              <a:gd name="connsiteY1" fmla="*/ 0 h 3401550"/>
              <a:gd name="connsiteX2" fmla="*/ 7939710 w 10072780"/>
              <a:gd name="connsiteY2" fmla="*/ 3374735 h 3401550"/>
              <a:gd name="connsiteX3" fmla="*/ 4626 w 10072780"/>
              <a:gd name="connsiteY3" fmla="*/ 3401550 h 3401550"/>
              <a:gd name="connsiteX4" fmla="*/ 0 w 10072780"/>
              <a:gd name="connsiteY4" fmla="*/ 1327 h 3401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72780" h="3401550">
                <a:moveTo>
                  <a:pt x="0" y="1327"/>
                </a:moveTo>
                <a:lnTo>
                  <a:pt x="10072780" y="0"/>
                </a:lnTo>
                <a:lnTo>
                  <a:pt x="7939710" y="3374735"/>
                </a:lnTo>
                <a:lnTo>
                  <a:pt x="4626" y="3401550"/>
                </a:lnTo>
                <a:cubicBezTo>
                  <a:pt x="3779" y="2225107"/>
                  <a:pt x="847" y="1177770"/>
                  <a:pt x="0" y="1327"/>
                </a:cubicBezTo>
                <a:close/>
              </a:path>
            </a:pathLst>
          </a:custGeom>
          <a:solidFill>
            <a:srgbClr val="29A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3F55295E-26E5-40F3-9B8B-24F0C26B9955}"/>
              </a:ext>
            </a:extLst>
          </p:cNvPr>
          <p:cNvCxnSpPr>
            <a:cxnSpLocks/>
          </p:cNvCxnSpPr>
          <p:nvPr/>
        </p:nvCxnSpPr>
        <p:spPr>
          <a:xfrm flipV="1">
            <a:off x="7535119" y="-354150"/>
            <a:ext cx="2103554" cy="3784581"/>
          </a:xfrm>
          <a:prstGeom prst="line">
            <a:avLst/>
          </a:prstGeom>
          <a:ln w="57150">
            <a:solidFill>
              <a:srgbClr val="144467"/>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047CD941-4A8E-42AA-AAA7-7DEDC0D470B0}"/>
              </a:ext>
            </a:extLst>
          </p:cNvPr>
          <p:cNvSpPr/>
          <p:nvPr/>
        </p:nvSpPr>
        <p:spPr>
          <a:xfrm rot="5400000">
            <a:off x="5910806" y="-5910805"/>
            <a:ext cx="370390" cy="12192001"/>
          </a:xfrm>
          <a:prstGeom prst="rect">
            <a:avLst/>
          </a:prstGeom>
          <a:solidFill>
            <a:srgbClr val="093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B7DFFFD3-2197-47FC-91B0-044BC2143142}"/>
              </a:ext>
            </a:extLst>
          </p:cNvPr>
          <p:cNvSpPr txBox="1"/>
          <p:nvPr/>
        </p:nvSpPr>
        <p:spPr>
          <a:xfrm>
            <a:off x="535168" y="1585619"/>
            <a:ext cx="5771904" cy="1754326"/>
          </a:xfrm>
          <a:prstGeom prst="rect">
            <a:avLst/>
          </a:prstGeom>
          <a:noFill/>
        </p:spPr>
        <p:txBody>
          <a:bodyPr wrap="square" rtlCol="0">
            <a:spAutoFit/>
          </a:bodyPr>
          <a:lstStyle/>
          <a:p>
            <a:r>
              <a:rPr lang="en-US" sz="3600" b="1">
                <a:solidFill>
                  <a:schemeClr val="bg1">
                    <a:lumMod val="95000"/>
                  </a:schemeClr>
                </a:solidFill>
                <a:latin typeface="Arial" panose="020B0604020202020204" pitchFamily="34" charset="0"/>
                <a:ea typeface="AECOM Sans" panose="020B0504020202020204" pitchFamily="34" charset="0"/>
                <a:cs typeface="Arial" panose="020B0604020202020204" pitchFamily="34" charset="0"/>
              </a:rPr>
              <a:t>PART 1 – </a:t>
            </a:r>
          </a:p>
          <a:p>
            <a:r>
              <a:rPr lang="en-US" sz="3600" b="1">
                <a:solidFill>
                  <a:schemeClr val="bg1"/>
                </a:solidFill>
                <a:latin typeface="Arial" panose="020B0604020202020204" pitchFamily="34" charset="0"/>
                <a:ea typeface="AECOM Sans" panose="020B0504020202020204" pitchFamily="34" charset="0"/>
                <a:cs typeface="Arial" panose="020B0604020202020204" pitchFamily="34" charset="0"/>
              </a:rPr>
              <a:t>What Funding Sources are Available? </a:t>
            </a:r>
          </a:p>
        </p:txBody>
      </p:sp>
      <p:cxnSp>
        <p:nvCxnSpPr>
          <p:cNvPr id="28" name="Straight Connector 27">
            <a:extLst>
              <a:ext uri="{FF2B5EF4-FFF2-40B4-BE49-F238E27FC236}">
                <a16:creationId xmlns:a16="http://schemas.microsoft.com/office/drawing/2014/main" id="{9CA6B622-BD68-4C70-8003-ED18D7CB7CC5}"/>
              </a:ext>
            </a:extLst>
          </p:cNvPr>
          <p:cNvCxnSpPr>
            <a:cxnSpLocks/>
          </p:cNvCxnSpPr>
          <p:nvPr/>
        </p:nvCxnSpPr>
        <p:spPr>
          <a:xfrm flipV="1">
            <a:off x="6910086" y="-543340"/>
            <a:ext cx="2179695" cy="3921569"/>
          </a:xfrm>
          <a:prstGeom prst="line">
            <a:avLst/>
          </a:prstGeom>
          <a:ln w="57150">
            <a:solidFill>
              <a:srgbClr val="144467"/>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E2AD0FAD-C804-4FF9-87F2-419E2478B3AC}"/>
              </a:ext>
            </a:extLst>
          </p:cNvPr>
          <p:cNvSpPr txBox="1"/>
          <p:nvPr/>
        </p:nvSpPr>
        <p:spPr>
          <a:xfrm>
            <a:off x="500445" y="3814094"/>
            <a:ext cx="6697110" cy="1287532"/>
          </a:xfrm>
          <a:prstGeom prst="rect">
            <a:avLst/>
          </a:prstGeom>
          <a:noFill/>
        </p:spPr>
        <p:txBody>
          <a:bodyPr wrap="square" rtlCol="0">
            <a:spAutoFit/>
          </a:bodyPr>
          <a:lstStyle/>
          <a:p>
            <a:pPr>
              <a:lnSpc>
                <a:spcPct val="150000"/>
              </a:lnSpc>
            </a:pPr>
            <a:r>
              <a:rPr lang="en-US">
                <a:solidFill>
                  <a:srgbClr val="093B60"/>
                </a:solidFill>
                <a:latin typeface="Arial" panose="020B0604020202020204" pitchFamily="34" charset="0"/>
                <a:ea typeface="AECOM Sans" panose="020B0504020202020204" pitchFamily="34" charset="0"/>
                <a:cs typeface="Arial" panose="020B0604020202020204" pitchFamily="34" charset="0"/>
              </a:rPr>
              <a:t>1.1	Public Transportation Funding in North Carolina</a:t>
            </a:r>
          </a:p>
          <a:p>
            <a:pPr>
              <a:lnSpc>
                <a:spcPct val="150000"/>
              </a:lnSpc>
            </a:pPr>
            <a:r>
              <a:rPr lang="en-US">
                <a:solidFill>
                  <a:srgbClr val="093B60"/>
                </a:solidFill>
                <a:latin typeface="Arial" panose="020B0604020202020204" pitchFamily="34" charset="0"/>
                <a:ea typeface="AECOM Sans" panose="020B0504020202020204" pitchFamily="34" charset="0"/>
                <a:cs typeface="Arial" panose="020B0604020202020204" pitchFamily="34" charset="0"/>
              </a:rPr>
              <a:t>1.2	Funding Available </a:t>
            </a:r>
          </a:p>
          <a:p>
            <a:pPr>
              <a:lnSpc>
                <a:spcPct val="150000"/>
              </a:lnSpc>
            </a:pPr>
            <a:r>
              <a:rPr lang="en-US">
                <a:solidFill>
                  <a:srgbClr val="093B60"/>
                </a:solidFill>
                <a:latin typeface="Arial" panose="020B0604020202020204" pitchFamily="34" charset="0"/>
                <a:ea typeface="AECOM Sans" panose="020B0504020202020204" pitchFamily="34" charset="0"/>
                <a:cs typeface="Arial" panose="020B0604020202020204" pitchFamily="34" charset="0"/>
              </a:rPr>
              <a:t>1.3	Additional Guidance on Available Funding</a:t>
            </a:r>
          </a:p>
        </p:txBody>
      </p:sp>
      <p:pic>
        <p:nvPicPr>
          <p:cNvPr id="40" name="Content Placeholder 9">
            <a:extLst>
              <a:ext uri="{FF2B5EF4-FFF2-40B4-BE49-F238E27FC236}">
                <a16:creationId xmlns:a16="http://schemas.microsoft.com/office/drawing/2014/main" id="{AF0C9585-9E39-4857-A0B9-704239106A96}"/>
              </a:ext>
            </a:extLst>
          </p:cNvPr>
          <p:cNvPicPr>
            <a:picLocks noChangeAspect="1"/>
          </p:cNvPicPr>
          <p:nvPr/>
        </p:nvPicPr>
        <p:blipFill rotWithShape="1">
          <a:blip r:embed="rId3">
            <a:extLst>
              <a:ext uri="{28A0092B-C50C-407E-A947-70E740481C1C}">
                <a14:useLocalDpi xmlns:a14="http://schemas.microsoft.com/office/drawing/2010/main" val="0"/>
              </a:ext>
            </a:extLst>
          </a:blip>
          <a:srcRect l="29071" r="26800" b="29842"/>
          <a:stretch/>
        </p:blipFill>
        <p:spPr>
          <a:xfrm>
            <a:off x="9875130" y="483889"/>
            <a:ext cx="1028576" cy="825064"/>
          </a:xfrm>
          <a:prstGeom prst="rect">
            <a:avLst/>
          </a:prstGeom>
        </p:spPr>
      </p:pic>
      <p:sp>
        <p:nvSpPr>
          <p:cNvPr id="41" name="TextBox 40">
            <a:extLst>
              <a:ext uri="{FF2B5EF4-FFF2-40B4-BE49-F238E27FC236}">
                <a16:creationId xmlns:a16="http://schemas.microsoft.com/office/drawing/2014/main" id="{0B42F7D8-CC94-435F-A714-C7DB1AA6C815}"/>
              </a:ext>
            </a:extLst>
          </p:cNvPr>
          <p:cNvSpPr txBox="1"/>
          <p:nvPr/>
        </p:nvSpPr>
        <p:spPr>
          <a:xfrm>
            <a:off x="10762770" y="539808"/>
            <a:ext cx="1573301" cy="738664"/>
          </a:xfrm>
          <a:prstGeom prst="rect">
            <a:avLst/>
          </a:prstGeom>
          <a:noFill/>
        </p:spPr>
        <p:txBody>
          <a:bodyPr wrap="square" rtlCol="0">
            <a:spAutoFit/>
          </a:bodyPr>
          <a:lstStyle/>
          <a:p>
            <a:r>
              <a:rPr lang="en-US" sz="1400" b="1">
                <a:solidFill>
                  <a:srgbClr val="093B60"/>
                </a:solidFill>
                <a:latin typeface="Arial" panose="020B0604020202020204" pitchFamily="34" charset="0"/>
                <a:ea typeface="AECOM Sans" panose="020B0504020202020204" pitchFamily="34" charset="0"/>
                <a:cs typeface="Arial" panose="020B0604020202020204" pitchFamily="34" charset="0"/>
              </a:rPr>
              <a:t>INTEGRATED MOBILITY DIVISION</a:t>
            </a:r>
          </a:p>
        </p:txBody>
      </p:sp>
      <p:sp>
        <p:nvSpPr>
          <p:cNvPr id="42" name="TextBox 41">
            <a:extLst>
              <a:ext uri="{FF2B5EF4-FFF2-40B4-BE49-F238E27FC236}">
                <a16:creationId xmlns:a16="http://schemas.microsoft.com/office/drawing/2014/main" id="{62C6E17E-2F12-4227-8C73-F9CF8E0FCAFE}"/>
              </a:ext>
            </a:extLst>
          </p:cNvPr>
          <p:cNvSpPr txBox="1"/>
          <p:nvPr/>
        </p:nvSpPr>
        <p:spPr>
          <a:xfrm>
            <a:off x="208347" y="-47587"/>
            <a:ext cx="4076934" cy="430887"/>
          </a:xfrm>
          <a:prstGeom prst="rect">
            <a:avLst/>
          </a:prstGeom>
          <a:noFill/>
        </p:spPr>
        <p:txBody>
          <a:bodyPr wrap="square" rtlCol="0">
            <a:spAutoFit/>
          </a:bodyPr>
          <a:lstStyle/>
          <a:p>
            <a:r>
              <a:rPr lang="en-US" sz="2200" b="1">
                <a:solidFill>
                  <a:schemeClr val="bg1"/>
                </a:solidFill>
                <a:latin typeface="Arial" panose="020B0604020202020204" pitchFamily="34" charset="0"/>
                <a:ea typeface="AECOM Sans" panose="020B0504020202020204" pitchFamily="34" charset="0"/>
                <a:cs typeface="Arial" panose="020B0604020202020204" pitchFamily="34" charset="0"/>
              </a:rPr>
              <a:t>PUBLIC TRANSPORTATION</a:t>
            </a:r>
          </a:p>
        </p:txBody>
      </p:sp>
      <p:pic>
        <p:nvPicPr>
          <p:cNvPr id="36" name="Graphic 35">
            <a:extLst>
              <a:ext uri="{FF2B5EF4-FFF2-40B4-BE49-F238E27FC236}">
                <a16:creationId xmlns:a16="http://schemas.microsoft.com/office/drawing/2014/main" id="{84A90FFB-25D2-42A3-BEAA-EF1A7CCE0E5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248841" y="114383"/>
            <a:ext cx="157543" cy="217302"/>
          </a:xfrm>
          <a:prstGeom prst="rect">
            <a:avLst/>
          </a:prstGeom>
        </p:spPr>
      </p:pic>
      <p:pic>
        <p:nvPicPr>
          <p:cNvPr id="37" name="Graphic 36">
            <a:extLst>
              <a:ext uri="{FF2B5EF4-FFF2-40B4-BE49-F238E27FC236}">
                <a16:creationId xmlns:a16="http://schemas.microsoft.com/office/drawing/2014/main" id="{C65BEED9-903D-452E-99BD-6C30B669672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0743500" y="115669"/>
            <a:ext cx="157543" cy="217302"/>
          </a:xfrm>
          <a:prstGeom prst="rect">
            <a:avLst/>
          </a:prstGeom>
        </p:spPr>
      </p:pic>
      <p:pic>
        <p:nvPicPr>
          <p:cNvPr id="38" name="Graphic 37">
            <a:extLst>
              <a:ext uri="{FF2B5EF4-FFF2-40B4-BE49-F238E27FC236}">
                <a16:creationId xmlns:a16="http://schemas.microsoft.com/office/drawing/2014/main" id="{159219C4-A653-46A4-926D-0C7F76D27915}"/>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0994820" y="115617"/>
            <a:ext cx="157543" cy="217302"/>
          </a:xfrm>
          <a:prstGeom prst="rect">
            <a:avLst/>
          </a:prstGeom>
        </p:spPr>
      </p:pic>
      <p:pic>
        <p:nvPicPr>
          <p:cNvPr id="39" name="Graphic 38">
            <a:extLst>
              <a:ext uri="{FF2B5EF4-FFF2-40B4-BE49-F238E27FC236}">
                <a16:creationId xmlns:a16="http://schemas.microsoft.com/office/drawing/2014/main" id="{07D46933-624D-42F5-A07C-1B981854D5DC}"/>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11249040" y="116407"/>
            <a:ext cx="157543" cy="217302"/>
          </a:xfrm>
          <a:prstGeom prst="rect">
            <a:avLst/>
          </a:prstGeom>
        </p:spPr>
      </p:pic>
      <p:pic>
        <p:nvPicPr>
          <p:cNvPr id="43" name="Graphic 42">
            <a:extLst>
              <a:ext uri="{FF2B5EF4-FFF2-40B4-BE49-F238E27FC236}">
                <a16:creationId xmlns:a16="http://schemas.microsoft.com/office/drawing/2014/main" id="{A4CE6474-B7B1-4635-8AD4-E608B441B9B8}"/>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11500360" y="115772"/>
            <a:ext cx="157543" cy="217302"/>
          </a:xfrm>
          <a:prstGeom prst="rect">
            <a:avLst/>
          </a:prstGeom>
        </p:spPr>
      </p:pic>
      <p:cxnSp>
        <p:nvCxnSpPr>
          <p:cNvPr id="45" name="Straight Connector 44">
            <a:extLst>
              <a:ext uri="{FF2B5EF4-FFF2-40B4-BE49-F238E27FC236}">
                <a16:creationId xmlns:a16="http://schemas.microsoft.com/office/drawing/2014/main" id="{F2916282-B52B-453D-B56B-DFF5A5966C28}"/>
              </a:ext>
            </a:extLst>
          </p:cNvPr>
          <p:cNvCxnSpPr>
            <a:cxnSpLocks/>
          </p:cNvCxnSpPr>
          <p:nvPr/>
        </p:nvCxnSpPr>
        <p:spPr>
          <a:xfrm>
            <a:off x="10156308" y="68377"/>
            <a:ext cx="0" cy="23920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46" name="Graphic 45">
            <a:extLst>
              <a:ext uri="{FF2B5EF4-FFF2-40B4-BE49-F238E27FC236}">
                <a16:creationId xmlns:a16="http://schemas.microsoft.com/office/drawing/2014/main" id="{B3A4A7D0-E812-44D2-A1E0-B07D0F671BDB}"/>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10494339" y="114904"/>
            <a:ext cx="356636" cy="281857"/>
          </a:xfrm>
          <a:prstGeom prst="rect">
            <a:avLst/>
          </a:prstGeom>
        </p:spPr>
      </p:pic>
      <p:grpSp>
        <p:nvGrpSpPr>
          <p:cNvPr id="21" name="Graphic 43">
            <a:extLst>
              <a:ext uri="{FF2B5EF4-FFF2-40B4-BE49-F238E27FC236}">
                <a16:creationId xmlns:a16="http://schemas.microsoft.com/office/drawing/2014/main" id="{6CB597D8-4FB8-4F9E-B661-79F38410CF17}"/>
              </a:ext>
            </a:extLst>
          </p:cNvPr>
          <p:cNvGrpSpPr/>
          <p:nvPr/>
        </p:nvGrpSpPr>
        <p:grpSpPr>
          <a:xfrm>
            <a:off x="11687471" y="71868"/>
            <a:ext cx="279244" cy="237116"/>
            <a:chOff x="11687471" y="75043"/>
            <a:chExt cx="279244" cy="237116"/>
          </a:xfrm>
        </p:grpSpPr>
        <p:sp>
          <p:nvSpPr>
            <p:cNvPr id="22" name="Freeform: Shape 21">
              <a:extLst>
                <a:ext uri="{FF2B5EF4-FFF2-40B4-BE49-F238E27FC236}">
                  <a16:creationId xmlns:a16="http://schemas.microsoft.com/office/drawing/2014/main" id="{C50DDEFB-1C8F-462B-8396-7F113A57A676}"/>
                </a:ext>
              </a:extLst>
            </p:cNvPr>
            <p:cNvSpPr/>
            <p:nvPr/>
          </p:nvSpPr>
          <p:spPr>
            <a:xfrm>
              <a:off x="11748727" y="119250"/>
              <a:ext cx="152653" cy="152654"/>
            </a:xfrm>
            <a:custGeom>
              <a:avLst/>
              <a:gdLst>
                <a:gd name="connsiteX0" fmla="*/ 152654 w 152653"/>
                <a:gd name="connsiteY0" fmla="*/ 76327 h 152654"/>
                <a:gd name="connsiteX1" fmla="*/ 76327 w 152653"/>
                <a:gd name="connsiteY1" fmla="*/ 152655 h 152654"/>
                <a:gd name="connsiteX2" fmla="*/ 0 w 152653"/>
                <a:gd name="connsiteY2" fmla="*/ 76327 h 152654"/>
                <a:gd name="connsiteX3" fmla="*/ 76327 w 152653"/>
                <a:gd name="connsiteY3" fmla="*/ 0 h 152654"/>
                <a:gd name="connsiteX4" fmla="*/ 152654 w 152653"/>
                <a:gd name="connsiteY4" fmla="*/ 76327 h 152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53" h="152654">
                  <a:moveTo>
                    <a:pt x="152654" y="76327"/>
                  </a:moveTo>
                  <a:cubicBezTo>
                    <a:pt x="152654" y="118482"/>
                    <a:pt x="118481" y="152655"/>
                    <a:pt x="76327" y="152655"/>
                  </a:cubicBezTo>
                  <a:cubicBezTo>
                    <a:pt x="34173" y="152655"/>
                    <a:pt x="0" y="118482"/>
                    <a:pt x="0" y="76327"/>
                  </a:cubicBezTo>
                  <a:cubicBezTo>
                    <a:pt x="0" y="34173"/>
                    <a:pt x="34173" y="0"/>
                    <a:pt x="76327" y="0"/>
                  </a:cubicBezTo>
                  <a:cubicBezTo>
                    <a:pt x="118481" y="0"/>
                    <a:pt x="152654" y="34173"/>
                    <a:pt x="152654" y="76327"/>
                  </a:cubicBezTo>
                  <a:close/>
                </a:path>
              </a:pathLst>
            </a:custGeom>
            <a:noFill/>
            <a:ln w="5255" cap="flat">
              <a:solidFill>
                <a:srgbClr val="FFFFFF"/>
              </a:solidFill>
              <a:prstDash val="solid"/>
              <a:miter/>
            </a:ln>
          </p:spPr>
          <p:txBody>
            <a:bodyPr rtlCol="0" anchor="ctr"/>
            <a:lstStyle/>
            <a:p>
              <a:endParaRPr lang="en-US"/>
            </a:p>
          </p:txBody>
        </p:sp>
        <p:sp>
          <p:nvSpPr>
            <p:cNvPr id="23" name="TextBox 22">
              <a:extLst>
                <a:ext uri="{FF2B5EF4-FFF2-40B4-BE49-F238E27FC236}">
                  <a16:creationId xmlns:a16="http://schemas.microsoft.com/office/drawing/2014/main" id="{AE3EE0E7-180D-4C8F-AEED-3FF67DB05B80}"/>
                </a:ext>
              </a:extLst>
            </p:cNvPr>
            <p:cNvSpPr txBox="1"/>
            <p:nvPr/>
          </p:nvSpPr>
          <p:spPr>
            <a:xfrm>
              <a:off x="11687471" y="75043"/>
              <a:ext cx="279244" cy="237116"/>
            </a:xfrm>
            <a:prstGeom prst="rect">
              <a:avLst/>
            </a:prstGeom>
            <a:noFill/>
          </p:spPr>
          <p:txBody>
            <a:bodyPr wrap="none" rtlCol="0">
              <a:spAutoFit/>
            </a:bodyPr>
            <a:lstStyle/>
            <a:p>
              <a:pPr algn="l"/>
              <a:r>
                <a:rPr lang="en-US" sz="941" spc="0" baseline="0">
                  <a:solidFill>
                    <a:srgbClr val="FFFFFF"/>
                  </a:solidFill>
                  <a:latin typeface="Arial"/>
                  <a:cs typeface="Arial"/>
                  <a:sym typeface="Arial"/>
                  <a:rtl val="0"/>
                </a:rPr>
                <a:t>O</a:t>
              </a:r>
            </a:p>
          </p:txBody>
        </p:sp>
      </p:grpSp>
      <p:pic>
        <p:nvPicPr>
          <p:cNvPr id="29" name="Graphic 28">
            <a:extLst>
              <a:ext uri="{FF2B5EF4-FFF2-40B4-BE49-F238E27FC236}">
                <a16:creationId xmlns:a16="http://schemas.microsoft.com/office/drawing/2014/main" id="{A7A25481-0824-4644-AB21-B56CA6CDEF86}"/>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9908345" y="112950"/>
            <a:ext cx="160369" cy="160369"/>
          </a:xfrm>
          <a:prstGeom prst="rect">
            <a:avLst/>
          </a:prstGeom>
        </p:spPr>
      </p:pic>
      <p:pic>
        <p:nvPicPr>
          <p:cNvPr id="30" name="Graphic 29">
            <a:extLst>
              <a:ext uri="{FF2B5EF4-FFF2-40B4-BE49-F238E27FC236}">
                <a16:creationId xmlns:a16="http://schemas.microsoft.com/office/drawing/2014/main" id="{BB553DE5-7A3B-408D-97A1-D8745DAA52A2}"/>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9908345" y="115776"/>
            <a:ext cx="157543" cy="157543"/>
          </a:xfrm>
          <a:prstGeom prst="rect">
            <a:avLst/>
          </a:prstGeom>
        </p:spPr>
      </p:pic>
    </p:spTree>
    <p:extLst>
      <p:ext uri="{BB962C8B-B14F-4D97-AF65-F5344CB8AC3E}">
        <p14:creationId xmlns:p14="http://schemas.microsoft.com/office/powerpoint/2010/main" val="14368835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B1BBBDFA-99B4-4818-8194-D1B9F44AC8AC}"/>
              </a:ext>
            </a:extLst>
          </p:cNvPr>
          <p:cNvSpPr/>
          <p:nvPr/>
        </p:nvSpPr>
        <p:spPr>
          <a:xfrm flipV="1">
            <a:off x="3069228" y="6281804"/>
            <a:ext cx="5903089" cy="234379"/>
          </a:xfrm>
          <a:prstGeom prst="ellipse">
            <a:avLst/>
          </a:prstGeom>
          <a:gradFill flip="none" rotWithShape="1">
            <a:gsLst>
              <a:gs pos="0">
                <a:srgbClr val="013E7D"/>
              </a:gs>
              <a:gs pos="55000">
                <a:srgbClr val="00AEEF"/>
              </a:gs>
              <a:gs pos="100000">
                <a:srgbClr val="92D050"/>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5D462D9-800E-451E-A8E6-5DF1D145BC67}"/>
              </a:ext>
            </a:extLst>
          </p:cNvPr>
          <p:cNvSpPr/>
          <p:nvPr/>
        </p:nvSpPr>
        <p:spPr>
          <a:xfrm rot="5400000">
            <a:off x="5910806" y="-5910805"/>
            <a:ext cx="370390" cy="12192001"/>
          </a:xfrm>
          <a:prstGeom prst="rect">
            <a:avLst/>
          </a:prstGeom>
          <a:solidFill>
            <a:srgbClr val="093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45261EF3-36AA-46BC-9505-57A9573B3DF8}"/>
              </a:ext>
            </a:extLst>
          </p:cNvPr>
          <p:cNvSpPr txBox="1"/>
          <p:nvPr/>
        </p:nvSpPr>
        <p:spPr>
          <a:xfrm>
            <a:off x="525910" y="689847"/>
            <a:ext cx="11570840" cy="461665"/>
          </a:xfrm>
          <a:prstGeom prst="rect">
            <a:avLst/>
          </a:prstGeom>
          <a:noFill/>
        </p:spPr>
        <p:txBody>
          <a:bodyPr wrap="square" rtlCol="0">
            <a:spAutoFit/>
          </a:bodyPr>
          <a:lstStyle/>
          <a:p>
            <a:r>
              <a:rPr lang="en-US" sz="2400" b="1">
                <a:solidFill>
                  <a:srgbClr val="093B60"/>
                </a:solidFill>
                <a:latin typeface="Arial" panose="020B0604020202020204" pitchFamily="34" charset="0"/>
                <a:ea typeface="AECOM Sans" panose="020B0504020202020204" pitchFamily="34" charset="0"/>
                <a:cs typeface="Arial" panose="020B0604020202020204" pitchFamily="34" charset="0"/>
              </a:rPr>
              <a:t>1.1	Where Transit Funding Comes From in North Carolina</a:t>
            </a:r>
          </a:p>
        </p:txBody>
      </p:sp>
      <p:sp>
        <p:nvSpPr>
          <p:cNvPr id="20" name="Rectangle 19">
            <a:extLst>
              <a:ext uri="{FF2B5EF4-FFF2-40B4-BE49-F238E27FC236}">
                <a16:creationId xmlns:a16="http://schemas.microsoft.com/office/drawing/2014/main" id="{DF2E5BA8-C8D6-4C75-A8A6-81064C1CDDDC}"/>
              </a:ext>
            </a:extLst>
          </p:cNvPr>
          <p:cNvSpPr/>
          <p:nvPr/>
        </p:nvSpPr>
        <p:spPr>
          <a:xfrm rot="5400000">
            <a:off x="6073142" y="-5707024"/>
            <a:ext cx="45719" cy="12192002"/>
          </a:xfrm>
          <a:prstGeom prst="rect">
            <a:avLst/>
          </a:prstGeom>
          <a:solidFill>
            <a:srgbClr val="29A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1718DDF-3AEE-4F66-8379-F1A563006FB1}"/>
              </a:ext>
            </a:extLst>
          </p:cNvPr>
          <p:cNvSpPr txBox="1"/>
          <p:nvPr/>
        </p:nvSpPr>
        <p:spPr>
          <a:xfrm>
            <a:off x="208347" y="-47587"/>
            <a:ext cx="2545209" cy="430887"/>
          </a:xfrm>
          <a:prstGeom prst="rect">
            <a:avLst/>
          </a:prstGeom>
          <a:noFill/>
        </p:spPr>
        <p:txBody>
          <a:bodyPr wrap="square" rtlCol="0">
            <a:spAutoFit/>
          </a:bodyPr>
          <a:lstStyle/>
          <a:p>
            <a:r>
              <a:rPr lang="en-US" sz="2200" b="1">
                <a:solidFill>
                  <a:schemeClr val="bg1"/>
                </a:solidFill>
                <a:latin typeface="Arial" panose="020B0604020202020204" pitchFamily="34" charset="0"/>
                <a:ea typeface="AECOM Sans" panose="020B0504020202020204" pitchFamily="34" charset="0"/>
                <a:cs typeface="Arial" panose="020B0604020202020204" pitchFamily="34" charset="0"/>
              </a:rPr>
              <a:t>ncdot.gov</a:t>
            </a:r>
          </a:p>
        </p:txBody>
      </p:sp>
      <p:pic>
        <p:nvPicPr>
          <p:cNvPr id="44" name="Picture 43">
            <a:extLst>
              <a:ext uri="{FF2B5EF4-FFF2-40B4-BE49-F238E27FC236}">
                <a16:creationId xmlns:a16="http://schemas.microsoft.com/office/drawing/2014/main" id="{C6F4A342-A54E-45B5-9916-CBF112C22C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1872" y="1295937"/>
            <a:ext cx="3209685" cy="1619413"/>
          </a:xfrm>
          <a:prstGeom prst="rect">
            <a:avLst/>
          </a:prstGeom>
        </p:spPr>
      </p:pic>
      <p:pic>
        <p:nvPicPr>
          <p:cNvPr id="45" name="Picture 2" descr="Federal Transit Administration Announces $16.6 Million to Improve Transit  Access in Selected Communities Around the Country Including Indianapolis -  WYRZ.org">
            <a:extLst>
              <a:ext uri="{FF2B5EF4-FFF2-40B4-BE49-F238E27FC236}">
                <a16:creationId xmlns:a16="http://schemas.microsoft.com/office/drawing/2014/main" id="{966F8AB2-261F-42FB-A5FE-15F8321D767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727" t="16061" r="5152" b="15454"/>
          <a:stretch/>
        </p:blipFill>
        <p:spPr bwMode="auto">
          <a:xfrm>
            <a:off x="844832" y="1533364"/>
            <a:ext cx="2911954" cy="1144525"/>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75D7EB09-CB54-4E28-9822-5A71892966E1}"/>
              </a:ext>
            </a:extLst>
          </p:cNvPr>
          <p:cNvSpPr txBox="1"/>
          <p:nvPr/>
        </p:nvSpPr>
        <p:spPr>
          <a:xfrm>
            <a:off x="8168143" y="1704323"/>
            <a:ext cx="3489760" cy="872034"/>
          </a:xfrm>
          <a:prstGeom prst="rect">
            <a:avLst/>
          </a:prstGeom>
          <a:noFill/>
        </p:spPr>
        <p:txBody>
          <a:bodyPr wrap="square" rtlCol="0">
            <a:spAutoFit/>
          </a:bodyPr>
          <a:lstStyle/>
          <a:p>
            <a:pPr algn="ctr">
              <a:lnSpc>
                <a:spcPct val="150000"/>
              </a:lnSpc>
            </a:pPr>
            <a:r>
              <a:rPr lang="en-US" b="1">
                <a:solidFill>
                  <a:srgbClr val="093B60"/>
                </a:solidFill>
                <a:latin typeface="Arial" panose="020B0604020202020204" pitchFamily="34" charset="0"/>
                <a:ea typeface="AECOM Sans" panose="020B0504020202020204" pitchFamily="34" charset="0"/>
                <a:cs typeface="Arial" panose="020B0604020202020204" pitchFamily="34" charset="0"/>
              </a:rPr>
              <a:t>Local Funds</a:t>
            </a:r>
          </a:p>
          <a:p>
            <a:pPr algn="ctr">
              <a:lnSpc>
                <a:spcPct val="150000"/>
              </a:lnSpc>
            </a:pPr>
            <a:r>
              <a:rPr lang="en-US" b="1">
                <a:solidFill>
                  <a:srgbClr val="093B60"/>
                </a:solidFill>
                <a:latin typeface="Arial" panose="020B0604020202020204" pitchFamily="34" charset="0"/>
                <a:ea typeface="AECOM Sans" panose="020B0504020202020204" pitchFamily="34" charset="0"/>
                <a:cs typeface="Arial" panose="020B0604020202020204" pitchFamily="34" charset="0"/>
              </a:rPr>
              <a:t>(General Fund, Sales tax, etc.)</a:t>
            </a:r>
          </a:p>
        </p:txBody>
      </p:sp>
      <p:sp>
        <p:nvSpPr>
          <p:cNvPr id="2" name="Arrow: Bent 1">
            <a:extLst>
              <a:ext uri="{FF2B5EF4-FFF2-40B4-BE49-F238E27FC236}">
                <a16:creationId xmlns:a16="http://schemas.microsoft.com/office/drawing/2014/main" id="{CA45CA8D-ECB6-4E3E-9893-7A20F452B679}"/>
              </a:ext>
            </a:extLst>
          </p:cNvPr>
          <p:cNvSpPr/>
          <p:nvPr/>
        </p:nvSpPr>
        <p:spPr>
          <a:xfrm>
            <a:off x="7953003" y="3419079"/>
            <a:ext cx="3745679" cy="1829150"/>
          </a:xfrm>
          <a:prstGeom prst="bentArrow">
            <a:avLst>
              <a:gd name="adj1" fmla="val 48514"/>
              <a:gd name="adj2" fmla="val 18144"/>
              <a:gd name="adj3" fmla="val 0"/>
              <a:gd name="adj4" fmla="val 94845"/>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Arrow: Bent 31">
            <a:extLst>
              <a:ext uri="{FF2B5EF4-FFF2-40B4-BE49-F238E27FC236}">
                <a16:creationId xmlns:a16="http://schemas.microsoft.com/office/drawing/2014/main" id="{3EE4CABD-5BE5-4CD1-A11C-51121655C329}"/>
              </a:ext>
            </a:extLst>
          </p:cNvPr>
          <p:cNvSpPr/>
          <p:nvPr/>
        </p:nvSpPr>
        <p:spPr>
          <a:xfrm flipH="1">
            <a:off x="232494" y="3417809"/>
            <a:ext cx="3862701" cy="1841261"/>
          </a:xfrm>
          <a:prstGeom prst="bentArrow">
            <a:avLst>
              <a:gd name="adj1" fmla="val 36288"/>
              <a:gd name="adj2" fmla="val 18144"/>
              <a:gd name="adj3" fmla="val 0"/>
              <a:gd name="adj4" fmla="val 94845"/>
            </a:avLst>
          </a:prstGeom>
          <a:solidFill>
            <a:srgbClr val="013E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Arrow: Down 2">
            <a:extLst>
              <a:ext uri="{FF2B5EF4-FFF2-40B4-BE49-F238E27FC236}">
                <a16:creationId xmlns:a16="http://schemas.microsoft.com/office/drawing/2014/main" id="{2BDBC0DB-F63E-4CC0-A96A-9676F15C71EA}"/>
              </a:ext>
            </a:extLst>
          </p:cNvPr>
          <p:cNvSpPr/>
          <p:nvPr/>
        </p:nvSpPr>
        <p:spPr>
          <a:xfrm>
            <a:off x="5515516" y="3725719"/>
            <a:ext cx="1029868" cy="1508345"/>
          </a:xfrm>
          <a:prstGeom prst="downArrow">
            <a:avLst>
              <a:gd name="adj1" fmla="val 66327"/>
              <a:gd name="adj2" fmla="val 0"/>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0E8C708B-ED51-4752-9E8F-55E4669DC584}"/>
              </a:ext>
            </a:extLst>
          </p:cNvPr>
          <p:cNvSpPr/>
          <p:nvPr/>
        </p:nvSpPr>
        <p:spPr>
          <a:xfrm>
            <a:off x="5691367" y="3419462"/>
            <a:ext cx="677792" cy="660427"/>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83D8269-B42E-4B09-B4A8-DD71DEE04B0D}"/>
              </a:ext>
            </a:extLst>
          </p:cNvPr>
          <p:cNvSpPr/>
          <p:nvPr/>
        </p:nvSpPr>
        <p:spPr>
          <a:xfrm>
            <a:off x="3423887" y="5125178"/>
            <a:ext cx="675265" cy="228018"/>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643FF267-5A83-4A4A-995F-C83B47AAA93C}"/>
              </a:ext>
            </a:extLst>
          </p:cNvPr>
          <p:cNvSpPr/>
          <p:nvPr/>
        </p:nvSpPr>
        <p:spPr>
          <a:xfrm>
            <a:off x="5694414" y="5127630"/>
            <a:ext cx="676316" cy="228018"/>
          </a:xfrm>
          <a:prstGeom prst="ellipse">
            <a:avLst/>
          </a:prstGeom>
          <a:solidFill>
            <a:srgbClr val="093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3BA4C609-E92F-43E5-AC66-686A4CB8840C}"/>
              </a:ext>
            </a:extLst>
          </p:cNvPr>
          <p:cNvSpPr/>
          <p:nvPr/>
        </p:nvSpPr>
        <p:spPr>
          <a:xfrm>
            <a:off x="7947796" y="5120274"/>
            <a:ext cx="676316" cy="22801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DE4B238-1CB7-4E39-BECE-0AE3F984950C}"/>
              </a:ext>
            </a:extLst>
          </p:cNvPr>
          <p:cNvSpPr/>
          <p:nvPr/>
        </p:nvSpPr>
        <p:spPr>
          <a:xfrm>
            <a:off x="1602995" y="3052536"/>
            <a:ext cx="822960" cy="170036"/>
          </a:xfrm>
          <a:prstGeom prst="rect">
            <a:avLst/>
          </a:prstGeom>
          <a:solidFill>
            <a:srgbClr val="013E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7071E0CA-4D53-4A41-9973-458753F2DBC4}"/>
              </a:ext>
            </a:extLst>
          </p:cNvPr>
          <p:cNvSpPr/>
          <p:nvPr/>
        </p:nvSpPr>
        <p:spPr>
          <a:xfrm>
            <a:off x="1831596" y="2950551"/>
            <a:ext cx="365760" cy="356389"/>
          </a:xfrm>
          <a:prstGeom prst="ellipse">
            <a:avLst/>
          </a:prstGeom>
          <a:solidFill>
            <a:srgbClr val="013E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BC7D55A1-9DD6-4177-9D38-2C1FA35573DA}"/>
              </a:ext>
            </a:extLst>
          </p:cNvPr>
          <p:cNvSpPr/>
          <p:nvPr/>
        </p:nvSpPr>
        <p:spPr>
          <a:xfrm flipH="1">
            <a:off x="1925575" y="3125709"/>
            <a:ext cx="167640" cy="403121"/>
          </a:xfrm>
          <a:prstGeom prst="rect">
            <a:avLst/>
          </a:prstGeom>
          <a:solidFill>
            <a:srgbClr val="013E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9A2A2ABF-066C-4AA8-8D5B-EE2BCCA32FAC}"/>
              </a:ext>
            </a:extLst>
          </p:cNvPr>
          <p:cNvSpPr/>
          <p:nvPr/>
        </p:nvSpPr>
        <p:spPr>
          <a:xfrm>
            <a:off x="5617168" y="3052536"/>
            <a:ext cx="822960" cy="170036"/>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0592C766-31D5-46C8-98A2-4FC79A8B8C12}"/>
              </a:ext>
            </a:extLst>
          </p:cNvPr>
          <p:cNvSpPr/>
          <p:nvPr/>
        </p:nvSpPr>
        <p:spPr>
          <a:xfrm>
            <a:off x="5845769" y="2950551"/>
            <a:ext cx="365760" cy="356389"/>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A61F0C81-D179-496F-8D2F-0EF3BFE3A216}"/>
              </a:ext>
            </a:extLst>
          </p:cNvPr>
          <p:cNvSpPr/>
          <p:nvPr/>
        </p:nvSpPr>
        <p:spPr>
          <a:xfrm flipH="1">
            <a:off x="5939748" y="3125709"/>
            <a:ext cx="167640" cy="403121"/>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469AE9A4-5926-4A4E-8D01-E3D1B900572D}"/>
              </a:ext>
            </a:extLst>
          </p:cNvPr>
          <p:cNvSpPr/>
          <p:nvPr/>
        </p:nvSpPr>
        <p:spPr>
          <a:xfrm>
            <a:off x="9443713" y="3052536"/>
            <a:ext cx="822960" cy="17003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B6802DB1-1826-4943-8C65-01A1D32854BE}"/>
              </a:ext>
            </a:extLst>
          </p:cNvPr>
          <p:cNvSpPr/>
          <p:nvPr/>
        </p:nvSpPr>
        <p:spPr>
          <a:xfrm>
            <a:off x="9672314" y="2950551"/>
            <a:ext cx="365760" cy="356389"/>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518BC65A-8DBA-452F-AC84-BB9692A39400}"/>
              </a:ext>
            </a:extLst>
          </p:cNvPr>
          <p:cNvSpPr/>
          <p:nvPr/>
        </p:nvSpPr>
        <p:spPr>
          <a:xfrm flipH="1">
            <a:off x="9766293" y="3125709"/>
            <a:ext cx="167640" cy="403121"/>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FE533E67-9DE0-465A-80B7-1E4019270598}"/>
              </a:ext>
            </a:extLst>
          </p:cNvPr>
          <p:cNvSpPr/>
          <p:nvPr/>
        </p:nvSpPr>
        <p:spPr>
          <a:xfrm>
            <a:off x="175056" y="2987729"/>
            <a:ext cx="912914" cy="1804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56A9D845-3FC1-4CE6-B575-38AE0287686B}"/>
              </a:ext>
            </a:extLst>
          </p:cNvPr>
          <p:cNvSpPr/>
          <p:nvPr/>
        </p:nvSpPr>
        <p:spPr>
          <a:xfrm>
            <a:off x="11065845" y="3227309"/>
            <a:ext cx="1009038" cy="1804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Graphic 51">
            <a:extLst>
              <a:ext uri="{FF2B5EF4-FFF2-40B4-BE49-F238E27FC236}">
                <a16:creationId xmlns:a16="http://schemas.microsoft.com/office/drawing/2014/main" id="{0FE464F9-EAD6-46FD-AB0E-0CCC4D6D6132}"/>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9908345" y="115776"/>
            <a:ext cx="157543" cy="157543"/>
          </a:xfrm>
          <a:prstGeom prst="rect">
            <a:avLst/>
          </a:prstGeom>
        </p:spPr>
      </p:pic>
      <p:pic>
        <p:nvPicPr>
          <p:cNvPr id="53" name="Graphic 52">
            <a:extLst>
              <a:ext uri="{FF2B5EF4-FFF2-40B4-BE49-F238E27FC236}">
                <a16:creationId xmlns:a16="http://schemas.microsoft.com/office/drawing/2014/main" id="{C9D46E11-A239-4C30-9FDD-E311CF43DA0B}"/>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0248841" y="114383"/>
            <a:ext cx="157543" cy="217302"/>
          </a:xfrm>
          <a:prstGeom prst="rect">
            <a:avLst/>
          </a:prstGeom>
        </p:spPr>
      </p:pic>
      <p:pic>
        <p:nvPicPr>
          <p:cNvPr id="54" name="Graphic 53">
            <a:extLst>
              <a:ext uri="{FF2B5EF4-FFF2-40B4-BE49-F238E27FC236}">
                <a16:creationId xmlns:a16="http://schemas.microsoft.com/office/drawing/2014/main" id="{CC39535A-8A32-4555-AFF5-75E166E10770}"/>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10743500" y="115669"/>
            <a:ext cx="157543" cy="217302"/>
          </a:xfrm>
          <a:prstGeom prst="rect">
            <a:avLst/>
          </a:prstGeom>
        </p:spPr>
      </p:pic>
      <p:pic>
        <p:nvPicPr>
          <p:cNvPr id="55" name="Graphic 54">
            <a:extLst>
              <a:ext uri="{FF2B5EF4-FFF2-40B4-BE49-F238E27FC236}">
                <a16:creationId xmlns:a16="http://schemas.microsoft.com/office/drawing/2014/main" id="{8B449876-8711-49AE-838A-5E4B1210CB76}"/>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10994820" y="115617"/>
            <a:ext cx="157543" cy="217302"/>
          </a:xfrm>
          <a:prstGeom prst="rect">
            <a:avLst/>
          </a:prstGeom>
        </p:spPr>
      </p:pic>
      <p:pic>
        <p:nvPicPr>
          <p:cNvPr id="58" name="Graphic 57">
            <a:extLst>
              <a:ext uri="{FF2B5EF4-FFF2-40B4-BE49-F238E27FC236}">
                <a16:creationId xmlns:a16="http://schemas.microsoft.com/office/drawing/2014/main" id="{9ABC12F8-222B-4235-B428-5FEED683AFB1}"/>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11249040" y="116407"/>
            <a:ext cx="157543" cy="217302"/>
          </a:xfrm>
          <a:prstGeom prst="rect">
            <a:avLst/>
          </a:prstGeom>
        </p:spPr>
      </p:pic>
      <p:pic>
        <p:nvPicPr>
          <p:cNvPr id="59" name="Graphic 58">
            <a:extLst>
              <a:ext uri="{FF2B5EF4-FFF2-40B4-BE49-F238E27FC236}">
                <a16:creationId xmlns:a16="http://schemas.microsoft.com/office/drawing/2014/main" id="{9B0B6C0D-D94B-41FF-8A8B-86B1135611AB}"/>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11500360" y="115772"/>
            <a:ext cx="157543" cy="217302"/>
          </a:xfrm>
          <a:prstGeom prst="rect">
            <a:avLst/>
          </a:prstGeom>
        </p:spPr>
      </p:pic>
      <p:cxnSp>
        <p:nvCxnSpPr>
          <p:cNvPr id="61" name="Straight Connector 60">
            <a:extLst>
              <a:ext uri="{FF2B5EF4-FFF2-40B4-BE49-F238E27FC236}">
                <a16:creationId xmlns:a16="http://schemas.microsoft.com/office/drawing/2014/main" id="{82E7C3C9-15D5-4DAD-897B-A48902DF571C}"/>
              </a:ext>
            </a:extLst>
          </p:cNvPr>
          <p:cNvCxnSpPr>
            <a:cxnSpLocks/>
          </p:cNvCxnSpPr>
          <p:nvPr/>
        </p:nvCxnSpPr>
        <p:spPr>
          <a:xfrm>
            <a:off x="10156308" y="68377"/>
            <a:ext cx="0" cy="23920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62" name="Graphic 61">
            <a:extLst>
              <a:ext uri="{FF2B5EF4-FFF2-40B4-BE49-F238E27FC236}">
                <a16:creationId xmlns:a16="http://schemas.microsoft.com/office/drawing/2014/main" id="{30037F02-E185-426E-A442-641A175B7701}"/>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10494339" y="114904"/>
            <a:ext cx="356636" cy="281857"/>
          </a:xfrm>
          <a:prstGeom prst="rect">
            <a:avLst/>
          </a:prstGeom>
        </p:spPr>
      </p:pic>
      <p:pic>
        <p:nvPicPr>
          <p:cNvPr id="9" name="Graphic 8" descr="Water">
            <a:extLst>
              <a:ext uri="{FF2B5EF4-FFF2-40B4-BE49-F238E27FC236}">
                <a16:creationId xmlns:a16="http://schemas.microsoft.com/office/drawing/2014/main" id="{C9DE00C5-8673-4E77-98D5-62E591E66E13}"/>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638668" y="5396220"/>
            <a:ext cx="266715" cy="266715"/>
          </a:xfrm>
          <a:prstGeom prst="rect">
            <a:avLst/>
          </a:prstGeom>
        </p:spPr>
      </p:pic>
      <p:pic>
        <p:nvPicPr>
          <p:cNvPr id="47" name="Graphic 46" descr="Water">
            <a:extLst>
              <a:ext uri="{FF2B5EF4-FFF2-40B4-BE49-F238E27FC236}">
                <a16:creationId xmlns:a16="http://schemas.microsoft.com/office/drawing/2014/main" id="{CA14F224-D924-4D18-ABBF-5C69A51ADC7C}"/>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638668" y="5662935"/>
            <a:ext cx="266715" cy="266715"/>
          </a:xfrm>
          <a:prstGeom prst="rect">
            <a:avLst/>
          </a:prstGeom>
        </p:spPr>
      </p:pic>
      <p:pic>
        <p:nvPicPr>
          <p:cNvPr id="48" name="Graphic 47" descr="Water">
            <a:extLst>
              <a:ext uri="{FF2B5EF4-FFF2-40B4-BE49-F238E27FC236}">
                <a16:creationId xmlns:a16="http://schemas.microsoft.com/office/drawing/2014/main" id="{260082EA-4174-4983-AC7E-42A85B784C4C}"/>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638668" y="5933195"/>
            <a:ext cx="266715" cy="266715"/>
          </a:xfrm>
          <a:prstGeom prst="rect">
            <a:avLst/>
          </a:prstGeom>
        </p:spPr>
      </p:pic>
      <p:pic>
        <p:nvPicPr>
          <p:cNvPr id="49" name="Graphic 48" descr="Water">
            <a:extLst>
              <a:ext uri="{FF2B5EF4-FFF2-40B4-BE49-F238E27FC236}">
                <a16:creationId xmlns:a16="http://schemas.microsoft.com/office/drawing/2014/main" id="{70D6B45E-AF1E-4A3B-844B-7449870AE7A6}"/>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916888" y="5396220"/>
            <a:ext cx="266715" cy="266715"/>
          </a:xfrm>
          <a:prstGeom prst="rect">
            <a:avLst/>
          </a:prstGeom>
        </p:spPr>
      </p:pic>
      <p:pic>
        <p:nvPicPr>
          <p:cNvPr id="50" name="Graphic 49" descr="Water">
            <a:extLst>
              <a:ext uri="{FF2B5EF4-FFF2-40B4-BE49-F238E27FC236}">
                <a16:creationId xmlns:a16="http://schemas.microsoft.com/office/drawing/2014/main" id="{E8BCA1D0-392C-4AEB-BD99-6FE714DFE3D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916888" y="5662935"/>
            <a:ext cx="266715" cy="266715"/>
          </a:xfrm>
          <a:prstGeom prst="rect">
            <a:avLst/>
          </a:prstGeom>
        </p:spPr>
      </p:pic>
      <p:pic>
        <p:nvPicPr>
          <p:cNvPr id="51" name="Graphic 50" descr="Water">
            <a:extLst>
              <a:ext uri="{FF2B5EF4-FFF2-40B4-BE49-F238E27FC236}">
                <a16:creationId xmlns:a16="http://schemas.microsoft.com/office/drawing/2014/main" id="{046DB83D-DC95-49AD-B2A8-12927E21AB80}"/>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916888" y="5933195"/>
            <a:ext cx="266715" cy="266715"/>
          </a:xfrm>
          <a:prstGeom prst="rect">
            <a:avLst/>
          </a:prstGeom>
        </p:spPr>
      </p:pic>
      <p:pic>
        <p:nvPicPr>
          <p:cNvPr id="63" name="Graphic 62" descr="Water">
            <a:extLst>
              <a:ext uri="{FF2B5EF4-FFF2-40B4-BE49-F238E27FC236}">
                <a16:creationId xmlns:a16="http://schemas.microsoft.com/office/drawing/2014/main" id="{CC4A88E3-B1DD-4B89-84BC-6384748AB61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153261" y="5396220"/>
            <a:ext cx="266715" cy="266715"/>
          </a:xfrm>
          <a:prstGeom prst="rect">
            <a:avLst/>
          </a:prstGeom>
        </p:spPr>
      </p:pic>
      <p:pic>
        <p:nvPicPr>
          <p:cNvPr id="64" name="Graphic 63" descr="Water">
            <a:extLst>
              <a:ext uri="{FF2B5EF4-FFF2-40B4-BE49-F238E27FC236}">
                <a16:creationId xmlns:a16="http://schemas.microsoft.com/office/drawing/2014/main" id="{89E9A752-3EE2-4EA5-8940-079128BC8A8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153261" y="5662935"/>
            <a:ext cx="266715" cy="266715"/>
          </a:xfrm>
          <a:prstGeom prst="rect">
            <a:avLst/>
          </a:prstGeom>
        </p:spPr>
      </p:pic>
      <p:pic>
        <p:nvPicPr>
          <p:cNvPr id="65" name="Graphic 64" descr="Water">
            <a:extLst>
              <a:ext uri="{FF2B5EF4-FFF2-40B4-BE49-F238E27FC236}">
                <a16:creationId xmlns:a16="http://schemas.microsoft.com/office/drawing/2014/main" id="{2567538C-3739-4F6C-93D3-19EF7C8700F9}"/>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153261" y="5933195"/>
            <a:ext cx="266715" cy="266715"/>
          </a:xfrm>
          <a:prstGeom prst="rect">
            <a:avLst/>
          </a:prstGeom>
        </p:spPr>
      </p:pic>
      <p:grpSp>
        <p:nvGrpSpPr>
          <p:cNvPr id="66" name="Graphic 43">
            <a:extLst>
              <a:ext uri="{FF2B5EF4-FFF2-40B4-BE49-F238E27FC236}">
                <a16:creationId xmlns:a16="http://schemas.microsoft.com/office/drawing/2014/main" id="{9445C065-1821-402E-BF0F-55F8606B7086}"/>
              </a:ext>
            </a:extLst>
          </p:cNvPr>
          <p:cNvGrpSpPr/>
          <p:nvPr/>
        </p:nvGrpSpPr>
        <p:grpSpPr>
          <a:xfrm>
            <a:off x="11687471" y="71868"/>
            <a:ext cx="279244" cy="237116"/>
            <a:chOff x="11687471" y="75043"/>
            <a:chExt cx="279244" cy="237116"/>
          </a:xfrm>
        </p:grpSpPr>
        <p:sp>
          <p:nvSpPr>
            <p:cNvPr id="67" name="Freeform: Shape 66">
              <a:extLst>
                <a:ext uri="{FF2B5EF4-FFF2-40B4-BE49-F238E27FC236}">
                  <a16:creationId xmlns:a16="http://schemas.microsoft.com/office/drawing/2014/main" id="{D2C4746C-5D4F-4058-9423-7CA777B76495}"/>
                </a:ext>
              </a:extLst>
            </p:cNvPr>
            <p:cNvSpPr/>
            <p:nvPr/>
          </p:nvSpPr>
          <p:spPr>
            <a:xfrm>
              <a:off x="11748727" y="119250"/>
              <a:ext cx="152653" cy="152654"/>
            </a:xfrm>
            <a:custGeom>
              <a:avLst/>
              <a:gdLst>
                <a:gd name="connsiteX0" fmla="*/ 152654 w 152653"/>
                <a:gd name="connsiteY0" fmla="*/ 76327 h 152654"/>
                <a:gd name="connsiteX1" fmla="*/ 76327 w 152653"/>
                <a:gd name="connsiteY1" fmla="*/ 152655 h 152654"/>
                <a:gd name="connsiteX2" fmla="*/ 0 w 152653"/>
                <a:gd name="connsiteY2" fmla="*/ 76327 h 152654"/>
                <a:gd name="connsiteX3" fmla="*/ 76327 w 152653"/>
                <a:gd name="connsiteY3" fmla="*/ 0 h 152654"/>
                <a:gd name="connsiteX4" fmla="*/ 152654 w 152653"/>
                <a:gd name="connsiteY4" fmla="*/ 76327 h 152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53" h="152654">
                  <a:moveTo>
                    <a:pt x="152654" y="76327"/>
                  </a:moveTo>
                  <a:cubicBezTo>
                    <a:pt x="152654" y="118482"/>
                    <a:pt x="118481" y="152655"/>
                    <a:pt x="76327" y="152655"/>
                  </a:cubicBezTo>
                  <a:cubicBezTo>
                    <a:pt x="34173" y="152655"/>
                    <a:pt x="0" y="118482"/>
                    <a:pt x="0" y="76327"/>
                  </a:cubicBezTo>
                  <a:cubicBezTo>
                    <a:pt x="0" y="34173"/>
                    <a:pt x="34173" y="0"/>
                    <a:pt x="76327" y="0"/>
                  </a:cubicBezTo>
                  <a:cubicBezTo>
                    <a:pt x="118481" y="0"/>
                    <a:pt x="152654" y="34173"/>
                    <a:pt x="152654" y="76327"/>
                  </a:cubicBezTo>
                  <a:close/>
                </a:path>
              </a:pathLst>
            </a:custGeom>
            <a:noFill/>
            <a:ln w="5255" cap="flat">
              <a:solidFill>
                <a:srgbClr val="FFFFFF"/>
              </a:solidFill>
              <a:prstDash val="solid"/>
              <a:miter/>
            </a:ln>
          </p:spPr>
          <p:txBody>
            <a:bodyPr rtlCol="0" anchor="ctr"/>
            <a:lstStyle/>
            <a:p>
              <a:endParaRPr lang="en-US"/>
            </a:p>
          </p:txBody>
        </p:sp>
        <p:sp>
          <p:nvSpPr>
            <p:cNvPr id="68" name="TextBox 67">
              <a:extLst>
                <a:ext uri="{FF2B5EF4-FFF2-40B4-BE49-F238E27FC236}">
                  <a16:creationId xmlns:a16="http://schemas.microsoft.com/office/drawing/2014/main" id="{AEDA94E8-DC39-4779-A5D7-3BA2879F3AF6}"/>
                </a:ext>
              </a:extLst>
            </p:cNvPr>
            <p:cNvSpPr txBox="1"/>
            <p:nvPr/>
          </p:nvSpPr>
          <p:spPr>
            <a:xfrm>
              <a:off x="11687471" y="75043"/>
              <a:ext cx="279244" cy="237116"/>
            </a:xfrm>
            <a:prstGeom prst="rect">
              <a:avLst/>
            </a:prstGeom>
            <a:noFill/>
          </p:spPr>
          <p:txBody>
            <a:bodyPr wrap="none" rtlCol="0">
              <a:spAutoFit/>
            </a:bodyPr>
            <a:lstStyle/>
            <a:p>
              <a:pPr algn="l"/>
              <a:r>
                <a:rPr lang="en-US" sz="941" spc="0" baseline="0">
                  <a:solidFill>
                    <a:srgbClr val="FFFFFF"/>
                  </a:solidFill>
                  <a:latin typeface="Arial"/>
                  <a:cs typeface="Arial"/>
                  <a:sym typeface="Arial"/>
                  <a:rtl val="0"/>
                </a:rPr>
                <a:t>O</a:t>
              </a:r>
            </a:p>
          </p:txBody>
        </p:sp>
      </p:grpSp>
      <p:sp>
        <p:nvSpPr>
          <p:cNvPr id="7" name="TextBox 6">
            <a:extLst>
              <a:ext uri="{FF2B5EF4-FFF2-40B4-BE49-F238E27FC236}">
                <a16:creationId xmlns:a16="http://schemas.microsoft.com/office/drawing/2014/main" id="{1251B70C-AC91-DBB5-7D08-B349D4C458E8}"/>
              </a:ext>
            </a:extLst>
          </p:cNvPr>
          <p:cNvSpPr txBox="1"/>
          <p:nvPr/>
        </p:nvSpPr>
        <p:spPr>
          <a:xfrm>
            <a:off x="317552" y="4261320"/>
            <a:ext cx="2894020" cy="2031325"/>
          </a:xfrm>
          <a:prstGeom prst="rect">
            <a:avLst/>
          </a:prstGeom>
          <a:noFill/>
        </p:spPr>
        <p:txBody>
          <a:bodyPr wrap="square" rtlCol="0">
            <a:spAutoFit/>
          </a:bodyPr>
          <a:lstStyle/>
          <a:p>
            <a:r>
              <a:rPr lang="en-US" b="1"/>
              <a:t>FEDERAL FUNDING</a:t>
            </a:r>
          </a:p>
          <a:p>
            <a:pPr marL="285750" indent="-285750">
              <a:buFont typeface="Arial" panose="020B0604020202020204" pitchFamily="34" charset="0"/>
              <a:buChar char="•"/>
            </a:pPr>
            <a:r>
              <a:rPr lang="en-US"/>
              <a:t>Largest source for many systems</a:t>
            </a:r>
          </a:p>
          <a:p>
            <a:pPr marL="285750" indent="-285750">
              <a:buFont typeface="Arial" panose="020B0604020202020204" pitchFamily="34" charset="0"/>
              <a:buChar char="•"/>
            </a:pPr>
            <a:r>
              <a:rPr lang="en-US"/>
              <a:t>Supports capital, operations, and planning</a:t>
            </a:r>
          </a:p>
          <a:p>
            <a:pPr marL="285750" indent="-285750">
              <a:buFont typeface="Arial" panose="020B0604020202020204" pitchFamily="34" charset="0"/>
              <a:buChar char="•"/>
            </a:pPr>
            <a:r>
              <a:rPr lang="en-US"/>
              <a:t>Requires reporting and compliance</a:t>
            </a:r>
          </a:p>
        </p:txBody>
      </p:sp>
      <p:sp>
        <p:nvSpPr>
          <p:cNvPr id="10" name="TextBox 9">
            <a:extLst>
              <a:ext uri="{FF2B5EF4-FFF2-40B4-BE49-F238E27FC236}">
                <a16:creationId xmlns:a16="http://schemas.microsoft.com/office/drawing/2014/main" id="{66E8B7E0-DFAE-BC72-0655-BE28512D8C50}"/>
              </a:ext>
            </a:extLst>
          </p:cNvPr>
          <p:cNvSpPr txBox="1"/>
          <p:nvPr/>
        </p:nvSpPr>
        <p:spPr>
          <a:xfrm>
            <a:off x="9146760" y="4240452"/>
            <a:ext cx="2894020" cy="2031325"/>
          </a:xfrm>
          <a:prstGeom prst="rect">
            <a:avLst/>
          </a:prstGeom>
          <a:noFill/>
        </p:spPr>
        <p:txBody>
          <a:bodyPr wrap="square" rtlCol="0">
            <a:spAutoFit/>
          </a:bodyPr>
          <a:lstStyle/>
          <a:p>
            <a:r>
              <a:rPr lang="en-US" b="1"/>
              <a:t>LOCAL FUNDING</a:t>
            </a:r>
          </a:p>
          <a:p>
            <a:pPr marL="285750" indent="-285750">
              <a:buFont typeface="Arial" panose="020B0604020202020204" pitchFamily="34" charset="0"/>
              <a:buChar char="•"/>
            </a:pPr>
            <a:r>
              <a:rPr lang="en-US"/>
              <a:t>Fills gaps federal/state dollars don’t cover</a:t>
            </a:r>
          </a:p>
          <a:p>
            <a:pPr marL="285750" indent="-285750">
              <a:buFont typeface="Arial" panose="020B0604020202020204" pitchFamily="34" charset="0"/>
              <a:buChar char="•"/>
            </a:pPr>
            <a:r>
              <a:rPr lang="en-US"/>
              <a:t>Varies widely by county or municipality</a:t>
            </a:r>
          </a:p>
          <a:p>
            <a:pPr marL="285750" indent="-285750">
              <a:buFont typeface="Arial" panose="020B0604020202020204" pitchFamily="34" charset="0"/>
              <a:buChar char="•"/>
            </a:pPr>
            <a:r>
              <a:rPr lang="en-US"/>
              <a:t>Often determines service expansion potential</a:t>
            </a:r>
          </a:p>
        </p:txBody>
      </p:sp>
      <p:sp>
        <p:nvSpPr>
          <p:cNvPr id="11" name="TextBox 10">
            <a:extLst>
              <a:ext uri="{FF2B5EF4-FFF2-40B4-BE49-F238E27FC236}">
                <a16:creationId xmlns:a16="http://schemas.microsoft.com/office/drawing/2014/main" id="{DCCD3511-FB8C-934D-95FC-C7676B9DE5EC}"/>
              </a:ext>
            </a:extLst>
          </p:cNvPr>
          <p:cNvSpPr txBox="1"/>
          <p:nvPr/>
        </p:nvSpPr>
        <p:spPr>
          <a:xfrm>
            <a:off x="4581638" y="3164387"/>
            <a:ext cx="2894020" cy="2031325"/>
          </a:xfrm>
          <a:prstGeom prst="rect">
            <a:avLst/>
          </a:prstGeom>
          <a:solidFill>
            <a:srgbClr val="FFFFFF">
              <a:alpha val="50196"/>
            </a:srgbClr>
          </a:solidFill>
          <a:ln>
            <a:noFill/>
          </a:ln>
        </p:spPr>
        <p:txBody>
          <a:bodyPr wrap="square" rtlCol="0">
            <a:spAutoFit/>
          </a:bodyPr>
          <a:lstStyle/>
          <a:p>
            <a:r>
              <a:rPr lang="en-US" b="1"/>
              <a:t>STATE FUNDING</a:t>
            </a:r>
          </a:p>
          <a:p>
            <a:pPr marL="285750" indent="-285750">
              <a:buFont typeface="Arial" panose="020B0604020202020204" pitchFamily="34" charset="0"/>
              <a:buChar char="•"/>
            </a:pPr>
            <a:r>
              <a:rPr lang="en-US"/>
              <a:t>Provides grants, match, and technical support</a:t>
            </a:r>
          </a:p>
          <a:p>
            <a:pPr marL="285750" indent="-285750">
              <a:buFont typeface="Arial" panose="020B0604020202020204" pitchFamily="34" charset="0"/>
              <a:buChar char="•"/>
            </a:pPr>
            <a:r>
              <a:rPr lang="en-US"/>
              <a:t>Helps systems meet federal requirements</a:t>
            </a:r>
          </a:p>
          <a:p>
            <a:pPr marL="285750" indent="-285750">
              <a:buFont typeface="Arial" panose="020B0604020202020204" pitchFamily="34" charset="0"/>
              <a:buChar char="•"/>
            </a:pPr>
            <a:r>
              <a:rPr lang="en-US"/>
              <a:t>Focuses on mobility, safety, and innovation</a:t>
            </a:r>
          </a:p>
        </p:txBody>
      </p:sp>
      <p:sp>
        <p:nvSpPr>
          <p:cNvPr id="12" name="TextBox 11">
            <a:extLst>
              <a:ext uri="{FF2B5EF4-FFF2-40B4-BE49-F238E27FC236}">
                <a16:creationId xmlns:a16="http://schemas.microsoft.com/office/drawing/2014/main" id="{4609430C-7544-E49D-3E8B-6AA6B112BAA8}"/>
              </a:ext>
            </a:extLst>
          </p:cNvPr>
          <p:cNvSpPr txBox="1"/>
          <p:nvPr/>
        </p:nvSpPr>
        <p:spPr>
          <a:xfrm>
            <a:off x="4937781" y="6228758"/>
            <a:ext cx="2339214" cy="369332"/>
          </a:xfrm>
          <a:prstGeom prst="rect">
            <a:avLst/>
          </a:prstGeom>
          <a:noFill/>
        </p:spPr>
        <p:txBody>
          <a:bodyPr wrap="square" rtlCol="0">
            <a:spAutoFit/>
          </a:bodyPr>
          <a:lstStyle/>
          <a:p>
            <a:r>
              <a:rPr lang="en-US">
                <a:solidFill>
                  <a:srgbClr val="0F3C60"/>
                </a:solidFill>
              </a:rPr>
              <a:t>Transit Agency Budget</a:t>
            </a:r>
          </a:p>
        </p:txBody>
      </p:sp>
    </p:spTree>
    <p:extLst>
      <p:ext uri="{BB962C8B-B14F-4D97-AF65-F5344CB8AC3E}">
        <p14:creationId xmlns:p14="http://schemas.microsoft.com/office/powerpoint/2010/main" val="34487564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a:extLst>
              <a:ext uri="{FF2B5EF4-FFF2-40B4-BE49-F238E27FC236}">
                <a16:creationId xmlns:a16="http://schemas.microsoft.com/office/drawing/2014/main" id="{1E720669-1A5A-4724-BC88-A33DA7B399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0271" y="3065112"/>
            <a:ext cx="3017696" cy="204782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15D462D9-800E-451E-A8E6-5DF1D145BC67}"/>
              </a:ext>
            </a:extLst>
          </p:cNvPr>
          <p:cNvSpPr/>
          <p:nvPr/>
        </p:nvSpPr>
        <p:spPr>
          <a:xfrm rot="5400000">
            <a:off x="5910806" y="-5910805"/>
            <a:ext cx="370390" cy="12192001"/>
          </a:xfrm>
          <a:prstGeom prst="rect">
            <a:avLst/>
          </a:prstGeom>
          <a:solidFill>
            <a:srgbClr val="093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45261EF3-36AA-46BC-9505-57A9573B3DF8}"/>
              </a:ext>
            </a:extLst>
          </p:cNvPr>
          <p:cNvSpPr txBox="1"/>
          <p:nvPr/>
        </p:nvSpPr>
        <p:spPr>
          <a:xfrm>
            <a:off x="525910" y="689847"/>
            <a:ext cx="11570840" cy="461665"/>
          </a:xfrm>
          <a:prstGeom prst="rect">
            <a:avLst/>
          </a:prstGeom>
          <a:noFill/>
        </p:spPr>
        <p:txBody>
          <a:bodyPr wrap="square" rtlCol="0">
            <a:spAutoFit/>
          </a:bodyPr>
          <a:lstStyle/>
          <a:p>
            <a:r>
              <a:rPr lang="en-US" sz="2400" b="1">
                <a:solidFill>
                  <a:srgbClr val="093B60"/>
                </a:solidFill>
                <a:latin typeface="Arial" panose="020B0604020202020204" pitchFamily="34" charset="0"/>
                <a:ea typeface="AECOM Sans" panose="020B0504020202020204" pitchFamily="34" charset="0"/>
                <a:cs typeface="Arial" panose="020B0604020202020204" pitchFamily="34" charset="0"/>
              </a:rPr>
              <a:t>1.2	Funding Available</a:t>
            </a:r>
          </a:p>
        </p:txBody>
      </p:sp>
      <p:sp>
        <p:nvSpPr>
          <p:cNvPr id="20" name="Rectangle 19">
            <a:extLst>
              <a:ext uri="{FF2B5EF4-FFF2-40B4-BE49-F238E27FC236}">
                <a16:creationId xmlns:a16="http://schemas.microsoft.com/office/drawing/2014/main" id="{DF2E5BA8-C8D6-4C75-A8A6-81064C1CDDDC}"/>
              </a:ext>
            </a:extLst>
          </p:cNvPr>
          <p:cNvSpPr/>
          <p:nvPr/>
        </p:nvSpPr>
        <p:spPr>
          <a:xfrm rot="5400000">
            <a:off x="6073142" y="-5707024"/>
            <a:ext cx="45719" cy="12192002"/>
          </a:xfrm>
          <a:prstGeom prst="rect">
            <a:avLst/>
          </a:prstGeom>
          <a:solidFill>
            <a:srgbClr val="29A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1718DDF-3AEE-4F66-8379-F1A563006FB1}"/>
              </a:ext>
            </a:extLst>
          </p:cNvPr>
          <p:cNvSpPr txBox="1"/>
          <p:nvPr/>
        </p:nvSpPr>
        <p:spPr>
          <a:xfrm>
            <a:off x="208347" y="-47587"/>
            <a:ext cx="2545209" cy="430887"/>
          </a:xfrm>
          <a:prstGeom prst="rect">
            <a:avLst/>
          </a:prstGeom>
          <a:noFill/>
        </p:spPr>
        <p:txBody>
          <a:bodyPr wrap="square" rtlCol="0">
            <a:spAutoFit/>
          </a:bodyPr>
          <a:lstStyle/>
          <a:p>
            <a:r>
              <a:rPr lang="en-US" sz="2200" b="1">
                <a:solidFill>
                  <a:schemeClr val="bg1"/>
                </a:solidFill>
                <a:latin typeface="Arial" panose="020B0604020202020204" pitchFamily="34" charset="0"/>
                <a:ea typeface="AECOM Sans" panose="020B0504020202020204" pitchFamily="34" charset="0"/>
                <a:cs typeface="Arial" panose="020B0604020202020204" pitchFamily="34" charset="0"/>
              </a:rPr>
              <a:t>ncdot.gov</a:t>
            </a:r>
          </a:p>
        </p:txBody>
      </p:sp>
      <p:pic>
        <p:nvPicPr>
          <p:cNvPr id="35" name="Graphic 34">
            <a:extLst>
              <a:ext uri="{FF2B5EF4-FFF2-40B4-BE49-F238E27FC236}">
                <a16:creationId xmlns:a16="http://schemas.microsoft.com/office/drawing/2014/main" id="{E7C4C443-8F6C-4B75-BA87-BB045E2E1A35}"/>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9908345" y="115776"/>
            <a:ext cx="157543" cy="157543"/>
          </a:xfrm>
          <a:prstGeom prst="rect">
            <a:avLst/>
          </a:prstGeom>
        </p:spPr>
      </p:pic>
      <p:pic>
        <p:nvPicPr>
          <p:cNvPr id="36" name="Graphic 35">
            <a:extLst>
              <a:ext uri="{FF2B5EF4-FFF2-40B4-BE49-F238E27FC236}">
                <a16:creationId xmlns:a16="http://schemas.microsoft.com/office/drawing/2014/main" id="{29F0F6F6-40CE-48C4-A198-A43405B95DFA}"/>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0248841" y="114383"/>
            <a:ext cx="157543" cy="217302"/>
          </a:xfrm>
          <a:prstGeom prst="rect">
            <a:avLst/>
          </a:prstGeom>
        </p:spPr>
      </p:pic>
      <p:pic>
        <p:nvPicPr>
          <p:cNvPr id="37" name="Graphic 36">
            <a:extLst>
              <a:ext uri="{FF2B5EF4-FFF2-40B4-BE49-F238E27FC236}">
                <a16:creationId xmlns:a16="http://schemas.microsoft.com/office/drawing/2014/main" id="{C970FE18-BEE9-4E77-B373-80EDED95AA37}"/>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0743500" y="115669"/>
            <a:ext cx="157543" cy="217302"/>
          </a:xfrm>
          <a:prstGeom prst="rect">
            <a:avLst/>
          </a:prstGeom>
        </p:spPr>
      </p:pic>
      <p:pic>
        <p:nvPicPr>
          <p:cNvPr id="38" name="Graphic 37">
            <a:extLst>
              <a:ext uri="{FF2B5EF4-FFF2-40B4-BE49-F238E27FC236}">
                <a16:creationId xmlns:a16="http://schemas.microsoft.com/office/drawing/2014/main" id="{73357A83-17F9-4D23-A7D3-23285E4B41B9}"/>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10994820" y="115617"/>
            <a:ext cx="157543" cy="217302"/>
          </a:xfrm>
          <a:prstGeom prst="rect">
            <a:avLst/>
          </a:prstGeom>
        </p:spPr>
      </p:pic>
      <p:pic>
        <p:nvPicPr>
          <p:cNvPr id="39" name="Graphic 38">
            <a:extLst>
              <a:ext uri="{FF2B5EF4-FFF2-40B4-BE49-F238E27FC236}">
                <a16:creationId xmlns:a16="http://schemas.microsoft.com/office/drawing/2014/main" id="{95D0CC69-23FE-4AEC-B5EF-288BCD4B5EA7}"/>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11249040" y="116407"/>
            <a:ext cx="157543" cy="217302"/>
          </a:xfrm>
          <a:prstGeom prst="rect">
            <a:avLst/>
          </a:prstGeom>
        </p:spPr>
      </p:pic>
      <p:pic>
        <p:nvPicPr>
          <p:cNvPr id="40" name="Graphic 39">
            <a:extLst>
              <a:ext uri="{FF2B5EF4-FFF2-40B4-BE49-F238E27FC236}">
                <a16:creationId xmlns:a16="http://schemas.microsoft.com/office/drawing/2014/main" id="{1CFA9936-D349-467D-932B-0E254A60A87F}"/>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11500360" y="115772"/>
            <a:ext cx="157543" cy="217302"/>
          </a:xfrm>
          <a:prstGeom prst="rect">
            <a:avLst/>
          </a:prstGeom>
        </p:spPr>
      </p:pic>
      <p:cxnSp>
        <p:nvCxnSpPr>
          <p:cNvPr id="42" name="Straight Connector 41">
            <a:extLst>
              <a:ext uri="{FF2B5EF4-FFF2-40B4-BE49-F238E27FC236}">
                <a16:creationId xmlns:a16="http://schemas.microsoft.com/office/drawing/2014/main" id="{89F13BF5-F24E-43BF-889A-94D0F57866F5}"/>
              </a:ext>
            </a:extLst>
          </p:cNvPr>
          <p:cNvCxnSpPr>
            <a:cxnSpLocks/>
          </p:cNvCxnSpPr>
          <p:nvPr/>
        </p:nvCxnSpPr>
        <p:spPr>
          <a:xfrm>
            <a:off x="10156308" y="68377"/>
            <a:ext cx="0" cy="23920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43" name="Graphic 42">
            <a:extLst>
              <a:ext uri="{FF2B5EF4-FFF2-40B4-BE49-F238E27FC236}">
                <a16:creationId xmlns:a16="http://schemas.microsoft.com/office/drawing/2014/main" id="{AFB302D0-323F-44F6-8B4A-250374DDD4F1}"/>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10494339" y="114904"/>
            <a:ext cx="356636" cy="281857"/>
          </a:xfrm>
          <a:prstGeom prst="rect">
            <a:avLst/>
          </a:prstGeom>
        </p:spPr>
      </p:pic>
      <p:sp>
        <p:nvSpPr>
          <p:cNvPr id="44" name="TextBox 43">
            <a:extLst>
              <a:ext uri="{FF2B5EF4-FFF2-40B4-BE49-F238E27FC236}">
                <a16:creationId xmlns:a16="http://schemas.microsoft.com/office/drawing/2014/main" id="{D71A0484-5518-44EC-B3EB-4E14C3BD8908}"/>
              </a:ext>
            </a:extLst>
          </p:cNvPr>
          <p:cNvSpPr txBox="1"/>
          <p:nvPr/>
        </p:nvSpPr>
        <p:spPr>
          <a:xfrm>
            <a:off x="2006741" y="1861772"/>
            <a:ext cx="2219819" cy="456535"/>
          </a:xfrm>
          <a:prstGeom prst="rect">
            <a:avLst/>
          </a:prstGeom>
          <a:noFill/>
        </p:spPr>
        <p:txBody>
          <a:bodyPr wrap="square" rtlCol="0">
            <a:spAutoFit/>
          </a:bodyPr>
          <a:lstStyle/>
          <a:p>
            <a:pPr>
              <a:lnSpc>
                <a:spcPct val="150000"/>
              </a:lnSpc>
            </a:pPr>
            <a:r>
              <a:rPr lang="en-US" b="1">
                <a:solidFill>
                  <a:srgbClr val="093B60"/>
                </a:solidFill>
                <a:latin typeface="Arial" panose="020B0604020202020204" pitchFamily="34" charset="0"/>
                <a:ea typeface="AECOM Sans" panose="020B0504020202020204" pitchFamily="34" charset="0"/>
                <a:cs typeface="Arial" panose="020B0604020202020204" pitchFamily="34" charset="0"/>
              </a:rPr>
              <a:t>Formula</a:t>
            </a:r>
          </a:p>
        </p:txBody>
      </p:sp>
      <p:sp>
        <p:nvSpPr>
          <p:cNvPr id="45" name="TextBox 44">
            <a:extLst>
              <a:ext uri="{FF2B5EF4-FFF2-40B4-BE49-F238E27FC236}">
                <a16:creationId xmlns:a16="http://schemas.microsoft.com/office/drawing/2014/main" id="{2A671C33-77AD-45D9-8219-F164484068F2}"/>
              </a:ext>
            </a:extLst>
          </p:cNvPr>
          <p:cNvSpPr txBox="1"/>
          <p:nvPr/>
        </p:nvSpPr>
        <p:spPr>
          <a:xfrm>
            <a:off x="4897789" y="1861772"/>
            <a:ext cx="2219819" cy="456535"/>
          </a:xfrm>
          <a:prstGeom prst="rect">
            <a:avLst/>
          </a:prstGeom>
          <a:noFill/>
        </p:spPr>
        <p:txBody>
          <a:bodyPr wrap="square" rtlCol="0">
            <a:spAutoFit/>
          </a:bodyPr>
          <a:lstStyle/>
          <a:p>
            <a:pPr algn="ctr">
              <a:lnSpc>
                <a:spcPct val="150000"/>
              </a:lnSpc>
            </a:pPr>
            <a:r>
              <a:rPr lang="en-US" b="1">
                <a:solidFill>
                  <a:srgbClr val="093B60"/>
                </a:solidFill>
                <a:latin typeface="Arial" panose="020B0604020202020204" pitchFamily="34" charset="0"/>
                <a:ea typeface="AECOM Sans" panose="020B0504020202020204" pitchFamily="34" charset="0"/>
                <a:cs typeface="Arial" panose="020B0604020202020204" pitchFamily="34" charset="0"/>
              </a:rPr>
              <a:t>Need</a:t>
            </a:r>
          </a:p>
        </p:txBody>
      </p:sp>
      <p:sp>
        <p:nvSpPr>
          <p:cNvPr id="46" name="TextBox 45">
            <a:extLst>
              <a:ext uri="{FF2B5EF4-FFF2-40B4-BE49-F238E27FC236}">
                <a16:creationId xmlns:a16="http://schemas.microsoft.com/office/drawing/2014/main" id="{0BC06AB6-465D-4AAE-BFBF-4ED02D5B8053}"/>
              </a:ext>
            </a:extLst>
          </p:cNvPr>
          <p:cNvSpPr txBox="1"/>
          <p:nvPr/>
        </p:nvSpPr>
        <p:spPr>
          <a:xfrm>
            <a:off x="8167539" y="1798272"/>
            <a:ext cx="2780697" cy="646331"/>
          </a:xfrm>
          <a:prstGeom prst="rect">
            <a:avLst/>
          </a:prstGeom>
          <a:noFill/>
        </p:spPr>
        <p:txBody>
          <a:bodyPr wrap="square" rtlCol="0">
            <a:spAutoFit/>
          </a:bodyPr>
          <a:lstStyle/>
          <a:p>
            <a:pPr algn="ctr"/>
            <a:r>
              <a:rPr lang="en-US" b="1">
                <a:solidFill>
                  <a:srgbClr val="093B60"/>
                </a:solidFill>
                <a:latin typeface="Arial" panose="020B0604020202020204" pitchFamily="34" charset="0"/>
                <a:ea typeface="AECOM Sans" panose="020B0504020202020204" pitchFamily="34" charset="0"/>
                <a:cs typeface="Arial" panose="020B0604020202020204" pitchFamily="34" charset="0"/>
              </a:rPr>
              <a:t>Other*</a:t>
            </a:r>
          </a:p>
          <a:p>
            <a:pPr algn="ctr"/>
            <a:r>
              <a:rPr lang="en-US" b="1">
                <a:solidFill>
                  <a:srgbClr val="093B60"/>
                </a:solidFill>
                <a:latin typeface="Arial" panose="020B0604020202020204" pitchFamily="34" charset="0"/>
                <a:ea typeface="AECOM Sans" panose="020B0504020202020204" pitchFamily="34" charset="0"/>
                <a:cs typeface="Arial" panose="020B0604020202020204" pitchFamily="34" charset="0"/>
              </a:rPr>
              <a:t>(STI, TDM, etc.)</a:t>
            </a:r>
          </a:p>
        </p:txBody>
      </p:sp>
      <p:sp>
        <p:nvSpPr>
          <p:cNvPr id="2" name="Oval 1">
            <a:extLst>
              <a:ext uri="{FF2B5EF4-FFF2-40B4-BE49-F238E27FC236}">
                <a16:creationId xmlns:a16="http://schemas.microsoft.com/office/drawing/2014/main" id="{49D514A2-4555-4318-8D08-56E69FE280C9}"/>
              </a:ext>
            </a:extLst>
          </p:cNvPr>
          <p:cNvSpPr/>
          <p:nvPr/>
        </p:nvSpPr>
        <p:spPr>
          <a:xfrm>
            <a:off x="1028003" y="2508103"/>
            <a:ext cx="3059694" cy="3059694"/>
          </a:xfrm>
          <a:prstGeom prst="ellipse">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6EC76AD8-6FA8-45FF-98CE-02FF04E77190}"/>
              </a:ext>
            </a:extLst>
          </p:cNvPr>
          <p:cNvSpPr/>
          <p:nvPr/>
        </p:nvSpPr>
        <p:spPr>
          <a:xfrm>
            <a:off x="4500173" y="2508103"/>
            <a:ext cx="3059694" cy="3059694"/>
          </a:xfrm>
          <a:prstGeom prst="ellipse">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7D87FB28-5EA3-4954-B5A1-9786DB0953C3}"/>
              </a:ext>
            </a:extLst>
          </p:cNvPr>
          <p:cNvSpPr/>
          <p:nvPr/>
        </p:nvSpPr>
        <p:spPr>
          <a:xfrm>
            <a:off x="7972343" y="2508103"/>
            <a:ext cx="3059694" cy="3059694"/>
          </a:xfrm>
          <a:prstGeom prst="ellipse">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5F6C4BCA-FB7D-4721-9621-A61C510FA52A}"/>
              </a:ext>
            </a:extLst>
          </p:cNvPr>
          <p:cNvSpPr/>
          <p:nvPr/>
        </p:nvSpPr>
        <p:spPr>
          <a:xfrm>
            <a:off x="1031379" y="3543300"/>
            <a:ext cx="3182282" cy="861774"/>
          </a:xfrm>
          <a:prstGeom prst="rect">
            <a:avLst/>
          </a:prstGeom>
          <a:noFill/>
        </p:spPr>
        <p:txBody>
          <a:bodyPr wrap="none" lIns="91440" tIns="45720" rIns="91440" bIns="45720">
            <a:spAutoFit/>
          </a:bodyPr>
          <a:lstStyle/>
          <a:p>
            <a:pPr algn="ctr"/>
            <a:r>
              <a:rPr lang="en-US" sz="5000" b="1">
                <a:ln w="12700">
                  <a:solidFill>
                    <a:schemeClr val="tx2">
                      <a:lumMod val="75000"/>
                    </a:schemeClr>
                  </a:solidFill>
                  <a:prstDash val="solid"/>
                </a:ln>
                <a:effectLst>
                  <a:outerShdw dist="38100" dir="2640000" algn="bl" rotWithShape="0">
                    <a:schemeClr val="tx2">
                      <a:lumMod val="75000"/>
                    </a:schemeClr>
                  </a:outerShdw>
                </a:effectLst>
              </a:rPr>
              <a:t>(A+B) x C = </a:t>
            </a:r>
          </a:p>
        </p:txBody>
      </p:sp>
      <p:pic>
        <p:nvPicPr>
          <p:cNvPr id="1032" name="Picture 8">
            <a:extLst>
              <a:ext uri="{FF2B5EF4-FFF2-40B4-BE49-F238E27FC236}">
                <a16:creationId xmlns:a16="http://schemas.microsoft.com/office/drawing/2014/main" id="{AA99D425-6E3A-4373-920C-1A9F8094F14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690432" y="2967335"/>
            <a:ext cx="1715952" cy="206811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2D8C8A86-2B3E-4B28-9F80-96BC1C1CEF54}"/>
              </a:ext>
            </a:extLst>
          </p:cNvPr>
          <p:cNvSpPr/>
          <p:nvPr/>
        </p:nvSpPr>
        <p:spPr>
          <a:xfrm>
            <a:off x="3990407" y="2088634"/>
            <a:ext cx="248786" cy="369332"/>
          </a:xfrm>
          <a:prstGeom prst="rect">
            <a:avLst/>
          </a:prstGeom>
        </p:spPr>
        <p:txBody>
          <a:bodyPr wrap="none">
            <a:spAutoFit/>
          </a:bodyPr>
          <a:lstStyle/>
          <a:p>
            <a:r>
              <a:rPr lang="en-US" b="1">
                <a:solidFill>
                  <a:srgbClr val="093B60"/>
                </a:solidFill>
                <a:latin typeface="Arial" panose="020B0604020202020204" pitchFamily="34" charset="0"/>
                <a:ea typeface="AECOM Sans" panose="020B0504020202020204" pitchFamily="34" charset="0"/>
                <a:cs typeface="Arial" panose="020B0604020202020204" pitchFamily="34" charset="0"/>
              </a:rPr>
              <a:t> </a:t>
            </a:r>
            <a:endParaRPr lang="en-US"/>
          </a:p>
        </p:txBody>
      </p:sp>
      <p:sp>
        <p:nvSpPr>
          <p:cNvPr id="27" name="TextBox 26">
            <a:extLst>
              <a:ext uri="{FF2B5EF4-FFF2-40B4-BE49-F238E27FC236}">
                <a16:creationId xmlns:a16="http://schemas.microsoft.com/office/drawing/2014/main" id="{2A7222F3-1617-4A06-876C-C19893BFF0B8}"/>
              </a:ext>
            </a:extLst>
          </p:cNvPr>
          <p:cNvSpPr txBox="1"/>
          <p:nvPr/>
        </p:nvSpPr>
        <p:spPr>
          <a:xfrm>
            <a:off x="584081" y="1246624"/>
            <a:ext cx="9403035" cy="456535"/>
          </a:xfrm>
          <a:prstGeom prst="rect">
            <a:avLst/>
          </a:prstGeom>
          <a:noFill/>
        </p:spPr>
        <p:txBody>
          <a:bodyPr wrap="square" rtlCol="0">
            <a:spAutoFit/>
          </a:bodyPr>
          <a:lstStyle/>
          <a:p>
            <a:pPr>
              <a:lnSpc>
                <a:spcPct val="150000"/>
              </a:lnSpc>
            </a:pPr>
            <a:r>
              <a:rPr lang="en-US" b="1">
                <a:solidFill>
                  <a:srgbClr val="093B60"/>
                </a:solidFill>
                <a:latin typeface="Arial" panose="020B0604020202020204" pitchFamily="34" charset="0"/>
                <a:ea typeface="AECOM Sans" panose="020B0504020202020204" pitchFamily="34" charset="0"/>
                <a:cs typeface="Arial" panose="020B0604020202020204" pitchFamily="34" charset="0"/>
              </a:rPr>
              <a:t>Depending on the funding program, particular funding amounts determined by:</a:t>
            </a:r>
          </a:p>
        </p:txBody>
      </p:sp>
      <p:sp>
        <p:nvSpPr>
          <p:cNvPr id="26" name="Rectangle 25">
            <a:extLst>
              <a:ext uri="{FF2B5EF4-FFF2-40B4-BE49-F238E27FC236}">
                <a16:creationId xmlns:a16="http://schemas.microsoft.com/office/drawing/2014/main" id="{B7F6630F-52CB-44A3-8A06-7C7E4ABA9D4E}"/>
              </a:ext>
            </a:extLst>
          </p:cNvPr>
          <p:cNvSpPr/>
          <p:nvPr/>
        </p:nvSpPr>
        <p:spPr>
          <a:xfrm>
            <a:off x="583443" y="5883580"/>
            <a:ext cx="11074460" cy="584775"/>
          </a:xfrm>
          <a:prstGeom prst="rect">
            <a:avLst/>
          </a:prstGeom>
        </p:spPr>
        <p:txBody>
          <a:bodyPr wrap="square">
            <a:spAutoFit/>
          </a:bodyPr>
          <a:lstStyle/>
          <a:p>
            <a:r>
              <a:rPr lang="en-US" sz="1600" dirty="0">
                <a:solidFill>
                  <a:srgbClr val="093B60"/>
                </a:solidFill>
                <a:latin typeface="Arial" panose="020B0604020202020204" pitchFamily="34" charset="0"/>
                <a:ea typeface="AECOM Sans" panose="020B0504020202020204" pitchFamily="34" charset="0"/>
                <a:cs typeface="Arial" panose="020B0604020202020204" pitchFamily="34" charset="0"/>
              </a:rPr>
              <a:t>*Discretionary funding (such as AIM, etc.) sources also available under “Other”. Requirements/application process different for each program but typically require submittals through EBS.</a:t>
            </a:r>
          </a:p>
        </p:txBody>
      </p:sp>
      <p:grpSp>
        <p:nvGrpSpPr>
          <p:cNvPr id="28" name="Graphic 43">
            <a:extLst>
              <a:ext uri="{FF2B5EF4-FFF2-40B4-BE49-F238E27FC236}">
                <a16:creationId xmlns:a16="http://schemas.microsoft.com/office/drawing/2014/main" id="{E1AD5D30-609E-46D0-B714-321EAE5D2628}"/>
              </a:ext>
            </a:extLst>
          </p:cNvPr>
          <p:cNvGrpSpPr/>
          <p:nvPr/>
        </p:nvGrpSpPr>
        <p:grpSpPr>
          <a:xfrm>
            <a:off x="11687471" y="71868"/>
            <a:ext cx="279244" cy="237116"/>
            <a:chOff x="11687471" y="75043"/>
            <a:chExt cx="279244" cy="237116"/>
          </a:xfrm>
        </p:grpSpPr>
        <p:sp>
          <p:nvSpPr>
            <p:cNvPr id="29" name="Freeform: Shape 28">
              <a:extLst>
                <a:ext uri="{FF2B5EF4-FFF2-40B4-BE49-F238E27FC236}">
                  <a16:creationId xmlns:a16="http://schemas.microsoft.com/office/drawing/2014/main" id="{D27A8EB3-F30A-4892-BC9E-40428B8790A2}"/>
                </a:ext>
              </a:extLst>
            </p:cNvPr>
            <p:cNvSpPr/>
            <p:nvPr/>
          </p:nvSpPr>
          <p:spPr>
            <a:xfrm>
              <a:off x="11748727" y="119250"/>
              <a:ext cx="152653" cy="152654"/>
            </a:xfrm>
            <a:custGeom>
              <a:avLst/>
              <a:gdLst>
                <a:gd name="connsiteX0" fmla="*/ 152654 w 152653"/>
                <a:gd name="connsiteY0" fmla="*/ 76327 h 152654"/>
                <a:gd name="connsiteX1" fmla="*/ 76327 w 152653"/>
                <a:gd name="connsiteY1" fmla="*/ 152655 h 152654"/>
                <a:gd name="connsiteX2" fmla="*/ 0 w 152653"/>
                <a:gd name="connsiteY2" fmla="*/ 76327 h 152654"/>
                <a:gd name="connsiteX3" fmla="*/ 76327 w 152653"/>
                <a:gd name="connsiteY3" fmla="*/ 0 h 152654"/>
                <a:gd name="connsiteX4" fmla="*/ 152654 w 152653"/>
                <a:gd name="connsiteY4" fmla="*/ 76327 h 152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53" h="152654">
                  <a:moveTo>
                    <a:pt x="152654" y="76327"/>
                  </a:moveTo>
                  <a:cubicBezTo>
                    <a:pt x="152654" y="118482"/>
                    <a:pt x="118481" y="152655"/>
                    <a:pt x="76327" y="152655"/>
                  </a:cubicBezTo>
                  <a:cubicBezTo>
                    <a:pt x="34173" y="152655"/>
                    <a:pt x="0" y="118482"/>
                    <a:pt x="0" y="76327"/>
                  </a:cubicBezTo>
                  <a:cubicBezTo>
                    <a:pt x="0" y="34173"/>
                    <a:pt x="34173" y="0"/>
                    <a:pt x="76327" y="0"/>
                  </a:cubicBezTo>
                  <a:cubicBezTo>
                    <a:pt x="118481" y="0"/>
                    <a:pt x="152654" y="34173"/>
                    <a:pt x="152654" y="76327"/>
                  </a:cubicBezTo>
                  <a:close/>
                </a:path>
              </a:pathLst>
            </a:custGeom>
            <a:noFill/>
            <a:ln w="5255" cap="flat">
              <a:solidFill>
                <a:srgbClr val="FFFFFF"/>
              </a:solidFill>
              <a:prstDash val="solid"/>
              <a:miter/>
            </a:ln>
          </p:spPr>
          <p:txBody>
            <a:bodyPr rtlCol="0" anchor="ctr"/>
            <a:lstStyle/>
            <a:p>
              <a:endParaRPr lang="en-US"/>
            </a:p>
          </p:txBody>
        </p:sp>
        <p:sp>
          <p:nvSpPr>
            <p:cNvPr id="30" name="TextBox 29">
              <a:extLst>
                <a:ext uri="{FF2B5EF4-FFF2-40B4-BE49-F238E27FC236}">
                  <a16:creationId xmlns:a16="http://schemas.microsoft.com/office/drawing/2014/main" id="{9E011293-9F0C-43EC-B9AA-77071CE4E7C8}"/>
                </a:ext>
              </a:extLst>
            </p:cNvPr>
            <p:cNvSpPr txBox="1"/>
            <p:nvPr/>
          </p:nvSpPr>
          <p:spPr>
            <a:xfrm>
              <a:off x="11687471" y="75043"/>
              <a:ext cx="279244" cy="237116"/>
            </a:xfrm>
            <a:prstGeom prst="rect">
              <a:avLst/>
            </a:prstGeom>
            <a:noFill/>
          </p:spPr>
          <p:txBody>
            <a:bodyPr wrap="none" rtlCol="0">
              <a:spAutoFit/>
            </a:bodyPr>
            <a:lstStyle/>
            <a:p>
              <a:pPr algn="l"/>
              <a:r>
                <a:rPr lang="en-US" sz="941" spc="0" baseline="0">
                  <a:solidFill>
                    <a:srgbClr val="FFFFFF"/>
                  </a:solidFill>
                  <a:latin typeface="Arial"/>
                  <a:cs typeface="Arial"/>
                  <a:sym typeface="Arial"/>
                  <a:rtl val="0"/>
                </a:rPr>
                <a:t>O</a:t>
              </a:r>
            </a:p>
          </p:txBody>
        </p:sp>
      </p:grpSp>
    </p:spTree>
    <p:extLst>
      <p:ext uri="{BB962C8B-B14F-4D97-AF65-F5344CB8AC3E}">
        <p14:creationId xmlns:p14="http://schemas.microsoft.com/office/powerpoint/2010/main" val="24495427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D462D9-800E-451E-A8E6-5DF1D145BC67}"/>
              </a:ext>
            </a:extLst>
          </p:cNvPr>
          <p:cNvSpPr/>
          <p:nvPr/>
        </p:nvSpPr>
        <p:spPr>
          <a:xfrm rot="5400000">
            <a:off x="5910806" y="-5910805"/>
            <a:ext cx="370390" cy="12192001"/>
          </a:xfrm>
          <a:prstGeom prst="rect">
            <a:avLst/>
          </a:prstGeom>
          <a:solidFill>
            <a:srgbClr val="093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45261EF3-36AA-46BC-9505-57A9573B3DF8}"/>
              </a:ext>
            </a:extLst>
          </p:cNvPr>
          <p:cNvSpPr txBox="1"/>
          <p:nvPr/>
        </p:nvSpPr>
        <p:spPr>
          <a:xfrm>
            <a:off x="525910" y="689847"/>
            <a:ext cx="11570840" cy="461665"/>
          </a:xfrm>
          <a:prstGeom prst="rect">
            <a:avLst/>
          </a:prstGeom>
          <a:noFill/>
        </p:spPr>
        <p:txBody>
          <a:bodyPr wrap="square" rtlCol="0">
            <a:spAutoFit/>
          </a:bodyPr>
          <a:lstStyle/>
          <a:p>
            <a:r>
              <a:rPr lang="en-US" sz="2400" b="1">
                <a:solidFill>
                  <a:srgbClr val="093B60"/>
                </a:solidFill>
                <a:latin typeface="Arial" panose="020B0604020202020204" pitchFamily="34" charset="0"/>
                <a:ea typeface="AECOM Sans" panose="020B0504020202020204" pitchFamily="34" charset="0"/>
                <a:cs typeface="Arial" panose="020B0604020202020204" pitchFamily="34" charset="0"/>
              </a:rPr>
              <a:t>1.2	Funding Available</a:t>
            </a:r>
          </a:p>
        </p:txBody>
      </p:sp>
      <p:sp>
        <p:nvSpPr>
          <p:cNvPr id="20" name="Rectangle 19">
            <a:extLst>
              <a:ext uri="{FF2B5EF4-FFF2-40B4-BE49-F238E27FC236}">
                <a16:creationId xmlns:a16="http://schemas.microsoft.com/office/drawing/2014/main" id="{DF2E5BA8-C8D6-4C75-A8A6-81064C1CDDDC}"/>
              </a:ext>
            </a:extLst>
          </p:cNvPr>
          <p:cNvSpPr/>
          <p:nvPr/>
        </p:nvSpPr>
        <p:spPr>
          <a:xfrm rot="5400000">
            <a:off x="6073142" y="-5707024"/>
            <a:ext cx="45719" cy="12192002"/>
          </a:xfrm>
          <a:prstGeom prst="rect">
            <a:avLst/>
          </a:prstGeom>
          <a:solidFill>
            <a:srgbClr val="29A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1718DDF-3AEE-4F66-8379-F1A563006FB1}"/>
              </a:ext>
            </a:extLst>
          </p:cNvPr>
          <p:cNvSpPr txBox="1"/>
          <p:nvPr/>
        </p:nvSpPr>
        <p:spPr>
          <a:xfrm>
            <a:off x="208347" y="-47587"/>
            <a:ext cx="2545209" cy="430887"/>
          </a:xfrm>
          <a:prstGeom prst="rect">
            <a:avLst/>
          </a:prstGeom>
          <a:noFill/>
        </p:spPr>
        <p:txBody>
          <a:bodyPr wrap="square" rtlCol="0">
            <a:spAutoFit/>
          </a:bodyPr>
          <a:lstStyle/>
          <a:p>
            <a:r>
              <a:rPr lang="en-US" sz="2200" b="1">
                <a:solidFill>
                  <a:schemeClr val="bg1"/>
                </a:solidFill>
                <a:latin typeface="Arial" panose="020B0604020202020204" pitchFamily="34" charset="0"/>
                <a:ea typeface="AECOM Sans" panose="020B0504020202020204" pitchFamily="34" charset="0"/>
                <a:cs typeface="Arial" panose="020B0604020202020204" pitchFamily="34" charset="0"/>
              </a:rPr>
              <a:t>ncdot.gov</a:t>
            </a:r>
          </a:p>
        </p:txBody>
      </p:sp>
      <p:pic>
        <p:nvPicPr>
          <p:cNvPr id="35" name="Graphic 34">
            <a:extLst>
              <a:ext uri="{FF2B5EF4-FFF2-40B4-BE49-F238E27FC236}">
                <a16:creationId xmlns:a16="http://schemas.microsoft.com/office/drawing/2014/main" id="{E7C4C443-8F6C-4B75-BA87-BB045E2E1A35}"/>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908345" y="115776"/>
            <a:ext cx="157543" cy="157543"/>
          </a:xfrm>
          <a:prstGeom prst="rect">
            <a:avLst/>
          </a:prstGeom>
        </p:spPr>
      </p:pic>
      <p:pic>
        <p:nvPicPr>
          <p:cNvPr id="36" name="Graphic 35">
            <a:extLst>
              <a:ext uri="{FF2B5EF4-FFF2-40B4-BE49-F238E27FC236}">
                <a16:creationId xmlns:a16="http://schemas.microsoft.com/office/drawing/2014/main" id="{29F0F6F6-40CE-48C4-A198-A43405B95DF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248841" y="114383"/>
            <a:ext cx="157543" cy="217302"/>
          </a:xfrm>
          <a:prstGeom prst="rect">
            <a:avLst/>
          </a:prstGeom>
        </p:spPr>
      </p:pic>
      <p:pic>
        <p:nvPicPr>
          <p:cNvPr id="37" name="Graphic 36">
            <a:extLst>
              <a:ext uri="{FF2B5EF4-FFF2-40B4-BE49-F238E27FC236}">
                <a16:creationId xmlns:a16="http://schemas.microsoft.com/office/drawing/2014/main" id="{C970FE18-BEE9-4E77-B373-80EDED95AA37}"/>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0743500" y="115669"/>
            <a:ext cx="157543" cy="217302"/>
          </a:xfrm>
          <a:prstGeom prst="rect">
            <a:avLst/>
          </a:prstGeom>
        </p:spPr>
      </p:pic>
      <p:pic>
        <p:nvPicPr>
          <p:cNvPr id="38" name="Graphic 37">
            <a:extLst>
              <a:ext uri="{FF2B5EF4-FFF2-40B4-BE49-F238E27FC236}">
                <a16:creationId xmlns:a16="http://schemas.microsoft.com/office/drawing/2014/main" id="{73357A83-17F9-4D23-A7D3-23285E4B41B9}"/>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0994820" y="115617"/>
            <a:ext cx="157543" cy="217302"/>
          </a:xfrm>
          <a:prstGeom prst="rect">
            <a:avLst/>
          </a:prstGeom>
        </p:spPr>
      </p:pic>
      <p:pic>
        <p:nvPicPr>
          <p:cNvPr id="39" name="Graphic 38">
            <a:extLst>
              <a:ext uri="{FF2B5EF4-FFF2-40B4-BE49-F238E27FC236}">
                <a16:creationId xmlns:a16="http://schemas.microsoft.com/office/drawing/2014/main" id="{95D0CC69-23FE-4AEC-B5EF-288BCD4B5EA7}"/>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11249040" y="116407"/>
            <a:ext cx="157543" cy="217302"/>
          </a:xfrm>
          <a:prstGeom prst="rect">
            <a:avLst/>
          </a:prstGeom>
        </p:spPr>
      </p:pic>
      <p:pic>
        <p:nvPicPr>
          <p:cNvPr id="40" name="Graphic 39">
            <a:extLst>
              <a:ext uri="{FF2B5EF4-FFF2-40B4-BE49-F238E27FC236}">
                <a16:creationId xmlns:a16="http://schemas.microsoft.com/office/drawing/2014/main" id="{1CFA9936-D349-467D-932B-0E254A60A87F}"/>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11500360" y="115772"/>
            <a:ext cx="157543" cy="217302"/>
          </a:xfrm>
          <a:prstGeom prst="rect">
            <a:avLst/>
          </a:prstGeom>
        </p:spPr>
      </p:pic>
      <p:cxnSp>
        <p:nvCxnSpPr>
          <p:cNvPr id="42" name="Straight Connector 41">
            <a:extLst>
              <a:ext uri="{FF2B5EF4-FFF2-40B4-BE49-F238E27FC236}">
                <a16:creationId xmlns:a16="http://schemas.microsoft.com/office/drawing/2014/main" id="{89F13BF5-F24E-43BF-889A-94D0F57866F5}"/>
              </a:ext>
            </a:extLst>
          </p:cNvPr>
          <p:cNvCxnSpPr>
            <a:cxnSpLocks/>
          </p:cNvCxnSpPr>
          <p:nvPr/>
        </p:nvCxnSpPr>
        <p:spPr>
          <a:xfrm>
            <a:off x="10156308" y="68377"/>
            <a:ext cx="0" cy="23920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43" name="Graphic 42">
            <a:extLst>
              <a:ext uri="{FF2B5EF4-FFF2-40B4-BE49-F238E27FC236}">
                <a16:creationId xmlns:a16="http://schemas.microsoft.com/office/drawing/2014/main" id="{AFB302D0-323F-44F6-8B4A-250374DDD4F1}"/>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10494339" y="114904"/>
            <a:ext cx="356636" cy="281857"/>
          </a:xfrm>
          <a:prstGeom prst="rect">
            <a:avLst/>
          </a:prstGeom>
        </p:spPr>
      </p:pic>
      <p:grpSp>
        <p:nvGrpSpPr>
          <p:cNvPr id="28" name="Graphic 43">
            <a:extLst>
              <a:ext uri="{FF2B5EF4-FFF2-40B4-BE49-F238E27FC236}">
                <a16:creationId xmlns:a16="http://schemas.microsoft.com/office/drawing/2014/main" id="{E1AD5D30-609E-46D0-B714-321EAE5D2628}"/>
              </a:ext>
            </a:extLst>
          </p:cNvPr>
          <p:cNvGrpSpPr/>
          <p:nvPr/>
        </p:nvGrpSpPr>
        <p:grpSpPr>
          <a:xfrm>
            <a:off x="11687471" y="71868"/>
            <a:ext cx="279244" cy="237116"/>
            <a:chOff x="11687471" y="75043"/>
            <a:chExt cx="279244" cy="237116"/>
          </a:xfrm>
        </p:grpSpPr>
        <p:sp>
          <p:nvSpPr>
            <p:cNvPr id="29" name="Freeform: Shape 28">
              <a:extLst>
                <a:ext uri="{FF2B5EF4-FFF2-40B4-BE49-F238E27FC236}">
                  <a16:creationId xmlns:a16="http://schemas.microsoft.com/office/drawing/2014/main" id="{D27A8EB3-F30A-4892-BC9E-40428B8790A2}"/>
                </a:ext>
              </a:extLst>
            </p:cNvPr>
            <p:cNvSpPr/>
            <p:nvPr/>
          </p:nvSpPr>
          <p:spPr>
            <a:xfrm>
              <a:off x="11748727" y="119250"/>
              <a:ext cx="152653" cy="152654"/>
            </a:xfrm>
            <a:custGeom>
              <a:avLst/>
              <a:gdLst>
                <a:gd name="connsiteX0" fmla="*/ 152654 w 152653"/>
                <a:gd name="connsiteY0" fmla="*/ 76327 h 152654"/>
                <a:gd name="connsiteX1" fmla="*/ 76327 w 152653"/>
                <a:gd name="connsiteY1" fmla="*/ 152655 h 152654"/>
                <a:gd name="connsiteX2" fmla="*/ 0 w 152653"/>
                <a:gd name="connsiteY2" fmla="*/ 76327 h 152654"/>
                <a:gd name="connsiteX3" fmla="*/ 76327 w 152653"/>
                <a:gd name="connsiteY3" fmla="*/ 0 h 152654"/>
                <a:gd name="connsiteX4" fmla="*/ 152654 w 152653"/>
                <a:gd name="connsiteY4" fmla="*/ 76327 h 152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53" h="152654">
                  <a:moveTo>
                    <a:pt x="152654" y="76327"/>
                  </a:moveTo>
                  <a:cubicBezTo>
                    <a:pt x="152654" y="118482"/>
                    <a:pt x="118481" y="152655"/>
                    <a:pt x="76327" y="152655"/>
                  </a:cubicBezTo>
                  <a:cubicBezTo>
                    <a:pt x="34173" y="152655"/>
                    <a:pt x="0" y="118482"/>
                    <a:pt x="0" y="76327"/>
                  </a:cubicBezTo>
                  <a:cubicBezTo>
                    <a:pt x="0" y="34173"/>
                    <a:pt x="34173" y="0"/>
                    <a:pt x="76327" y="0"/>
                  </a:cubicBezTo>
                  <a:cubicBezTo>
                    <a:pt x="118481" y="0"/>
                    <a:pt x="152654" y="34173"/>
                    <a:pt x="152654" y="76327"/>
                  </a:cubicBezTo>
                  <a:close/>
                </a:path>
              </a:pathLst>
            </a:custGeom>
            <a:noFill/>
            <a:ln w="5255" cap="flat">
              <a:solidFill>
                <a:srgbClr val="FFFFFF"/>
              </a:solidFill>
              <a:prstDash val="solid"/>
              <a:miter/>
            </a:ln>
          </p:spPr>
          <p:txBody>
            <a:bodyPr rtlCol="0" anchor="ctr"/>
            <a:lstStyle/>
            <a:p>
              <a:endParaRPr lang="en-US"/>
            </a:p>
          </p:txBody>
        </p:sp>
        <p:sp>
          <p:nvSpPr>
            <p:cNvPr id="30" name="TextBox 29">
              <a:extLst>
                <a:ext uri="{FF2B5EF4-FFF2-40B4-BE49-F238E27FC236}">
                  <a16:creationId xmlns:a16="http://schemas.microsoft.com/office/drawing/2014/main" id="{9E011293-9F0C-43EC-B9AA-77071CE4E7C8}"/>
                </a:ext>
              </a:extLst>
            </p:cNvPr>
            <p:cNvSpPr txBox="1"/>
            <p:nvPr/>
          </p:nvSpPr>
          <p:spPr>
            <a:xfrm>
              <a:off x="11687471" y="75043"/>
              <a:ext cx="279244" cy="237116"/>
            </a:xfrm>
            <a:prstGeom prst="rect">
              <a:avLst/>
            </a:prstGeom>
            <a:noFill/>
          </p:spPr>
          <p:txBody>
            <a:bodyPr wrap="none" rtlCol="0">
              <a:spAutoFit/>
            </a:bodyPr>
            <a:lstStyle/>
            <a:p>
              <a:pPr algn="l"/>
              <a:r>
                <a:rPr lang="en-US" sz="941" spc="0" baseline="0">
                  <a:solidFill>
                    <a:srgbClr val="FFFFFF"/>
                  </a:solidFill>
                  <a:latin typeface="Arial"/>
                  <a:cs typeface="Arial"/>
                  <a:sym typeface="Arial"/>
                  <a:rtl val="0"/>
                </a:rPr>
                <a:t>O</a:t>
              </a:r>
            </a:p>
          </p:txBody>
        </p:sp>
      </p:grpSp>
      <p:sp>
        <p:nvSpPr>
          <p:cNvPr id="31" name="Rectangle 30">
            <a:extLst>
              <a:ext uri="{FF2B5EF4-FFF2-40B4-BE49-F238E27FC236}">
                <a16:creationId xmlns:a16="http://schemas.microsoft.com/office/drawing/2014/main" id="{238FE5EC-71C1-46CC-AE90-1929135821B5}"/>
              </a:ext>
            </a:extLst>
          </p:cNvPr>
          <p:cNvSpPr/>
          <p:nvPr/>
        </p:nvSpPr>
        <p:spPr>
          <a:xfrm>
            <a:off x="612794" y="1462223"/>
            <a:ext cx="4921231" cy="4651979"/>
          </a:xfrm>
          <a:prstGeom prst="rect">
            <a:avLst/>
          </a:prstGeom>
        </p:spPr>
        <p:txBody>
          <a:bodyPr wrap="square">
            <a:spAutoFit/>
          </a:bodyPr>
          <a:lstStyle/>
          <a:p>
            <a:pPr marL="457200" indent="-457200">
              <a:lnSpc>
                <a:spcPct val="150000"/>
              </a:lnSpc>
              <a:buClr>
                <a:schemeClr val="tx2"/>
              </a:buClr>
              <a:buFont typeface="Arial" panose="020B0604020202020204" pitchFamily="34" charset="0"/>
              <a:buChar char="►"/>
            </a:pPr>
            <a:r>
              <a:rPr lang="en-US" sz="2000">
                <a:latin typeface="Arial" panose="020B0604020202020204" pitchFamily="34" charset="0"/>
                <a:cs typeface="Arial" panose="020B0604020202020204" pitchFamily="34" charset="0"/>
              </a:rPr>
              <a:t>5303</a:t>
            </a:r>
          </a:p>
          <a:p>
            <a:pPr marL="457200" indent="-457200">
              <a:lnSpc>
                <a:spcPct val="150000"/>
              </a:lnSpc>
              <a:buClr>
                <a:schemeClr val="tx2"/>
              </a:buClr>
              <a:buFont typeface="Arial" panose="020B0604020202020204" pitchFamily="34" charset="0"/>
              <a:buChar char="►"/>
            </a:pPr>
            <a:r>
              <a:rPr lang="en-US" sz="2000">
                <a:latin typeface="Arial" panose="020B0604020202020204" pitchFamily="34" charset="0"/>
                <a:cs typeface="Arial" panose="020B0604020202020204" pitchFamily="34" charset="0"/>
              </a:rPr>
              <a:t>5310 Capital Purchase of Service</a:t>
            </a:r>
          </a:p>
          <a:p>
            <a:pPr marL="457200" indent="-457200">
              <a:lnSpc>
                <a:spcPct val="150000"/>
              </a:lnSpc>
              <a:buClr>
                <a:schemeClr val="tx2"/>
              </a:buClr>
              <a:buFont typeface="Arial" panose="020B0604020202020204" pitchFamily="34" charset="0"/>
              <a:buChar char="►"/>
            </a:pPr>
            <a:r>
              <a:rPr lang="en-US" sz="2000">
                <a:latin typeface="Arial" panose="020B0604020202020204" pitchFamily="34" charset="0"/>
                <a:cs typeface="Arial" panose="020B0604020202020204" pitchFamily="34" charset="0"/>
              </a:rPr>
              <a:t>5310 Operating</a:t>
            </a:r>
          </a:p>
          <a:p>
            <a:pPr marL="457200" indent="-457200">
              <a:lnSpc>
                <a:spcPct val="150000"/>
              </a:lnSpc>
              <a:buClr>
                <a:schemeClr val="tx2"/>
              </a:buClr>
              <a:buFont typeface="Arial" panose="020B0604020202020204" pitchFamily="34" charset="0"/>
              <a:buChar char="►"/>
            </a:pPr>
            <a:r>
              <a:rPr lang="en-US" sz="2000">
                <a:latin typeface="Arial" panose="020B0604020202020204" pitchFamily="34" charset="0"/>
                <a:cs typeface="Arial" panose="020B0604020202020204" pitchFamily="34" charset="0"/>
              </a:rPr>
              <a:t>5311 Admin/Operating</a:t>
            </a:r>
          </a:p>
          <a:p>
            <a:pPr marL="457200" indent="-457200">
              <a:lnSpc>
                <a:spcPct val="150000"/>
              </a:lnSpc>
              <a:buClr>
                <a:schemeClr val="tx2"/>
              </a:buClr>
              <a:buFont typeface="Arial" panose="020B0604020202020204" pitchFamily="34" charset="0"/>
              <a:buChar char="►"/>
            </a:pPr>
            <a:r>
              <a:rPr lang="en-US" sz="2000">
                <a:latin typeface="Arial" panose="020B0604020202020204" pitchFamily="34" charset="0"/>
                <a:cs typeface="Arial" panose="020B0604020202020204" pitchFamily="34" charset="0"/>
              </a:rPr>
              <a:t>Urban Advanced Technology</a:t>
            </a:r>
          </a:p>
          <a:p>
            <a:pPr marL="457200" indent="-457200">
              <a:lnSpc>
                <a:spcPct val="150000"/>
              </a:lnSpc>
              <a:buClr>
                <a:schemeClr val="tx2"/>
              </a:buClr>
              <a:buFont typeface="Arial" panose="020B0604020202020204" pitchFamily="34" charset="0"/>
              <a:buChar char="►"/>
            </a:pPr>
            <a:r>
              <a:rPr lang="en-US" sz="2000">
                <a:latin typeface="Arial" panose="020B0604020202020204" pitchFamily="34" charset="0"/>
                <a:cs typeface="Arial" panose="020B0604020202020204" pitchFamily="34" charset="0"/>
              </a:rPr>
              <a:t>Urban Strategic Transportation Investments (STI)</a:t>
            </a:r>
          </a:p>
          <a:p>
            <a:pPr marL="457200" indent="-457200">
              <a:lnSpc>
                <a:spcPct val="150000"/>
              </a:lnSpc>
              <a:buClr>
                <a:schemeClr val="tx2"/>
              </a:buClr>
              <a:buFont typeface="Arial" panose="020B0604020202020204" pitchFamily="34" charset="0"/>
              <a:buChar char="►"/>
            </a:pPr>
            <a:r>
              <a:rPr lang="en-US" sz="2000">
                <a:latin typeface="Arial" panose="020B0604020202020204" pitchFamily="34" charset="0"/>
                <a:cs typeface="Arial" panose="020B0604020202020204" pitchFamily="34" charset="0"/>
              </a:rPr>
              <a:t>Rural STI</a:t>
            </a:r>
          </a:p>
          <a:p>
            <a:pPr marL="457200" indent="-457200">
              <a:lnSpc>
                <a:spcPct val="150000"/>
              </a:lnSpc>
              <a:buClr>
                <a:schemeClr val="tx2"/>
              </a:buClr>
              <a:buFont typeface="Arial" panose="020B0604020202020204" pitchFamily="34" charset="0"/>
              <a:buChar char="►"/>
            </a:pPr>
            <a:r>
              <a:rPr lang="en-US" sz="2000">
                <a:latin typeface="Arial" panose="020B0604020202020204" pitchFamily="34" charset="0"/>
                <a:cs typeface="Arial" panose="020B0604020202020204" pitchFamily="34" charset="0"/>
              </a:rPr>
              <a:t>Combined Capital</a:t>
            </a:r>
          </a:p>
          <a:p>
            <a:pPr marL="457200" indent="-457200">
              <a:lnSpc>
                <a:spcPct val="150000"/>
              </a:lnSpc>
              <a:buClr>
                <a:schemeClr val="tx2"/>
              </a:buClr>
              <a:buFont typeface="Arial" panose="020B0604020202020204" pitchFamily="34" charset="0"/>
              <a:buChar char="►"/>
            </a:pPr>
            <a:r>
              <a:rPr lang="en-US" sz="2000" err="1">
                <a:latin typeface="Arial" panose="020B0604020202020204" pitchFamily="34" charset="0"/>
                <a:cs typeface="Arial" panose="020B0604020202020204" pitchFamily="34" charset="0"/>
              </a:rPr>
              <a:t>ConCPT</a:t>
            </a:r>
            <a:r>
              <a:rPr lang="en-US" sz="2000">
                <a:latin typeface="Arial" panose="020B0604020202020204" pitchFamily="34" charset="0"/>
                <a:cs typeface="Arial" panose="020B0604020202020204" pitchFamily="34" charset="0"/>
              </a:rPr>
              <a:t> Consolidation (CN)</a:t>
            </a:r>
          </a:p>
        </p:txBody>
      </p:sp>
      <p:sp>
        <p:nvSpPr>
          <p:cNvPr id="32" name="Rectangle 31">
            <a:extLst>
              <a:ext uri="{FF2B5EF4-FFF2-40B4-BE49-F238E27FC236}">
                <a16:creationId xmlns:a16="http://schemas.microsoft.com/office/drawing/2014/main" id="{758F5D6C-F4C6-4BF2-93FA-3D774C4BEF1A}"/>
              </a:ext>
            </a:extLst>
          </p:cNvPr>
          <p:cNvSpPr/>
          <p:nvPr/>
        </p:nvSpPr>
        <p:spPr>
          <a:xfrm>
            <a:off x="5824237" y="1462223"/>
            <a:ext cx="6142478" cy="5113644"/>
          </a:xfrm>
          <a:prstGeom prst="rect">
            <a:avLst/>
          </a:prstGeom>
        </p:spPr>
        <p:txBody>
          <a:bodyPr wrap="square">
            <a:spAutoFit/>
          </a:bodyPr>
          <a:lstStyle/>
          <a:p>
            <a:pPr marL="457200" indent="-457200">
              <a:lnSpc>
                <a:spcPct val="150000"/>
              </a:lnSpc>
              <a:buClr>
                <a:schemeClr val="tx2"/>
              </a:buClr>
              <a:buFont typeface="Arial" panose="020B0604020202020204" pitchFamily="34" charset="0"/>
              <a:buChar char="►"/>
            </a:pPr>
            <a:r>
              <a:rPr lang="en-US" sz="2000" err="1">
                <a:latin typeface="Arial" panose="020B0604020202020204" pitchFamily="34" charset="0"/>
                <a:cs typeface="Arial" panose="020B0604020202020204" pitchFamily="34" charset="0"/>
              </a:rPr>
              <a:t>ConCPT</a:t>
            </a:r>
            <a:r>
              <a:rPr lang="en-US" sz="2000">
                <a:latin typeface="Arial" panose="020B0604020202020204" pitchFamily="34" charset="0"/>
                <a:cs typeface="Arial" panose="020B0604020202020204" pitchFamily="34" charset="0"/>
              </a:rPr>
              <a:t> Coordination (CO)</a:t>
            </a:r>
          </a:p>
          <a:p>
            <a:pPr marL="457200" indent="-457200">
              <a:lnSpc>
                <a:spcPct val="150000"/>
              </a:lnSpc>
              <a:buClr>
                <a:schemeClr val="tx2"/>
              </a:buClr>
              <a:buFont typeface="Arial" panose="020B0604020202020204" pitchFamily="34" charset="0"/>
              <a:buChar char="►"/>
            </a:pPr>
            <a:r>
              <a:rPr lang="en-US" sz="2000">
                <a:latin typeface="Arial" panose="020B0604020202020204" pitchFamily="34" charset="0"/>
                <a:cs typeface="Arial" panose="020B0604020202020204" pitchFamily="34" charset="0"/>
              </a:rPr>
              <a:t>Rural State Operating Funds (RO)</a:t>
            </a:r>
          </a:p>
          <a:p>
            <a:pPr marL="457200" indent="-457200">
              <a:lnSpc>
                <a:spcPct val="150000"/>
              </a:lnSpc>
              <a:buClr>
                <a:schemeClr val="tx2"/>
              </a:buClr>
              <a:buFont typeface="Arial" panose="020B0604020202020204" pitchFamily="34" charset="0"/>
              <a:buChar char="►"/>
            </a:pPr>
            <a:r>
              <a:rPr lang="en-US" sz="2000">
                <a:latin typeface="Arial" panose="020B0604020202020204" pitchFamily="34" charset="0"/>
                <a:cs typeface="Arial" panose="020B0604020202020204" pitchFamily="34" charset="0"/>
              </a:rPr>
              <a:t>Rural Operating Assistance Program (ROAP)</a:t>
            </a:r>
          </a:p>
          <a:p>
            <a:pPr marL="457200" indent="-457200">
              <a:lnSpc>
                <a:spcPct val="150000"/>
              </a:lnSpc>
              <a:buClr>
                <a:schemeClr val="tx2"/>
              </a:buClr>
              <a:buFont typeface="Arial" panose="020B0604020202020204" pitchFamily="34" charset="0"/>
              <a:buChar char="►"/>
            </a:pPr>
            <a:r>
              <a:rPr lang="en-US" sz="2000">
                <a:latin typeface="Arial" panose="020B0604020202020204" pitchFamily="34" charset="0"/>
                <a:cs typeface="Arial" panose="020B0604020202020204" pitchFamily="34" charset="0"/>
              </a:rPr>
              <a:t>State Maintenance Assistance Program (SMAP)</a:t>
            </a:r>
          </a:p>
          <a:p>
            <a:pPr marL="457200" indent="-457200">
              <a:lnSpc>
                <a:spcPct val="150000"/>
              </a:lnSpc>
              <a:buClr>
                <a:schemeClr val="tx2"/>
              </a:buClr>
              <a:buFont typeface="Arial" panose="020B0604020202020204" pitchFamily="34" charset="0"/>
              <a:buChar char="►"/>
            </a:pPr>
            <a:r>
              <a:rPr lang="en-US" sz="2000">
                <a:latin typeface="Arial" panose="020B0604020202020204" pitchFamily="34" charset="0"/>
                <a:cs typeface="Arial" panose="020B0604020202020204" pitchFamily="34" charset="0"/>
              </a:rPr>
              <a:t>Transportation Demand Management (TDM)</a:t>
            </a:r>
          </a:p>
          <a:p>
            <a:pPr marL="457200" indent="-457200">
              <a:lnSpc>
                <a:spcPct val="150000"/>
              </a:lnSpc>
              <a:buClr>
                <a:schemeClr val="tx2"/>
              </a:buClr>
              <a:buFont typeface="Arial" panose="020B0604020202020204" pitchFamily="34" charset="0"/>
              <a:buChar char="►"/>
            </a:pPr>
            <a:r>
              <a:rPr lang="en-US" sz="2000">
                <a:latin typeface="Arial" panose="020B0604020202020204" pitchFamily="34" charset="0"/>
                <a:cs typeface="Arial" panose="020B0604020202020204" pitchFamily="34" charset="0"/>
              </a:rPr>
              <a:t>Travelers’ Aid</a:t>
            </a:r>
          </a:p>
          <a:p>
            <a:pPr marL="457200" indent="-457200">
              <a:lnSpc>
                <a:spcPct val="150000"/>
              </a:lnSpc>
              <a:buClr>
                <a:schemeClr val="tx2"/>
              </a:buClr>
              <a:buFont typeface="Arial" panose="020B0604020202020204" pitchFamily="34" charset="0"/>
              <a:buChar char="►"/>
            </a:pPr>
            <a:r>
              <a:rPr lang="en-US" sz="2000">
                <a:latin typeface="Arial" panose="020B0604020202020204" pitchFamily="34" charset="0"/>
                <a:cs typeface="Arial" panose="020B0604020202020204" pitchFamily="34" charset="0"/>
              </a:rPr>
              <a:t>Urban State Match</a:t>
            </a:r>
          </a:p>
          <a:p>
            <a:pPr marL="457200" indent="-457200">
              <a:lnSpc>
                <a:spcPct val="150000"/>
              </a:lnSpc>
              <a:buClr>
                <a:schemeClr val="tx2"/>
              </a:buClr>
              <a:buFont typeface="Arial" panose="020B0604020202020204" pitchFamily="34" charset="0"/>
              <a:buChar char="►"/>
            </a:pPr>
            <a:r>
              <a:rPr lang="en-US" sz="2000">
                <a:latin typeface="Arial" panose="020B0604020202020204" pitchFamily="34" charset="0"/>
                <a:cs typeface="Arial" panose="020B0604020202020204" pitchFamily="34" charset="0"/>
              </a:rPr>
              <a:t>Non-STI</a:t>
            </a:r>
          </a:p>
          <a:p>
            <a:pPr marL="457200" indent="-457200">
              <a:lnSpc>
                <a:spcPct val="150000"/>
              </a:lnSpc>
              <a:buClr>
                <a:schemeClr val="tx2"/>
              </a:buClr>
              <a:buFont typeface="Arial" panose="020B0604020202020204" pitchFamily="34" charset="0"/>
              <a:buChar char="►"/>
            </a:pPr>
            <a:r>
              <a:rPr lang="en-US" sz="2000">
                <a:latin typeface="Arial" panose="020B0604020202020204" pitchFamily="34" charset="0"/>
                <a:cs typeface="Arial" panose="020B0604020202020204" pitchFamily="34" charset="0"/>
              </a:rPr>
              <a:t>Mobility Manager</a:t>
            </a:r>
          </a:p>
          <a:p>
            <a:pPr marL="457200" indent="-457200">
              <a:lnSpc>
                <a:spcPct val="150000"/>
              </a:lnSpc>
              <a:buClr>
                <a:schemeClr val="tx2"/>
              </a:buClr>
              <a:buFont typeface="Arial" panose="020B0604020202020204" pitchFamily="34" charset="0"/>
              <a:buChar char="►"/>
            </a:pPr>
            <a:r>
              <a:rPr lang="en-US" sz="2000">
                <a:latin typeface="Arial" panose="020B0604020202020204" pitchFamily="34" charset="0"/>
                <a:cs typeface="Arial" panose="020B0604020202020204" pitchFamily="34" charset="0"/>
              </a:rPr>
              <a:t>Capital Cost of Contracting</a:t>
            </a:r>
          </a:p>
          <a:p>
            <a:pPr marL="457200" indent="-457200">
              <a:lnSpc>
                <a:spcPct val="150000"/>
              </a:lnSpc>
              <a:buClr>
                <a:schemeClr val="tx2"/>
              </a:buClr>
              <a:buFont typeface="Arial" panose="020B0604020202020204" pitchFamily="34" charset="0"/>
              <a:buChar char="►"/>
            </a:pPr>
            <a:r>
              <a:rPr lang="en-US" sz="2000">
                <a:latin typeface="Arial" panose="020B0604020202020204" pitchFamily="34" charset="0"/>
                <a:cs typeface="Arial" panose="020B0604020202020204" pitchFamily="34" charset="0"/>
              </a:rPr>
              <a:t>Internship/Apprentice Program</a:t>
            </a:r>
          </a:p>
        </p:txBody>
      </p:sp>
    </p:spTree>
    <p:extLst>
      <p:ext uri="{BB962C8B-B14F-4D97-AF65-F5344CB8AC3E}">
        <p14:creationId xmlns:p14="http://schemas.microsoft.com/office/powerpoint/2010/main" val="29589120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9D85370-F5ED-6D2F-09B1-CA16C39E5086}"/>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CAD38D4B-4F83-DC60-2629-A71F05954485}"/>
              </a:ext>
            </a:extLst>
          </p:cNvPr>
          <p:cNvSpPr/>
          <p:nvPr/>
        </p:nvSpPr>
        <p:spPr>
          <a:xfrm rot="16200000">
            <a:off x="2146815" y="-847448"/>
            <a:ext cx="5945748" cy="9396506"/>
          </a:xfrm>
          <a:prstGeom prst="rect">
            <a:avLst/>
          </a:prstGeom>
          <a:solidFill>
            <a:srgbClr val="093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DD7CEA99-5601-7092-F351-100C3666D924}"/>
              </a:ext>
            </a:extLst>
          </p:cNvPr>
          <p:cNvSpPr/>
          <p:nvPr/>
        </p:nvSpPr>
        <p:spPr>
          <a:xfrm rot="5400000">
            <a:off x="5910806" y="-5910805"/>
            <a:ext cx="370390" cy="12192001"/>
          </a:xfrm>
          <a:prstGeom prst="rect">
            <a:avLst/>
          </a:prstGeom>
          <a:solidFill>
            <a:srgbClr val="093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4485F8F-6508-58EB-BF15-6373D7598CA9}"/>
              </a:ext>
            </a:extLst>
          </p:cNvPr>
          <p:cNvSpPr txBox="1"/>
          <p:nvPr/>
        </p:nvSpPr>
        <p:spPr>
          <a:xfrm>
            <a:off x="525909" y="420004"/>
            <a:ext cx="11570840" cy="461665"/>
          </a:xfrm>
          <a:prstGeom prst="rect">
            <a:avLst/>
          </a:prstGeom>
          <a:noFill/>
        </p:spPr>
        <p:txBody>
          <a:bodyPr wrap="square" rtlCol="0">
            <a:spAutoFit/>
          </a:bodyPr>
          <a:lstStyle/>
          <a:p>
            <a:r>
              <a:rPr lang="en-US" sz="2400" b="1">
                <a:solidFill>
                  <a:srgbClr val="093B60"/>
                </a:solidFill>
                <a:latin typeface="Arial" panose="020B0604020202020204" pitchFamily="34" charset="0"/>
                <a:ea typeface="AECOM Sans" panose="020B0504020202020204" pitchFamily="34" charset="0"/>
                <a:cs typeface="Arial" panose="020B0604020202020204" pitchFamily="34" charset="0"/>
              </a:rPr>
              <a:t>1.3	UGA Eligibility Summary Table</a:t>
            </a:r>
          </a:p>
        </p:txBody>
      </p:sp>
      <p:sp>
        <p:nvSpPr>
          <p:cNvPr id="7" name="Rectangle: Top Corners Rounded 6">
            <a:extLst>
              <a:ext uri="{FF2B5EF4-FFF2-40B4-BE49-F238E27FC236}">
                <a16:creationId xmlns:a16="http://schemas.microsoft.com/office/drawing/2014/main" id="{08BF482B-3A30-6517-36AE-C48B7A2A69CF}"/>
              </a:ext>
            </a:extLst>
          </p:cNvPr>
          <p:cNvSpPr/>
          <p:nvPr/>
        </p:nvSpPr>
        <p:spPr>
          <a:xfrm>
            <a:off x="421435" y="895167"/>
            <a:ext cx="9396507" cy="392063"/>
          </a:xfrm>
          <a:prstGeom prst="round2SameRect">
            <a:avLst>
              <a:gd name="adj1" fmla="val 50000"/>
              <a:gd name="adj2" fmla="val 0"/>
            </a:avLst>
          </a:prstGeom>
          <a:solidFill>
            <a:srgbClr val="29AAE2"/>
          </a:solidFill>
          <a:ln>
            <a:solidFill>
              <a:srgbClr val="29AA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6DE131E-BAE1-877F-ABFF-6CA79C796C94}"/>
              </a:ext>
            </a:extLst>
          </p:cNvPr>
          <p:cNvSpPr txBox="1"/>
          <p:nvPr/>
        </p:nvSpPr>
        <p:spPr>
          <a:xfrm>
            <a:off x="525909" y="922353"/>
            <a:ext cx="10894566" cy="369332"/>
          </a:xfrm>
          <a:prstGeom prst="rect">
            <a:avLst/>
          </a:prstGeom>
          <a:noFill/>
        </p:spPr>
        <p:txBody>
          <a:bodyPr wrap="square" numCol="3" rtlCol="0">
            <a:spAutoFit/>
          </a:bodyPr>
          <a:lstStyle/>
          <a:p>
            <a:r>
              <a:rPr lang="en-US" b="1"/>
              <a:t>PROGRAM</a:t>
            </a:r>
            <a:r>
              <a:rPr lang="en-US"/>
              <a:t>	</a:t>
            </a:r>
          </a:p>
          <a:p>
            <a:r>
              <a:rPr lang="en-US" b="1"/>
              <a:t>ELIGIBILITY USE	</a:t>
            </a:r>
          </a:p>
          <a:p>
            <a:r>
              <a:rPr lang="en-US" b="1"/>
              <a:t>LOCAL MATCH</a:t>
            </a:r>
          </a:p>
        </p:txBody>
      </p:sp>
      <p:sp>
        <p:nvSpPr>
          <p:cNvPr id="9" name="TextBox 8">
            <a:extLst>
              <a:ext uri="{FF2B5EF4-FFF2-40B4-BE49-F238E27FC236}">
                <a16:creationId xmlns:a16="http://schemas.microsoft.com/office/drawing/2014/main" id="{AF8E35A4-D675-B269-96AC-FD07DB60A3BF}"/>
              </a:ext>
            </a:extLst>
          </p:cNvPr>
          <p:cNvSpPr txBox="1">
            <a:spLocks/>
          </p:cNvSpPr>
          <p:nvPr/>
        </p:nvSpPr>
        <p:spPr>
          <a:xfrm>
            <a:off x="10020302" y="5935647"/>
            <a:ext cx="2486025" cy="738664"/>
          </a:xfrm>
          <a:prstGeom prst="rect">
            <a:avLst/>
          </a:prstGeom>
          <a:noFill/>
        </p:spPr>
        <p:txBody>
          <a:bodyPr wrap="square" rtlCol="0">
            <a:spAutoFit/>
          </a:bodyPr>
          <a:lstStyle/>
          <a:p>
            <a:r>
              <a:rPr lang="en-US" sz="1400" b="1"/>
              <a:t>Color Key</a:t>
            </a:r>
          </a:p>
          <a:p>
            <a:r>
              <a:rPr lang="en-US" sz="1400"/>
              <a:t> </a:t>
            </a:r>
            <a:r>
              <a:rPr lang="en-US" sz="1400">
                <a:solidFill>
                  <a:schemeClr val="accent1">
                    <a:lumMod val="20000"/>
                    <a:lumOff val="80000"/>
                  </a:schemeClr>
                </a:solidFill>
              </a:rPr>
              <a:t>       </a:t>
            </a:r>
            <a:r>
              <a:rPr lang="en-US" sz="1400"/>
              <a:t>     = Federal Programs </a:t>
            </a:r>
          </a:p>
          <a:p>
            <a:r>
              <a:rPr lang="en-US" sz="1400">
                <a:solidFill>
                  <a:schemeClr val="accent6">
                    <a:lumMod val="20000"/>
                    <a:lumOff val="80000"/>
                  </a:schemeClr>
                </a:solidFill>
              </a:rPr>
              <a:t>             </a:t>
            </a:r>
            <a:r>
              <a:rPr lang="en-US" sz="1400"/>
              <a:t>= State Programs</a:t>
            </a:r>
          </a:p>
        </p:txBody>
      </p:sp>
      <p:sp>
        <p:nvSpPr>
          <p:cNvPr id="10" name="TextBox 9">
            <a:extLst>
              <a:ext uri="{FF2B5EF4-FFF2-40B4-BE49-F238E27FC236}">
                <a16:creationId xmlns:a16="http://schemas.microsoft.com/office/drawing/2014/main" id="{463ED2FD-42C8-87E9-D3A0-4FA05347BD2D}"/>
              </a:ext>
            </a:extLst>
          </p:cNvPr>
          <p:cNvSpPr txBox="1"/>
          <p:nvPr/>
        </p:nvSpPr>
        <p:spPr>
          <a:xfrm>
            <a:off x="208347" y="-47587"/>
            <a:ext cx="2545209" cy="430887"/>
          </a:xfrm>
          <a:prstGeom prst="rect">
            <a:avLst/>
          </a:prstGeom>
          <a:noFill/>
        </p:spPr>
        <p:txBody>
          <a:bodyPr wrap="square" rtlCol="0">
            <a:spAutoFit/>
          </a:bodyPr>
          <a:lstStyle/>
          <a:p>
            <a:r>
              <a:rPr lang="en-US" sz="2200" b="1">
                <a:solidFill>
                  <a:schemeClr val="bg1"/>
                </a:solidFill>
                <a:latin typeface="Arial" panose="020B0604020202020204" pitchFamily="34" charset="0"/>
                <a:ea typeface="AECOM Sans" panose="020B0504020202020204" pitchFamily="34" charset="0"/>
                <a:cs typeface="Arial" panose="020B0604020202020204" pitchFamily="34" charset="0"/>
              </a:rPr>
              <a:t>ncdot.gov</a:t>
            </a:r>
          </a:p>
        </p:txBody>
      </p:sp>
      <p:sp>
        <p:nvSpPr>
          <p:cNvPr id="5" name="Rectangle 4">
            <a:extLst>
              <a:ext uri="{FF2B5EF4-FFF2-40B4-BE49-F238E27FC236}">
                <a16:creationId xmlns:a16="http://schemas.microsoft.com/office/drawing/2014/main" id="{B6511DBE-4402-9D15-8DE4-CDBE597FBBB4}"/>
              </a:ext>
            </a:extLst>
          </p:cNvPr>
          <p:cNvSpPr/>
          <p:nvPr/>
        </p:nvSpPr>
        <p:spPr>
          <a:xfrm>
            <a:off x="10148266" y="6219706"/>
            <a:ext cx="430659" cy="170546"/>
          </a:xfrm>
          <a:prstGeom prst="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61F29ED-5527-C75F-AE9C-ADD57EDD3A5E}"/>
              </a:ext>
            </a:extLst>
          </p:cNvPr>
          <p:cNvSpPr/>
          <p:nvPr/>
        </p:nvSpPr>
        <p:spPr>
          <a:xfrm>
            <a:off x="10148265" y="6437996"/>
            <a:ext cx="430659" cy="170546"/>
          </a:xfrm>
          <a:prstGeom prst="rect">
            <a:avLst/>
          </a:prstGeom>
          <a:solidFill>
            <a:srgbClr val="0F3C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Table 5">
            <a:extLst>
              <a:ext uri="{FF2B5EF4-FFF2-40B4-BE49-F238E27FC236}">
                <a16:creationId xmlns:a16="http://schemas.microsoft.com/office/drawing/2014/main" id="{57B22BDD-A2C0-25AE-B88B-26A999FC9B49}"/>
              </a:ext>
            </a:extLst>
          </p:cNvPr>
          <p:cNvGraphicFramePr>
            <a:graphicFrameLocks/>
          </p:cNvGraphicFramePr>
          <p:nvPr>
            <p:extLst>
              <p:ext uri="{D42A27DB-BD31-4B8C-83A1-F6EECF244321}">
                <p14:modId xmlns:p14="http://schemas.microsoft.com/office/powerpoint/2010/main" val="1297986603"/>
              </p:ext>
            </p:extLst>
          </p:nvPr>
        </p:nvGraphicFramePr>
        <p:xfrm>
          <a:off x="421437" y="1300727"/>
          <a:ext cx="9396505" cy="5486400"/>
        </p:xfrm>
        <a:graphic>
          <a:graphicData uri="http://schemas.openxmlformats.org/drawingml/2006/table">
            <a:tbl>
              <a:tblPr firstRow="1" bandRow="1">
                <a:tableStyleId>{5940675A-B579-460E-94D1-54222C63F5DA}</a:tableStyleId>
              </a:tblPr>
              <a:tblGrid>
                <a:gridCol w="3613096">
                  <a:extLst>
                    <a:ext uri="{9D8B030D-6E8A-4147-A177-3AD203B41FA5}">
                      <a16:colId xmlns:a16="http://schemas.microsoft.com/office/drawing/2014/main" val="20000"/>
                    </a:ext>
                  </a:extLst>
                </a:gridCol>
                <a:gridCol w="3680351">
                  <a:extLst>
                    <a:ext uri="{9D8B030D-6E8A-4147-A177-3AD203B41FA5}">
                      <a16:colId xmlns:a16="http://schemas.microsoft.com/office/drawing/2014/main" val="20001"/>
                    </a:ext>
                  </a:extLst>
                </a:gridCol>
                <a:gridCol w="2103058">
                  <a:extLst>
                    <a:ext uri="{9D8B030D-6E8A-4147-A177-3AD203B41FA5}">
                      <a16:colId xmlns:a16="http://schemas.microsoft.com/office/drawing/2014/main" val="20002"/>
                    </a:ext>
                  </a:extLst>
                </a:gridCol>
              </a:tblGrid>
              <a:tr h="246340">
                <a:tc>
                  <a:txBody>
                    <a:bodyPr/>
                    <a:lstStyle/>
                    <a:p>
                      <a:pPr>
                        <a:defRPr sz="1200"/>
                      </a:pPr>
                      <a:r>
                        <a:rPr sz="1200" b="1">
                          <a:solidFill>
                            <a:schemeClr val="bg1"/>
                          </a:solidFill>
                        </a:rPr>
                        <a:t>5303 Metropolitan Planning</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70C0"/>
                    </a:solidFill>
                  </a:tcPr>
                </a:tc>
                <a:tc>
                  <a:txBody>
                    <a:bodyPr/>
                    <a:lstStyle/>
                    <a:p>
                      <a:pPr>
                        <a:defRPr sz="1200"/>
                      </a:pPr>
                      <a:r>
                        <a:rPr sz="1200" b="1">
                          <a:solidFill>
                            <a:schemeClr val="bg1"/>
                          </a:solidFill>
                        </a:rPr>
                        <a:t>Planning Activities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70C0"/>
                    </a:solidFill>
                  </a:tcPr>
                </a:tc>
                <a:tc>
                  <a:txBody>
                    <a:bodyPr/>
                    <a:lstStyle/>
                    <a:p>
                      <a:pPr>
                        <a:defRPr sz="1200"/>
                      </a:pPr>
                      <a:r>
                        <a:rPr lang="en-US" sz="1200" b="1">
                          <a:solidFill>
                            <a:schemeClr val="bg1"/>
                          </a:solidFill>
                        </a:rPr>
                        <a:t>1</a:t>
                      </a:r>
                      <a:r>
                        <a:rPr sz="1200" b="1">
                          <a:solidFill>
                            <a:schemeClr val="bg1"/>
                          </a:solidFill>
                        </a:rPr>
                        <a:t>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1"/>
                  </a:ext>
                </a:extLst>
              </a:tr>
              <a:tr h="246340">
                <a:tc>
                  <a:txBody>
                    <a:bodyPr/>
                    <a:lstStyle/>
                    <a:p>
                      <a:pPr>
                        <a:defRPr sz="1200"/>
                      </a:pPr>
                      <a:r>
                        <a:rPr sz="1200" b="1">
                          <a:solidFill>
                            <a:schemeClr val="bg1"/>
                          </a:solidFill>
                        </a:rPr>
                        <a:t>5310 Capital Purchase of Service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70C0"/>
                    </a:solidFill>
                  </a:tcPr>
                </a:tc>
                <a:tc>
                  <a:txBody>
                    <a:bodyPr/>
                    <a:lstStyle/>
                    <a:p>
                      <a:pPr>
                        <a:defRPr sz="1200"/>
                      </a:pPr>
                      <a:r>
                        <a:rPr sz="1200" b="1">
                          <a:solidFill>
                            <a:schemeClr val="bg1"/>
                          </a:solidFill>
                        </a:rPr>
                        <a:t>Purchase of Transportation Services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70C0"/>
                    </a:solidFill>
                  </a:tcPr>
                </a:tc>
                <a:tc>
                  <a:txBody>
                    <a:bodyPr/>
                    <a:lstStyle/>
                    <a:p>
                      <a:pPr>
                        <a:defRPr sz="1200"/>
                      </a:pPr>
                      <a:r>
                        <a:rPr lang="en-US" sz="1200" b="1">
                          <a:solidFill>
                            <a:schemeClr val="bg1"/>
                          </a:solidFill>
                        </a:rPr>
                        <a:t>2</a:t>
                      </a:r>
                      <a:r>
                        <a:rPr sz="1200" b="1">
                          <a:solidFill>
                            <a:schemeClr val="bg1"/>
                          </a:solidFill>
                        </a:rPr>
                        <a:t>0%</a:t>
                      </a:r>
                      <a:r>
                        <a:rPr lang="en-US" sz="1200" b="1">
                          <a:solidFill>
                            <a:schemeClr val="bg1"/>
                          </a:solidFill>
                        </a:rPr>
                        <a:t> if no state funds</a:t>
                      </a:r>
                      <a:endParaRPr sz="1200" b="1">
                        <a:solidFill>
                          <a:schemeClr val="bg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3"/>
                  </a:ext>
                </a:extLst>
              </a:tr>
              <a:tr h="246340">
                <a:tc>
                  <a:txBody>
                    <a:bodyPr/>
                    <a:lstStyle/>
                    <a:p>
                      <a:pPr>
                        <a:defRPr sz="1200"/>
                      </a:pPr>
                      <a:r>
                        <a:rPr sz="1200" b="1">
                          <a:solidFill>
                            <a:schemeClr val="bg1"/>
                          </a:solidFill>
                        </a:rPr>
                        <a:t>5310 Operating</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70C0"/>
                    </a:solidFill>
                  </a:tcPr>
                </a:tc>
                <a:tc>
                  <a:txBody>
                    <a:bodyPr/>
                    <a:lstStyle/>
                    <a:p>
                      <a:pPr>
                        <a:defRPr sz="1200"/>
                      </a:pPr>
                      <a:r>
                        <a:rPr sz="1200" b="1">
                          <a:solidFill>
                            <a:schemeClr val="bg1"/>
                          </a:solidFill>
                        </a:rPr>
                        <a:t>Transit for Seniors &amp; Disabled</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70C0"/>
                    </a:solidFill>
                  </a:tcPr>
                </a:tc>
                <a:tc>
                  <a:txBody>
                    <a:bodyPr/>
                    <a:lstStyle/>
                    <a:p>
                      <a:pPr>
                        <a:defRPr sz="1200"/>
                      </a:pPr>
                      <a:r>
                        <a:rPr sz="1200" b="1">
                          <a:solidFill>
                            <a:schemeClr val="bg1"/>
                          </a:solidFill>
                        </a:rPr>
                        <a:t>50%</a:t>
                      </a:r>
                      <a:r>
                        <a:rPr lang="en-US" sz="1200" b="1">
                          <a:solidFill>
                            <a:schemeClr val="bg1"/>
                          </a:solidFill>
                        </a:rPr>
                        <a:t> Operating</a:t>
                      </a:r>
                      <a:endParaRPr sz="1200" b="1">
                        <a:solidFill>
                          <a:schemeClr val="bg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693357574"/>
                  </a:ext>
                </a:extLst>
              </a:tr>
              <a:tr h="246340">
                <a:tc>
                  <a:txBody>
                    <a:bodyPr/>
                    <a:lstStyle/>
                    <a:p>
                      <a:pPr>
                        <a:defRPr sz="1200"/>
                      </a:pPr>
                      <a:r>
                        <a:rPr sz="1200" b="1">
                          <a:solidFill>
                            <a:schemeClr val="bg1"/>
                          </a:solidFill>
                        </a:rPr>
                        <a:t>5311 Rural Operating / Admin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70C0"/>
                    </a:solidFill>
                  </a:tcPr>
                </a:tc>
                <a:tc>
                  <a:txBody>
                    <a:bodyPr/>
                    <a:lstStyle/>
                    <a:p>
                      <a:pPr>
                        <a:defRPr sz="1200"/>
                      </a:pPr>
                      <a:r>
                        <a:rPr sz="1200" b="1">
                          <a:solidFill>
                            <a:schemeClr val="bg1"/>
                          </a:solidFill>
                        </a:rPr>
                        <a:t>Operating &amp; Admin Costs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70C0"/>
                    </a:solidFill>
                  </a:tcPr>
                </a:tc>
                <a:tc>
                  <a:txBody>
                    <a:bodyPr/>
                    <a:lstStyle/>
                    <a:p>
                      <a:pPr>
                        <a:defRPr sz="1200"/>
                      </a:pPr>
                      <a:r>
                        <a:rPr sz="1200" b="1">
                          <a:solidFill>
                            <a:schemeClr val="bg1"/>
                          </a:solidFill>
                        </a:rPr>
                        <a:t>15% Operating 20% Cap.</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4"/>
                  </a:ext>
                </a:extLst>
              </a:tr>
              <a:tr h="246340">
                <a:tc>
                  <a:txBody>
                    <a:bodyPr/>
                    <a:lstStyle/>
                    <a:p>
                      <a:pPr>
                        <a:defRPr sz="1200"/>
                      </a:pPr>
                      <a:r>
                        <a:rPr lang="en-US" sz="1200" b="1">
                          <a:solidFill>
                            <a:schemeClr val="bg1"/>
                          </a:solidFill>
                        </a:rPr>
                        <a:t>Urban Advanced Technology</a:t>
                      </a:r>
                      <a:endParaRPr sz="1200" b="1">
                        <a:solidFill>
                          <a:schemeClr val="bg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defRPr sz="1200"/>
                      </a:pPr>
                      <a:r>
                        <a:rPr lang="en-US" sz="1200" b="1">
                          <a:solidFill>
                            <a:schemeClr val="bg1"/>
                          </a:solidFill>
                        </a:rPr>
                        <a:t>Technology Projects</a:t>
                      </a:r>
                      <a:endParaRPr sz="1200" b="1">
                        <a:solidFill>
                          <a:schemeClr val="bg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defRPr sz="1200"/>
                      </a:pPr>
                      <a:r>
                        <a:rPr lang="en-US" sz="1200" b="1">
                          <a:solidFill>
                            <a:schemeClr val="bg1"/>
                          </a:solidFill>
                        </a:rPr>
                        <a:t>Varies</a:t>
                      </a:r>
                      <a:endParaRPr sz="1200" b="1">
                        <a:solidFill>
                          <a:schemeClr val="bg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794841747"/>
                  </a:ext>
                </a:extLst>
              </a:tr>
              <a:tr h="246340">
                <a:tc>
                  <a:txBody>
                    <a:bodyPr/>
                    <a:lstStyle/>
                    <a:p>
                      <a:pPr>
                        <a:defRPr sz="1200"/>
                      </a:pPr>
                      <a:r>
                        <a:rPr sz="1200" b="1">
                          <a:solidFill>
                            <a:schemeClr val="bg1"/>
                          </a:solidFill>
                        </a:rPr>
                        <a:t>Urban STI</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70C0"/>
                    </a:solidFill>
                  </a:tcPr>
                </a:tc>
                <a:tc>
                  <a:txBody>
                    <a:bodyPr/>
                    <a:lstStyle/>
                    <a:p>
                      <a:pPr>
                        <a:defRPr sz="1200"/>
                      </a:pPr>
                      <a:r>
                        <a:rPr sz="1200" b="1">
                          <a:solidFill>
                            <a:schemeClr val="bg1"/>
                          </a:solidFill>
                        </a:rPr>
                        <a:t>Capital Projects (STI)</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70C0"/>
                    </a:solidFill>
                  </a:tcPr>
                </a:tc>
                <a:tc>
                  <a:txBody>
                    <a:bodyPr/>
                    <a:lstStyle/>
                    <a:p>
                      <a:pPr>
                        <a:defRPr sz="1200"/>
                      </a:pPr>
                      <a:r>
                        <a:rPr lang="en-US" sz="1200" b="1">
                          <a:solidFill>
                            <a:schemeClr val="bg1"/>
                          </a:solidFill>
                        </a:rPr>
                        <a:t>10%</a:t>
                      </a:r>
                      <a:endParaRPr sz="1200" b="1">
                        <a:solidFill>
                          <a:schemeClr val="bg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3976830735"/>
                  </a:ext>
                </a:extLst>
              </a:tr>
              <a:tr h="246340">
                <a:tc>
                  <a:txBody>
                    <a:bodyPr/>
                    <a:lstStyle/>
                    <a:p>
                      <a:pPr>
                        <a:defRPr sz="1200"/>
                      </a:pPr>
                      <a:r>
                        <a:rPr sz="1200" b="1">
                          <a:solidFill>
                            <a:schemeClr val="bg1"/>
                          </a:solidFill>
                        </a:rPr>
                        <a:t>Rural STI</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70C0"/>
                    </a:solidFill>
                  </a:tcPr>
                </a:tc>
                <a:tc>
                  <a:txBody>
                    <a:bodyPr/>
                    <a:lstStyle/>
                    <a:p>
                      <a:pPr>
                        <a:defRPr sz="1200"/>
                      </a:pPr>
                      <a:r>
                        <a:rPr sz="1200" b="1">
                          <a:solidFill>
                            <a:schemeClr val="bg1"/>
                          </a:solidFill>
                        </a:rPr>
                        <a:t>Rural Capital Projects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70C0"/>
                    </a:solidFill>
                  </a:tcPr>
                </a:tc>
                <a:tc>
                  <a:txBody>
                    <a:bodyPr/>
                    <a:lstStyle/>
                    <a:p>
                      <a:pPr>
                        <a:defRPr sz="1200"/>
                      </a:pPr>
                      <a:r>
                        <a:rPr lang="en-US" sz="1200" b="1">
                          <a:solidFill>
                            <a:schemeClr val="bg1"/>
                          </a:solidFill>
                        </a:rPr>
                        <a:t>10%</a:t>
                      </a:r>
                      <a:endParaRPr sz="1200" b="1">
                        <a:solidFill>
                          <a:schemeClr val="bg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503221988"/>
                  </a:ext>
                </a:extLst>
              </a:tr>
              <a:tr h="246340">
                <a:tc>
                  <a:txBody>
                    <a:bodyPr/>
                    <a:lstStyle/>
                    <a:p>
                      <a:pPr>
                        <a:defRPr sz="1200"/>
                      </a:pPr>
                      <a:r>
                        <a:rPr sz="1200" b="1">
                          <a:solidFill>
                            <a:schemeClr val="bg1"/>
                          </a:solidFill>
                        </a:rPr>
                        <a:t>Combined Capital</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70C0"/>
                    </a:solidFill>
                  </a:tcPr>
                </a:tc>
                <a:tc>
                  <a:txBody>
                    <a:bodyPr/>
                    <a:lstStyle/>
                    <a:p>
                      <a:pPr>
                        <a:defRPr sz="1200"/>
                      </a:pPr>
                      <a:r>
                        <a:rPr sz="1200" b="1">
                          <a:solidFill>
                            <a:schemeClr val="bg1"/>
                          </a:solidFill>
                        </a:rPr>
                        <a:t>Vehicles, Facilities, Equipment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70C0"/>
                    </a:solidFill>
                  </a:tcPr>
                </a:tc>
                <a:tc>
                  <a:txBody>
                    <a:bodyPr/>
                    <a:lstStyle/>
                    <a:p>
                      <a:pPr>
                        <a:defRPr sz="1200"/>
                      </a:pPr>
                      <a:r>
                        <a:rPr sz="1200" b="1">
                          <a:solidFill>
                            <a:schemeClr val="bg1"/>
                          </a:solidFill>
                        </a:rPr>
                        <a:t>20%</a:t>
                      </a:r>
                      <a:r>
                        <a:rPr lang="en-US" sz="1200" b="1">
                          <a:solidFill>
                            <a:schemeClr val="bg1"/>
                          </a:solidFill>
                        </a:rPr>
                        <a:t> if no state funds</a:t>
                      </a:r>
                      <a:endParaRPr sz="1200" b="1">
                        <a:solidFill>
                          <a:schemeClr val="bg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4005069935"/>
                  </a:ext>
                </a:extLst>
              </a:tr>
              <a:tr h="246340">
                <a:tc>
                  <a:txBody>
                    <a:bodyPr/>
                    <a:lstStyle/>
                    <a:p>
                      <a:pPr>
                        <a:defRPr sz="1200"/>
                      </a:pPr>
                      <a:r>
                        <a:rPr sz="1200" b="1">
                          <a:solidFill>
                            <a:schemeClr val="bg1"/>
                          </a:solidFill>
                        </a:rPr>
                        <a:t>ConCPT Consolidation (CN)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defRPr sz="1200"/>
                      </a:pPr>
                      <a:r>
                        <a:rPr sz="1200" b="1">
                          <a:solidFill>
                            <a:schemeClr val="bg1"/>
                          </a:solidFill>
                        </a:rPr>
                        <a:t>System Consolidation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defRPr sz="1200"/>
                      </a:pPr>
                      <a:r>
                        <a:rPr sz="1200" b="1">
                          <a:solidFill>
                            <a:schemeClr val="bg1"/>
                          </a:solidFill>
                        </a:rPr>
                        <a:t>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51357835"/>
                  </a:ext>
                </a:extLst>
              </a:tr>
              <a:tr h="246340">
                <a:tc>
                  <a:txBody>
                    <a:bodyPr/>
                    <a:lstStyle/>
                    <a:p>
                      <a:pPr>
                        <a:defRPr sz="1200"/>
                      </a:pPr>
                      <a:r>
                        <a:rPr sz="1200" b="1" err="1">
                          <a:solidFill>
                            <a:schemeClr val="bg1"/>
                          </a:solidFill>
                        </a:rPr>
                        <a:t>ConCPT</a:t>
                      </a:r>
                      <a:r>
                        <a:rPr sz="1200" b="1">
                          <a:solidFill>
                            <a:schemeClr val="bg1"/>
                          </a:solidFill>
                        </a:rPr>
                        <a:t> Coordination (CO)</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defRPr sz="1200"/>
                      </a:pPr>
                      <a:r>
                        <a:rPr sz="1200" b="1">
                          <a:solidFill>
                            <a:schemeClr val="bg1"/>
                          </a:solidFill>
                        </a:rPr>
                        <a:t>Coordinated Services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defRPr sz="1200"/>
                      </a:pPr>
                      <a:r>
                        <a:rPr lang="en-US" sz="1200" b="1">
                          <a:solidFill>
                            <a:schemeClr val="bg1"/>
                          </a:solidFill>
                        </a:rPr>
                        <a:t>5</a:t>
                      </a:r>
                      <a:r>
                        <a:rPr sz="1200" b="1">
                          <a:solidFill>
                            <a:schemeClr val="bg1"/>
                          </a:solidFill>
                        </a:rPr>
                        <a:t>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42580000"/>
                  </a:ext>
                </a:extLst>
              </a:tr>
              <a:tr h="246340">
                <a:tc>
                  <a:txBody>
                    <a:bodyPr/>
                    <a:lstStyle/>
                    <a:p>
                      <a:pPr>
                        <a:defRPr sz="1200"/>
                      </a:pPr>
                      <a:r>
                        <a:rPr sz="1200" b="1">
                          <a:solidFill>
                            <a:schemeClr val="bg1"/>
                          </a:solidFill>
                        </a:rPr>
                        <a:t>Rural State Operating (RO)</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defRPr sz="1200"/>
                      </a:pPr>
                      <a:r>
                        <a:rPr sz="1200" b="1">
                          <a:solidFill>
                            <a:schemeClr val="bg1"/>
                          </a:solidFill>
                        </a:rPr>
                        <a:t>Operating Assistance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defRPr sz="1200"/>
                      </a:pPr>
                      <a:r>
                        <a:rPr lang="en-US" sz="1200" b="1">
                          <a:solidFill>
                            <a:schemeClr val="bg1"/>
                          </a:solidFill>
                        </a:rPr>
                        <a:t>5</a:t>
                      </a:r>
                      <a:r>
                        <a:rPr sz="1200" b="1">
                          <a:solidFill>
                            <a:schemeClr val="bg1"/>
                          </a:solidFill>
                        </a:rPr>
                        <a:t>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220180829"/>
                  </a:ext>
                </a:extLst>
              </a:tr>
              <a:tr h="246340">
                <a:tc>
                  <a:txBody>
                    <a:bodyPr/>
                    <a:lstStyle/>
                    <a:p>
                      <a:pPr>
                        <a:defRPr sz="1200"/>
                      </a:pPr>
                      <a:r>
                        <a:rPr sz="1200" b="1">
                          <a:solidFill>
                            <a:schemeClr val="bg1"/>
                          </a:solidFill>
                        </a:rPr>
                        <a:t>ROAP</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defRPr sz="1200"/>
                      </a:pPr>
                      <a:r>
                        <a:rPr sz="1200" b="1">
                          <a:solidFill>
                            <a:schemeClr val="bg1"/>
                          </a:solidFill>
                        </a:rPr>
                        <a:t>Elderly, Employment, Rural Trips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defRPr sz="1200"/>
                      </a:pPr>
                      <a:r>
                        <a:rPr sz="1200" b="1">
                          <a:solidFill>
                            <a:schemeClr val="bg1"/>
                          </a:solidFill>
                        </a:rPr>
                        <a:t>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73309687"/>
                  </a:ext>
                </a:extLst>
              </a:tr>
              <a:tr h="246340">
                <a:tc>
                  <a:txBody>
                    <a:bodyPr/>
                    <a:lstStyle/>
                    <a:p>
                      <a:pPr>
                        <a:defRPr sz="1200"/>
                      </a:pPr>
                      <a:r>
                        <a:rPr sz="1200" b="1">
                          <a:solidFill>
                            <a:schemeClr val="bg1"/>
                          </a:solidFill>
                        </a:rPr>
                        <a:t>SMAP</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defRPr sz="1200"/>
                      </a:pPr>
                      <a:r>
                        <a:rPr sz="1200" b="1">
                          <a:solidFill>
                            <a:schemeClr val="bg1"/>
                          </a:solidFill>
                        </a:rPr>
                        <a:t>State Operating Assistance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defRPr sz="1200"/>
                      </a:pPr>
                      <a:r>
                        <a:rPr lang="en-US" sz="1200" b="1">
                          <a:solidFill>
                            <a:schemeClr val="bg1"/>
                          </a:solidFill>
                        </a:rPr>
                        <a:t>50</a:t>
                      </a:r>
                      <a:r>
                        <a:rPr sz="1200" b="1">
                          <a:solidFill>
                            <a:schemeClr val="bg1"/>
                          </a:solidFill>
                        </a:rPr>
                        <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58338722"/>
                  </a:ext>
                </a:extLst>
              </a:tr>
              <a:tr h="246340">
                <a:tc>
                  <a:txBody>
                    <a:bodyPr/>
                    <a:lstStyle/>
                    <a:p>
                      <a:pPr>
                        <a:defRPr sz="1200"/>
                      </a:pPr>
                      <a:r>
                        <a:rPr sz="1200" b="1">
                          <a:solidFill>
                            <a:schemeClr val="bg1"/>
                          </a:solidFill>
                        </a:rPr>
                        <a:t>TDM</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defRPr sz="1200"/>
                      </a:pPr>
                      <a:r>
                        <a:rPr sz="1200" b="1">
                          <a:solidFill>
                            <a:schemeClr val="bg1"/>
                          </a:solidFill>
                        </a:rPr>
                        <a:t>Commuter Options, TDM Activities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defRPr sz="1200"/>
                      </a:pPr>
                      <a:r>
                        <a:rPr lang="en-US" sz="1200" b="1">
                          <a:solidFill>
                            <a:schemeClr val="bg1"/>
                          </a:solidFill>
                        </a:rPr>
                        <a:t>5</a:t>
                      </a:r>
                      <a:r>
                        <a:rPr sz="1200" b="1">
                          <a:solidFill>
                            <a:schemeClr val="bg1"/>
                          </a:solidFill>
                        </a:rPr>
                        <a:t>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2661034"/>
                  </a:ext>
                </a:extLst>
              </a:tr>
              <a:tr h="246340">
                <a:tc>
                  <a:txBody>
                    <a:bodyPr/>
                    <a:lstStyle/>
                    <a:p>
                      <a:pPr>
                        <a:defRPr sz="1200"/>
                      </a:pPr>
                      <a:r>
                        <a:rPr sz="1200" b="1">
                          <a:solidFill>
                            <a:schemeClr val="bg1"/>
                          </a:solidFill>
                        </a:rPr>
                        <a:t>Travelers' Aid</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defRPr sz="1200"/>
                      </a:pPr>
                      <a:r>
                        <a:rPr sz="1200" b="1">
                          <a:solidFill>
                            <a:schemeClr val="bg1"/>
                          </a:solidFill>
                        </a:rPr>
                        <a:t>Outreach and Assistance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defRPr sz="1200"/>
                      </a:pPr>
                      <a:r>
                        <a:rPr lang="en-US" sz="1200" b="1">
                          <a:solidFill>
                            <a:schemeClr val="bg1"/>
                          </a:solidFill>
                        </a:rPr>
                        <a:t>50%</a:t>
                      </a:r>
                      <a:endParaRPr sz="1200" b="1">
                        <a:solidFill>
                          <a:schemeClr val="bg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2098458"/>
                  </a:ext>
                </a:extLst>
              </a:tr>
              <a:tr h="246340">
                <a:tc>
                  <a:txBody>
                    <a:bodyPr/>
                    <a:lstStyle/>
                    <a:p>
                      <a:pPr>
                        <a:defRPr sz="1200"/>
                      </a:pPr>
                      <a:r>
                        <a:rPr lang="en-US" sz="1200" b="1">
                          <a:solidFill>
                            <a:schemeClr val="bg1"/>
                          </a:solidFill>
                        </a:rPr>
                        <a:t>Urban State Match</a:t>
                      </a:r>
                      <a:endParaRPr sz="1200" b="1">
                        <a:solidFill>
                          <a:schemeClr val="bg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defRPr sz="1200"/>
                      </a:pPr>
                      <a:r>
                        <a:rPr lang="en-US" sz="1200" b="1">
                          <a:solidFill>
                            <a:schemeClr val="bg1"/>
                          </a:solidFill>
                        </a:rPr>
                        <a:t>Urban Transit Projects</a:t>
                      </a:r>
                      <a:endParaRPr sz="1200" b="1">
                        <a:solidFill>
                          <a:schemeClr val="bg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defRPr sz="1200"/>
                      </a:pPr>
                      <a:r>
                        <a:rPr lang="en-US" sz="1200" b="1">
                          <a:solidFill>
                            <a:schemeClr val="bg1"/>
                          </a:solidFill>
                        </a:rPr>
                        <a:t>Varies</a:t>
                      </a:r>
                      <a:endParaRPr sz="1200" b="1">
                        <a:solidFill>
                          <a:schemeClr val="bg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28141041"/>
                  </a:ext>
                </a:extLst>
              </a:tr>
              <a:tr h="246340">
                <a:tc>
                  <a:txBody>
                    <a:bodyPr/>
                    <a:lstStyle/>
                    <a:p>
                      <a:pPr>
                        <a:defRPr sz="1200"/>
                      </a:pPr>
                      <a:r>
                        <a:rPr lang="en-US" sz="1200" b="1">
                          <a:solidFill>
                            <a:schemeClr val="bg1"/>
                          </a:solidFill>
                        </a:rPr>
                        <a:t>Non-STI Rural Expansion Vehicle</a:t>
                      </a:r>
                      <a:endParaRPr sz="1200" b="1">
                        <a:solidFill>
                          <a:schemeClr val="bg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70C0"/>
                    </a:solidFill>
                  </a:tcPr>
                </a:tc>
                <a:tc>
                  <a:txBody>
                    <a:bodyPr/>
                    <a:lstStyle/>
                    <a:p>
                      <a:pPr>
                        <a:defRPr sz="1200"/>
                      </a:pPr>
                      <a:r>
                        <a:rPr lang="en-US" sz="1200" b="1">
                          <a:solidFill>
                            <a:schemeClr val="bg1"/>
                          </a:solidFill>
                        </a:rPr>
                        <a:t>Vehicle Expansion</a:t>
                      </a:r>
                      <a:endParaRPr sz="1200" b="1">
                        <a:solidFill>
                          <a:schemeClr val="bg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70C0"/>
                    </a:solidFill>
                  </a:tcPr>
                </a:tc>
                <a:tc>
                  <a:txBody>
                    <a:bodyPr/>
                    <a:lstStyle/>
                    <a:p>
                      <a:pPr>
                        <a:defRPr sz="1200"/>
                      </a:pPr>
                      <a:r>
                        <a:rPr lang="en-US" sz="1200" b="1">
                          <a:solidFill>
                            <a:schemeClr val="bg1"/>
                          </a:solidFill>
                        </a:rPr>
                        <a:t>20%</a:t>
                      </a:r>
                      <a:endParaRPr sz="1200" b="1">
                        <a:solidFill>
                          <a:schemeClr val="bg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737586570"/>
                  </a:ext>
                </a:extLst>
              </a:tr>
              <a:tr h="246340">
                <a:tc>
                  <a:txBody>
                    <a:bodyPr/>
                    <a:lstStyle/>
                    <a:p>
                      <a:pPr>
                        <a:defRPr sz="1200"/>
                      </a:pPr>
                      <a:r>
                        <a:rPr sz="1200" b="1">
                          <a:solidFill>
                            <a:schemeClr val="bg1"/>
                          </a:solidFill>
                        </a:rPr>
                        <a:t>Mobility Manager</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70C0"/>
                    </a:solidFill>
                  </a:tcPr>
                </a:tc>
                <a:tc>
                  <a:txBody>
                    <a:bodyPr/>
                    <a:lstStyle/>
                    <a:p>
                      <a:pPr>
                        <a:defRPr sz="1200"/>
                      </a:pPr>
                      <a:r>
                        <a:rPr sz="1200" b="1">
                          <a:solidFill>
                            <a:schemeClr val="bg1"/>
                          </a:solidFill>
                        </a:rPr>
                        <a:t>Mobility Coordination Programs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70C0"/>
                    </a:solidFill>
                  </a:tcPr>
                </a:tc>
                <a:tc>
                  <a:txBody>
                    <a:bodyPr/>
                    <a:lstStyle/>
                    <a:p>
                      <a:pPr>
                        <a:defRPr sz="1200"/>
                      </a:pPr>
                      <a:r>
                        <a:rPr lang="en-US" sz="1200" b="1">
                          <a:solidFill>
                            <a:schemeClr val="bg1"/>
                          </a:solidFill>
                        </a:rPr>
                        <a:t>2</a:t>
                      </a:r>
                      <a:r>
                        <a:rPr sz="1200" b="1">
                          <a:solidFill>
                            <a:schemeClr val="bg1"/>
                          </a:solidFill>
                        </a:rPr>
                        <a:t>0%</a:t>
                      </a:r>
                      <a:r>
                        <a:rPr lang="en-US" sz="1200" b="1">
                          <a:solidFill>
                            <a:schemeClr val="bg1"/>
                          </a:solidFill>
                        </a:rPr>
                        <a:t> if no state funds</a:t>
                      </a:r>
                      <a:endParaRPr sz="1200" b="1">
                        <a:solidFill>
                          <a:schemeClr val="bg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6"/>
                  </a:ext>
                </a:extLst>
              </a:tr>
              <a:tr h="246340">
                <a:tc>
                  <a:txBody>
                    <a:bodyPr/>
                    <a:lstStyle/>
                    <a:p>
                      <a:pPr>
                        <a:defRPr sz="1200"/>
                      </a:pPr>
                      <a:r>
                        <a:rPr sz="1200" b="1">
                          <a:solidFill>
                            <a:schemeClr val="bg1"/>
                          </a:solidFill>
                        </a:rPr>
                        <a:t>Capital Cost of Contracting</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70C0"/>
                    </a:solidFill>
                  </a:tcPr>
                </a:tc>
                <a:tc>
                  <a:txBody>
                    <a:bodyPr/>
                    <a:lstStyle/>
                    <a:p>
                      <a:pPr>
                        <a:defRPr sz="1200"/>
                      </a:pPr>
                      <a:r>
                        <a:rPr sz="1200" b="1">
                          <a:solidFill>
                            <a:schemeClr val="bg1"/>
                          </a:solidFill>
                        </a:rPr>
                        <a:t>Contracted Transportation Services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70C0"/>
                    </a:solidFill>
                  </a:tcPr>
                </a:tc>
                <a:tc>
                  <a:txBody>
                    <a:bodyPr/>
                    <a:lstStyle/>
                    <a:p>
                      <a:pPr>
                        <a:defRPr sz="1200"/>
                      </a:pPr>
                      <a:r>
                        <a:rPr sz="1200" b="1">
                          <a:solidFill>
                            <a:schemeClr val="bg1"/>
                          </a:solidFill>
                        </a:rPr>
                        <a:t>20%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12"/>
                  </a:ext>
                </a:extLst>
              </a:tr>
              <a:tr h="246340">
                <a:tc>
                  <a:txBody>
                    <a:bodyPr/>
                    <a:lstStyle/>
                    <a:p>
                      <a:pPr>
                        <a:defRPr sz="1200"/>
                      </a:pPr>
                      <a:r>
                        <a:rPr lang="en-US" sz="1200" b="1">
                          <a:solidFill>
                            <a:schemeClr val="bg1"/>
                          </a:solidFill>
                        </a:rPr>
                        <a:t>Internship/Apprentice</a:t>
                      </a:r>
                      <a:endParaRPr sz="1200" b="1">
                        <a:solidFill>
                          <a:schemeClr val="bg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defRPr sz="1200"/>
                      </a:pPr>
                      <a:r>
                        <a:rPr lang="en-US" sz="1200" b="1">
                          <a:solidFill>
                            <a:schemeClr val="bg1"/>
                          </a:solidFill>
                        </a:rPr>
                        <a:t>Financial Assistance for Interns and Apprentices</a:t>
                      </a:r>
                      <a:endParaRPr sz="1200" b="1">
                        <a:solidFill>
                          <a:schemeClr val="bg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defRPr sz="1200"/>
                      </a:pPr>
                      <a:r>
                        <a:rPr lang="en-US" sz="1200" b="1">
                          <a:solidFill>
                            <a:schemeClr val="bg1"/>
                          </a:solidFill>
                        </a:rPr>
                        <a:t>10%</a:t>
                      </a:r>
                      <a:endParaRPr sz="1200" b="1">
                        <a:solidFill>
                          <a:schemeClr val="bg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931468"/>
                  </a:ext>
                </a:extLst>
              </a:tr>
            </a:tbl>
          </a:graphicData>
        </a:graphic>
      </p:graphicFrame>
    </p:spTree>
    <p:extLst>
      <p:ext uri="{BB962C8B-B14F-4D97-AF65-F5344CB8AC3E}">
        <p14:creationId xmlns:p14="http://schemas.microsoft.com/office/powerpoint/2010/main" val="33028170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7FE6C595-3AA0-4CA3-A66C-21F1D174E84A}"/>
              </a:ext>
            </a:extLst>
          </p:cNvPr>
          <p:cNvSpPr/>
          <p:nvPr/>
        </p:nvSpPr>
        <p:spPr>
          <a:xfrm rot="5400000">
            <a:off x="4117114" y="-3746726"/>
            <a:ext cx="1092652" cy="9326885"/>
          </a:xfrm>
          <a:prstGeom prst="rect">
            <a:avLst/>
          </a:prstGeom>
          <a:solidFill>
            <a:srgbClr val="29A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A3839CAA-94DB-474C-BECC-9E247151228B}"/>
              </a:ext>
            </a:extLst>
          </p:cNvPr>
          <p:cNvSpPr/>
          <p:nvPr/>
        </p:nvSpPr>
        <p:spPr>
          <a:xfrm rot="10800000">
            <a:off x="8707603" y="358816"/>
            <a:ext cx="370390" cy="1100176"/>
          </a:xfrm>
          <a:prstGeom prst="rect">
            <a:avLst/>
          </a:prstGeom>
          <a:solidFill>
            <a:srgbClr val="56BD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80C04E23-D847-43A0-BDC6-131F8E65280A}"/>
              </a:ext>
            </a:extLst>
          </p:cNvPr>
          <p:cNvSpPr/>
          <p:nvPr/>
        </p:nvSpPr>
        <p:spPr>
          <a:xfrm rot="10800000">
            <a:off x="9062723" y="355002"/>
            <a:ext cx="370390" cy="1108025"/>
          </a:xfrm>
          <a:prstGeom prst="rect">
            <a:avLst/>
          </a:prstGeom>
          <a:solidFill>
            <a:srgbClr val="8CC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9">
            <a:extLst>
              <a:ext uri="{FF2B5EF4-FFF2-40B4-BE49-F238E27FC236}">
                <a16:creationId xmlns:a16="http://schemas.microsoft.com/office/drawing/2014/main" id="{2CF8FF88-ED63-4BF7-BFD6-02EA19507F13}"/>
              </a:ext>
            </a:extLst>
          </p:cNvPr>
          <p:cNvPicPr>
            <a:picLocks noChangeAspect="1"/>
          </p:cNvPicPr>
          <p:nvPr/>
        </p:nvPicPr>
        <p:blipFill rotWithShape="1">
          <a:blip r:embed="rId3">
            <a:extLst>
              <a:ext uri="{28A0092B-C50C-407E-A947-70E740481C1C}">
                <a14:useLocalDpi xmlns:a14="http://schemas.microsoft.com/office/drawing/2010/main" val="0"/>
              </a:ext>
            </a:extLst>
          </a:blip>
          <a:srcRect l="29071" r="26800" b="29842"/>
          <a:stretch/>
        </p:blipFill>
        <p:spPr>
          <a:xfrm>
            <a:off x="9875130" y="483889"/>
            <a:ext cx="1028576" cy="825064"/>
          </a:xfrm>
          <a:prstGeom prst="rect">
            <a:avLst/>
          </a:prstGeom>
        </p:spPr>
      </p:pic>
      <p:sp>
        <p:nvSpPr>
          <p:cNvPr id="10" name="TextBox 9">
            <a:extLst>
              <a:ext uri="{FF2B5EF4-FFF2-40B4-BE49-F238E27FC236}">
                <a16:creationId xmlns:a16="http://schemas.microsoft.com/office/drawing/2014/main" id="{7448ACE5-8066-4CD9-B824-08198B5595F7}"/>
              </a:ext>
            </a:extLst>
          </p:cNvPr>
          <p:cNvSpPr txBox="1"/>
          <p:nvPr/>
        </p:nvSpPr>
        <p:spPr>
          <a:xfrm>
            <a:off x="10762770" y="539808"/>
            <a:ext cx="1573301" cy="738664"/>
          </a:xfrm>
          <a:prstGeom prst="rect">
            <a:avLst/>
          </a:prstGeom>
          <a:noFill/>
        </p:spPr>
        <p:txBody>
          <a:bodyPr wrap="square" rtlCol="0">
            <a:spAutoFit/>
          </a:bodyPr>
          <a:lstStyle/>
          <a:p>
            <a:r>
              <a:rPr lang="en-US" sz="1400" b="1">
                <a:solidFill>
                  <a:srgbClr val="093B60"/>
                </a:solidFill>
                <a:latin typeface="Arial" panose="020B0604020202020204" pitchFamily="34" charset="0"/>
                <a:ea typeface="AECOM Sans" panose="020B0504020202020204" pitchFamily="34" charset="0"/>
                <a:cs typeface="Arial" panose="020B0604020202020204" pitchFamily="34" charset="0"/>
              </a:rPr>
              <a:t>INTEGRATED MOBILITY DIVISION</a:t>
            </a:r>
          </a:p>
        </p:txBody>
      </p:sp>
      <p:sp>
        <p:nvSpPr>
          <p:cNvPr id="5" name="TextBox 4">
            <a:extLst>
              <a:ext uri="{FF2B5EF4-FFF2-40B4-BE49-F238E27FC236}">
                <a16:creationId xmlns:a16="http://schemas.microsoft.com/office/drawing/2014/main" id="{FEA15831-B3F1-419B-BFB7-BA86774D0586}"/>
              </a:ext>
            </a:extLst>
          </p:cNvPr>
          <p:cNvSpPr txBox="1"/>
          <p:nvPr/>
        </p:nvSpPr>
        <p:spPr>
          <a:xfrm>
            <a:off x="536296" y="580883"/>
            <a:ext cx="7639060" cy="646331"/>
          </a:xfrm>
          <a:prstGeom prst="rect">
            <a:avLst/>
          </a:prstGeom>
          <a:noFill/>
        </p:spPr>
        <p:txBody>
          <a:bodyPr wrap="square" rtlCol="0">
            <a:spAutoFit/>
          </a:bodyPr>
          <a:lstStyle/>
          <a:p>
            <a:r>
              <a:rPr lang="en-US" sz="3600" b="1">
                <a:solidFill>
                  <a:schemeClr val="bg1"/>
                </a:solidFill>
                <a:latin typeface="Arial" panose="020B0604020202020204" pitchFamily="34" charset="0"/>
                <a:ea typeface="AECOM Sans" panose="020B0504020202020204" pitchFamily="34" charset="0"/>
                <a:cs typeface="Arial" panose="020B0604020202020204" pitchFamily="34" charset="0"/>
              </a:rPr>
              <a:t>FUNDING SOURCES OVERVIEW</a:t>
            </a:r>
          </a:p>
        </p:txBody>
      </p:sp>
      <p:sp>
        <p:nvSpPr>
          <p:cNvPr id="3" name="Flowchart: Alternate Process 2">
            <a:extLst>
              <a:ext uri="{FF2B5EF4-FFF2-40B4-BE49-F238E27FC236}">
                <a16:creationId xmlns:a16="http://schemas.microsoft.com/office/drawing/2014/main" id="{ED0A728C-7D68-4F32-A22B-BC2A9C29AEC5}"/>
              </a:ext>
            </a:extLst>
          </p:cNvPr>
          <p:cNvSpPr/>
          <p:nvPr/>
        </p:nvSpPr>
        <p:spPr>
          <a:xfrm>
            <a:off x="897420" y="2305137"/>
            <a:ext cx="10006286" cy="761293"/>
          </a:xfrm>
          <a:prstGeom prst="flowChartAlternateProcess">
            <a:avLst/>
          </a:prstGeom>
          <a:noFill/>
          <a:ln>
            <a:solidFill>
              <a:srgbClr val="29AA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Alternate Process 24">
            <a:extLst>
              <a:ext uri="{FF2B5EF4-FFF2-40B4-BE49-F238E27FC236}">
                <a16:creationId xmlns:a16="http://schemas.microsoft.com/office/drawing/2014/main" id="{AFDBB7E9-B27F-4C10-944E-0777824E8190}"/>
              </a:ext>
            </a:extLst>
          </p:cNvPr>
          <p:cNvSpPr/>
          <p:nvPr/>
        </p:nvSpPr>
        <p:spPr>
          <a:xfrm>
            <a:off x="897420" y="3479380"/>
            <a:ext cx="10006286" cy="1406160"/>
          </a:xfrm>
          <a:prstGeom prst="flowChartAlternateProcess">
            <a:avLst/>
          </a:prstGeom>
          <a:noFill/>
          <a:ln>
            <a:solidFill>
              <a:srgbClr val="29AA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lowchart: Alternate Process 26">
            <a:extLst>
              <a:ext uri="{FF2B5EF4-FFF2-40B4-BE49-F238E27FC236}">
                <a16:creationId xmlns:a16="http://schemas.microsoft.com/office/drawing/2014/main" id="{19950B6C-BDB1-4B2F-82A0-566E6064F774}"/>
              </a:ext>
            </a:extLst>
          </p:cNvPr>
          <p:cNvSpPr/>
          <p:nvPr/>
        </p:nvSpPr>
        <p:spPr>
          <a:xfrm>
            <a:off x="897420" y="5292662"/>
            <a:ext cx="10006286" cy="1406160"/>
          </a:xfrm>
          <a:prstGeom prst="flowChartAlternateProcess">
            <a:avLst/>
          </a:prstGeom>
          <a:noFill/>
          <a:ln>
            <a:solidFill>
              <a:srgbClr val="29AA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CADB222A-5538-4014-B563-331B01B170DE}"/>
              </a:ext>
            </a:extLst>
          </p:cNvPr>
          <p:cNvSpPr txBox="1"/>
          <p:nvPr/>
        </p:nvSpPr>
        <p:spPr>
          <a:xfrm>
            <a:off x="820550" y="1891971"/>
            <a:ext cx="7114581" cy="430887"/>
          </a:xfrm>
          <a:prstGeom prst="rect">
            <a:avLst/>
          </a:prstGeom>
          <a:noFill/>
        </p:spPr>
        <p:txBody>
          <a:bodyPr wrap="square" rtlCol="0">
            <a:spAutoFit/>
          </a:bodyPr>
          <a:lstStyle/>
          <a:p>
            <a:r>
              <a:rPr lang="en-US" sz="2100" b="1">
                <a:solidFill>
                  <a:srgbClr val="093B60"/>
                </a:solidFill>
                <a:latin typeface="Arial" panose="020B0604020202020204" pitchFamily="34" charset="0"/>
                <a:ea typeface="AECOM Sans" panose="020B0504020202020204" pitchFamily="34" charset="0"/>
                <a:cs typeface="Arial" panose="020B0604020202020204" pitchFamily="34" charset="0"/>
              </a:rPr>
              <a:t>PART 1 – What Funding Sources are Available?</a:t>
            </a:r>
          </a:p>
        </p:txBody>
      </p:sp>
      <p:sp>
        <p:nvSpPr>
          <p:cNvPr id="29" name="TextBox 28">
            <a:extLst>
              <a:ext uri="{FF2B5EF4-FFF2-40B4-BE49-F238E27FC236}">
                <a16:creationId xmlns:a16="http://schemas.microsoft.com/office/drawing/2014/main" id="{45CCE65F-190A-4E91-B725-8164937A60BD}"/>
              </a:ext>
            </a:extLst>
          </p:cNvPr>
          <p:cNvSpPr txBox="1"/>
          <p:nvPr/>
        </p:nvSpPr>
        <p:spPr>
          <a:xfrm>
            <a:off x="820551" y="3069775"/>
            <a:ext cx="5771904" cy="430887"/>
          </a:xfrm>
          <a:prstGeom prst="rect">
            <a:avLst/>
          </a:prstGeom>
          <a:noFill/>
        </p:spPr>
        <p:txBody>
          <a:bodyPr wrap="square" rtlCol="0">
            <a:spAutoFit/>
          </a:bodyPr>
          <a:lstStyle/>
          <a:p>
            <a:r>
              <a:rPr lang="en-US" sz="2100" b="1">
                <a:solidFill>
                  <a:srgbClr val="093B60"/>
                </a:solidFill>
                <a:latin typeface="Arial" panose="020B0604020202020204" pitchFamily="34" charset="0"/>
                <a:ea typeface="AECOM Sans" panose="020B0504020202020204" pitchFamily="34" charset="0"/>
                <a:cs typeface="Arial" panose="020B0604020202020204" pitchFamily="34" charset="0"/>
              </a:rPr>
              <a:t>PART 2 – What Expenses are Eligible?</a:t>
            </a:r>
          </a:p>
        </p:txBody>
      </p:sp>
      <p:sp>
        <p:nvSpPr>
          <p:cNvPr id="30" name="TextBox 29">
            <a:extLst>
              <a:ext uri="{FF2B5EF4-FFF2-40B4-BE49-F238E27FC236}">
                <a16:creationId xmlns:a16="http://schemas.microsoft.com/office/drawing/2014/main" id="{8AD7E807-80D1-4C3A-8A17-E944B4ADACEB}"/>
              </a:ext>
            </a:extLst>
          </p:cNvPr>
          <p:cNvSpPr txBox="1"/>
          <p:nvPr/>
        </p:nvSpPr>
        <p:spPr>
          <a:xfrm>
            <a:off x="820550" y="4898813"/>
            <a:ext cx="6967347" cy="415498"/>
          </a:xfrm>
          <a:prstGeom prst="rect">
            <a:avLst/>
          </a:prstGeom>
          <a:noFill/>
        </p:spPr>
        <p:txBody>
          <a:bodyPr wrap="square" rtlCol="0">
            <a:spAutoFit/>
          </a:bodyPr>
          <a:lstStyle/>
          <a:p>
            <a:r>
              <a:rPr lang="en-US" sz="2100" b="1">
                <a:solidFill>
                  <a:srgbClr val="093B60"/>
                </a:solidFill>
                <a:latin typeface="Arial" panose="020B0604020202020204" pitchFamily="34" charset="0"/>
                <a:ea typeface="AECOM Sans" panose="020B0504020202020204" pitchFamily="34" charset="0"/>
                <a:cs typeface="Arial" panose="020B0604020202020204" pitchFamily="34" charset="0"/>
              </a:rPr>
              <a:t>PART 3 – Application Process &amp; Next Steps</a:t>
            </a:r>
          </a:p>
        </p:txBody>
      </p:sp>
      <p:sp>
        <p:nvSpPr>
          <p:cNvPr id="18" name="Rectangle 17">
            <a:extLst>
              <a:ext uri="{FF2B5EF4-FFF2-40B4-BE49-F238E27FC236}">
                <a16:creationId xmlns:a16="http://schemas.microsoft.com/office/drawing/2014/main" id="{5D119C22-BD35-4F2E-A60B-4A41816A77EE}"/>
              </a:ext>
            </a:extLst>
          </p:cNvPr>
          <p:cNvSpPr/>
          <p:nvPr/>
        </p:nvSpPr>
        <p:spPr>
          <a:xfrm rot="5400000">
            <a:off x="5910806" y="-5910805"/>
            <a:ext cx="370390" cy="12192001"/>
          </a:xfrm>
          <a:prstGeom prst="rect">
            <a:avLst/>
          </a:prstGeom>
          <a:solidFill>
            <a:srgbClr val="093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3B50DE10-E0FB-46BD-B07E-683E83E9CE1F}"/>
              </a:ext>
            </a:extLst>
          </p:cNvPr>
          <p:cNvSpPr txBox="1"/>
          <p:nvPr/>
        </p:nvSpPr>
        <p:spPr>
          <a:xfrm>
            <a:off x="208347" y="-47587"/>
            <a:ext cx="4022690" cy="430887"/>
          </a:xfrm>
          <a:prstGeom prst="rect">
            <a:avLst/>
          </a:prstGeom>
          <a:noFill/>
        </p:spPr>
        <p:txBody>
          <a:bodyPr wrap="square" rtlCol="0">
            <a:spAutoFit/>
          </a:bodyPr>
          <a:lstStyle/>
          <a:p>
            <a:r>
              <a:rPr lang="en-US" sz="2200" b="1">
                <a:solidFill>
                  <a:schemeClr val="bg1"/>
                </a:solidFill>
                <a:latin typeface="Arial" panose="020B0604020202020204" pitchFamily="34" charset="0"/>
                <a:ea typeface="AECOM Sans" panose="020B0504020202020204" pitchFamily="34" charset="0"/>
                <a:cs typeface="Arial" panose="020B0604020202020204" pitchFamily="34" charset="0"/>
              </a:rPr>
              <a:t>PUBLIC TRANSPORTATION</a:t>
            </a:r>
          </a:p>
        </p:txBody>
      </p:sp>
      <p:sp>
        <p:nvSpPr>
          <p:cNvPr id="2" name="Rectangle 1">
            <a:extLst>
              <a:ext uri="{FF2B5EF4-FFF2-40B4-BE49-F238E27FC236}">
                <a16:creationId xmlns:a16="http://schemas.microsoft.com/office/drawing/2014/main" id="{2BC64CAE-198E-4058-A365-3CBB20A2216F}"/>
              </a:ext>
            </a:extLst>
          </p:cNvPr>
          <p:cNvSpPr/>
          <p:nvPr/>
        </p:nvSpPr>
        <p:spPr>
          <a:xfrm>
            <a:off x="993730" y="2346547"/>
            <a:ext cx="8663835" cy="686022"/>
          </a:xfrm>
          <a:prstGeom prst="rect">
            <a:avLst/>
          </a:prstGeom>
        </p:spPr>
        <p:txBody>
          <a:bodyPr wrap="square">
            <a:spAutoFit/>
          </a:bodyPr>
          <a:lstStyle/>
          <a:p>
            <a:pPr>
              <a:lnSpc>
                <a:spcPct val="110000"/>
              </a:lnSpc>
            </a:pPr>
            <a:r>
              <a:rPr lang="en-US" sz="1200">
                <a:solidFill>
                  <a:srgbClr val="093B60"/>
                </a:solidFill>
                <a:latin typeface="Arial" panose="020B0604020202020204" pitchFamily="34" charset="0"/>
                <a:ea typeface="AECOM Sans" panose="020B0504020202020204" pitchFamily="34" charset="0"/>
                <a:cs typeface="Arial" panose="020B0604020202020204" pitchFamily="34" charset="0"/>
              </a:rPr>
              <a:t>1.1	Public Transportation Funding in North Carolina</a:t>
            </a:r>
          </a:p>
          <a:p>
            <a:pPr>
              <a:lnSpc>
                <a:spcPct val="110000"/>
              </a:lnSpc>
            </a:pPr>
            <a:r>
              <a:rPr lang="en-US" sz="1200">
                <a:solidFill>
                  <a:srgbClr val="093B60"/>
                </a:solidFill>
                <a:latin typeface="Arial" panose="020B0604020202020204" pitchFamily="34" charset="0"/>
                <a:ea typeface="AECOM Sans" panose="020B0504020202020204" pitchFamily="34" charset="0"/>
                <a:cs typeface="Arial" panose="020B0604020202020204" pitchFamily="34" charset="0"/>
              </a:rPr>
              <a:t>1.2	Funding Available </a:t>
            </a:r>
          </a:p>
          <a:p>
            <a:pPr>
              <a:lnSpc>
                <a:spcPct val="110000"/>
              </a:lnSpc>
            </a:pPr>
            <a:r>
              <a:rPr lang="en-US" sz="1200">
                <a:solidFill>
                  <a:srgbClr val="093B60"/>
                </a:solidFill>
                <a:latin typeface="Arial" panose="020B0604020202020204" pitchFamily="34" charset="0"/>
                <a:ea typeface="AECOM Sans" panose="020B0504020202020204" pitchFamily="34" charset="0"/>
                <a:cs typeface="Arial" panose="020B0604020202020204" pitchFamily="34" charset="0"/>
              </a:rPr>
              <a:t>1.3	Additional Guidance on Available Funding</a:t>
            </a:r>
          </a:p>
        </p:txBody>
      </p:sp>
      <p:sp>
        <p:nvSpPr>
          <p:cNvPr id="4" name="Rectangle 3">
            <a:extLst>
              <a:ext uri="{FF2B5EF4-FFF2-40B4-BE49-F238E27FC236}">
                <a16:creationId xmlns:a16="http://schemas.microsoft.com/office/drawing/2014/main" id="{9A3D8509-1F2A-4A32-B0E5-B8C8C78516B5}"/>
              </a:ext>
            </a:extLst>
          </p:cNvPr>
          <p:cNvSpPr/>
          <p:nvPr/>
        </p:nvSpPr>
        <p:spPr>
          <a:xfrm>
            <a:off x="1023096" y="3523957"/>
            <a:ext cx="8722568" cy="1295419"/>
          </a:xfrm>
          <a:prstGeom prst="rect">
            <a:avLst/>
          </a:prstGeom>
        </p:spPr>
        <p:txBody>
          <a:bodyPr wrap="square">
            <a:spAutoFit/>
          </a:bodyPr>
          <a:lstStyle/>
          <a:p>
            <a:pPr>
              <a:lnSpc>
                <a:spcPct val="110000"/>
              </a:lnSpc>
            </a:pPr>
            <a:r>
              <a:rPr lang="en-US" sz="1200">
                <a:solidFill>
                  <a:srgbClr val="093B60"/>
                </a:solidFill>
                <a:latin typeface="Arial" panose="020B0604020202020204" pitchFamily="34" charset="0"/>
                <a:ea typeface="AECOM Sans" panose="020B0504020202020204" pitchFamily="34" charset="0"/>
                <a:cs typeface="Arial" panose="020B0604020202020204" pitchFamily="34" charset="0"/>
              </a:rPr>
              <a:t>2.1	Using Public Transportation Funding in North Carolina</a:t>
            </a:r>
          </a:p>
          <a:p>
            <a:pPr>
              <a:lnSpc>
                <a:spcPct val="110000"/>
              </a:lnSpc>
            </a:pPr>
            <a:r>
              <a:rPr lang="en-US" sz="1200">
                <a:solidFill>
                  <a:srgbClr val="093B60"/>
                </a:solidFill>
                <a:latin typeface="Arial" panose="020B0604020202020204" pitchFamily="34" charset="0"/>
                <a:ea typeface="AECOM Sans" panose="020B0504020202020204" pitchFamily="34" charset="0"/>
                <a:cs typeface="Arial" panose="020B0604020202020204" pitchFamily="34" charset="0"/>
              </a:rPr>
              <a:t>2.2	Eligible Administrative Expenses </a:t>
            </a:r>
          </a:p>
          <a:p>
            <a:pPr>
              <a:lnSpc>
                <a:spcPct val="110000"/>
              </a:lnSpc>
            </a:pPr>
            <a:r>
              <a:rPr lang="en-US" sz="1200">
                <a:solidFill>
                  <a:srgbClr val="093B60"/>
                </a:solidFill>
                <a:latin typeface="Arial" panose="020B0604020202020204" pitchFamily="34" charset="0"/>
                <a:ea typeface="AECOM Sans" panose="020B0504020202020204" pitchFamily="34" charset="0"/>
                <a:cs typeface="Arial" panose="020B0604020202020204" pitchFamily="34" charset="0"/>
              </a:rPr>
              <a:t>2.3	Eligible Operating Expenses</a:t>
            </a:r>
            <a:endParaRPr lang="en-US" sz="1200">
              <a:solidFill>
                <a:srgbClr val="FF0000"/>
              </a:solidFill>
              <a:latin typeface="Arial" panose="020B0604020202020204" pitchFamily="34" charset="0"/>
              <a:ea typeface="AECOM Sans" panose="020B0504020202020204" pitchFamily="34" charset="0"/>
              <a:cs typeface="Arial" panose="020B0604020202020204" pitchFamily="34" charset="0"/>
            </a:endParaRPr>
          </a:p>
          <a:p>
            <a:pPr>
              <a:lnSpc>
                <a:spcPct val="110000"/>
              </a:lnSpc>
            </a:pPr>
            <a:r>
              <a:rPr lang="en-US" sz="1200">
                <a:solidFill>
                  <a:srgbClr val="093B60"/>
                </a:solidFill>
                <a:latin typeface="Arial" panose="020B0604020202020204" pitchFamily="34" charset="0"/>
                <a:ea typeface="AECOM Sans" panose="020B0504020202020204" pitchFamily="34" charset="0"/>
                <a:cs typeface="Arial" panose="020B0604020202020204" pitchFamily="34" charset="0"/>
              </a:rPr>
              <a:t>2.4	Eligible Capital Expenses</a:t>
            </a:r>
            <a:endParaRPr lang="en-US" sz="1200">
              <a:solidFill>
                <a:srgbClr val="FF0000"/>
              </a:solidFill>
              <a:latin typeface="Arial" panose="020B0604020202020204" pitchFamily="34" charset="0"/>
              <a:ea typeface="AECOM Sans" panose="020B0504020202020204" pitchFamily="34" charset="0"/>
              <a:cs typeface="Arial" panose="020B0604020202020204" pitchFamily="34" charset="0"/>
            </a:endParaRPr>
          </a:p>
          <a:p>
            <a:pPr>
              <a:lnSpc>
                <a:spcPct val="110000"/>
              </a:lnSpc>
            </a:pPr>
            <a:r>
              <a:rPr lang="en-US" sz="1200">
                <a:solidFill>
                  <a:srgbClr val="093B60"/>
                </a:solidFill>
                <a:latin typeface="Arial" panose="020B0604020202020204" pitchFamily="34" charset="0"/>
                <a:ea typeface="AECOM Sans" panose="020B0504020202020204" pitchFamily="34" charset="0"/>
                <a:cs typeface="Arial" panose="020B0604020202020204" pitchFamily="34" charset="0"/>
              </a:rPr>
              <a:t>2.5	Eligible Planning Expenses </a:t>
            </a:r>
            <a:endParaRPr lang="en-US" sz="1200">
              <a:solidFill>
                <a:srgbClr val="FF0000"/>
              </a:solidFill>
              <a:latin typeface="Arial" panose="020B0604020202020204" pitchFamily="34" charset="0"/>
              <a:ea typeface="AECOM Sans" panose="020B0504020202020204" pitchFamily="34" charset="0"/>
              <a:cs typeface="Arial" panose="020B0604020202020204" pitchFamily="34" charset="0"/>
            </a:endParaRPr>
          </a:p>
          <a:p>
            <a:pPr>
              <a:lnSpc>
                <a:spcPct val="110000"/>
              </a:lnSpc>
            </a:pPr>
            <a:r>
              <a:rPr lang="en-US" sz="1200">
                <a:solidFill>
                  <a:srgbClr val="093B60"/>
                </a:solidFill>
                <a:latin typeface="Arial" panose="020B0604020202020204" pitchFamily="34" charset="0"/>
                <a:ea typeface="AECOM Sans" panose="020B0504020202020204" pitchFamily="34" charset="0"/>
                <a:cs typeface="Arial" panose="020B0604020202020204" pitchFamily="34" charset="0"/>
              </a:rPr>
              <a:t>2.6	Guidance on Identifying Reimbursable Expenses </a:t>
            </a:r>
          </a:p>
        </p:txBody>
      </p:sp>
      <p:sp>
        <p:nvSpPr>
          <p:cNvPr id="6" name="Rectangle 5">
            <a:extLst>
              <a:ext uri="{FF2B5EF4-FFF2-40B4-BE49-F238E27FC236}">
                <a16:creationId xmlns:a16="http://schemas.microsoft.com/office/drawing/2014/main" id="{C49ED9C2-4DBB-4382-ACEB-840360582325}"/>
              </a:ext>
            </a:extLst>
          </p:cNvPr>
          <p:cNvSpPr/>
          <p:nvPr/>
        </p:nvSpPr>
        <p:spPr>
          <a:xfrm>
            <a:off x="993730" y="5345724"/>
            <a:ext cx="8722569" cy="1295419"/>
          </a:xfrm>
          <a:prstGeom prst="rect">
            <a:avLst/>
          </a:prstGeom>
        </p:spPr>
        <p:txBody>
          <a:bodyPr wrap="square">
            <a:spAutoFit/>
          </a:bodyPr>
          <a:lstStyle/>
          <a:p>
            <a:pPr>
              <a:lnSpc>
                <a:spcPct val="110000"/>
              </a:lnSpc>
            </a:pPr>
            <a:r>
              <a:rPr lang="en-US" sz="1200">
                <a:solidFill>
                  <a:srgbClr val="093B60"/>
                </a:solidFill>
                <a:latin typeface="Arial" panose="020B0604020202020204" pitchFamily="34" charset="0"/>
                <a:ea typeface="AECOM Sans" panose="020B0504020202020204" pitchFamily="34" charset="0"/>
                <a:cs typeface="Arial" panose="020B0604020202020204" pitchFamily="34" charset="0"/>
              </a:rPr>
              <a:t>3.1	Unified Grant Application Process</a:t>
            </a:r>
          </a:p>
          <a:p>
            <a:pPr>
              <a:lnSpc>
                <a:spcPct val="110000"/>
              </a:lnSpc>
            </a:pPr>
            <a:r>
              <a:rPr lang="en-US" sz="1200">
                <a:solidFill>
                  <a:srgbClr val="093B60"/>
                </a:solidFill>
                <a:latin typeface="Arial" panose="020B0604020202020204" pitchFamily="34" charset="0"/>
                <a:ea typeface="AECOM Sans" panose="020B0504020202020204" pitchFamily="34" charset="0"/>
                <a:cs typeface="Arial" panose="020B0604020202020204" pitchFamily="34" charset="0"/>
              </a:rPr>
              <a:t>3.2	Application Timeframes</a:t>
            </a:r>
          </a:p>
          <a:p>
            <a:pPr>
              <a:lnSpc>
                <a:spcPct val="110000"/>
              </a:lnSpc>
            </a:pPr>
            <a:r>
              <a:rPr lang="en-US" sz="1200">
                <a:solidFill>
                  <a:srgbClr val="093B60"/>
                </a:solidFill>
                <a:latin typeface="Arial" panose="020B0604020202020204" pitchFamily="34" charset="0"/>
                <a:ea typeface="AECOM Sans" panose="020B0504020202020204" pitchFamily="34" charset="0"/>
                <a:cs typeface="Arial" panose="020B0604020202020204" pitchFamily="34" charset="0"/>
              </a:rPr>
              <a:t>3.3	FY28 Master Documents</a:t>
            </a:r>
          </a:p>
          <a:p>
            <a:pPr>
              <a:lnSpc>
                <a:spcPct val="110000"/>
              </a:lnSpc>
            </a:pPr>
            <a:r>
              <a:rPr lang="en-US" sz="1200">
                <a:solidFill>
                  <a:srgbClr val="093B60"/>
                </a:solidFill>
                <a:latin typeface="Arial" panose="020B0604020202020204" pitchFamily="34" charset="0"/>
                <a:ea typeface="AECOM Sans" panose="020B0504020202020204" pitchFamily="34" charset="0"/>
                <a:cs typeface="Arial" panose="020B0604020202020204" pitchFamily="34" charset="0"/>
              </a:rPr>
              <a:t>3.4	Funding Program Submittals</a:t>
            </a:r>
          </a:p>
          <a:p>
            <a:pPr>
              <a:lnSpc>
                <a:spcPct val="110000"/>
              </a:lnSpc>
            </a:pPr>
            <a:r>
              <a:rPr lang="en-US" sz="1200">
                <a:solidFill>
                  <a:srgbClr val="093B60"/>
                </a:solidFill>
                <a:latin typeface="Arial" panose="020B0604020202020204" pitchFamily="34" charset="0"/>
                <a:ea typeface="AECOM Sans" panose="020B0504020202020204" pitchFamily="34" charset="0"/>
                <a:cs typeface="Arial" panose="020B0604020202020204" pitchFamily="34" charset="0"/>
              </a:rPr>
              <a:t>3.5	Claim Submittals</a:t>
            </a:r>
          </a:p>
          <a:p>
            <a:pPr>
              <a:lnSpc>
                <a:spcPct val="110000"/>
              </a:lnSpc>
            </a:pPr>
            <a:r>
              <a:rPr lang="en-US" sz="1200">
                <a:solidFill>
                  <a:srgbClr val="093B60"/>
                </a:solidFill>
                <a:latin typeface="Arial" panose="020B0604020202020204" pitchFamily="34" charset="0"/>
                <a:ea typeface="AECOM Sans" panose="020B0504020202020204" pitchFamily="34" charset="0"/>
                <a:cs typeface="Arial" panose="020B0604020202020204" pitchFamily="34" charset="0"/>
              </a:rPr>
              <a:t>3.6	Final Notes</a:t>
            </a:r>
          </a:p>
        </p:txBody>
      </p:sp>
      <p:sp>
        <p:nvSpPr>
          <p:cNvPr id="31" name="TextBox 30">
            <a:extLst>
              <a:ext uri="{FF2B5EF4-FFF2-40B4-BE49-F238E27FC236}">
                <a16:creationId xmlns:a16="http://schemas.microsoft.com/office/drawing/2014/main" id="{05D45954-5D18-4053-988A-D2223AF8ACC0}"/>
              </a:ext>
            </a:extLst>
          </p:cNvPr>
          <p:cNvSpPr txBox="1"/>
          <p:nvPr/>
        </p:nvSpPr>
        <p:spPr>
          <a:xfrm>
            <a:off x="828784" y="1512977"/>
            <a:ext cx="10104533" cy="430887"/>
          </a:xfrm>
          <a:prstGeom prst="rect">
            <a:avLst/>
          </a:prstGeom>
          <a:noFill/>
        </p:spPr>
        <p:txBody>
          <a:bodyPr wrap="square" rtlCol="0">
            <a:spAutoFit/>
          </a:bodyPr>
          <a:lstStyle/>
          <a:p>
            <a:r>
              <a:rPr lang="en-US" sz="2100" b="1">
                <a:solidFill>
                  <a:srgbClr val="093B60"/>
                </a:solidFill>
                <a:latin typeface="Arial" panose="020B0604020202020204" pitchFamily="34" charset="0"/>
                <a:ea typeface="AECOM Sans" panose="020B0504020202020204" pitchFamily="34" charset="0"/>
                <a:cs typeface="Arial" panose="020B0604020202020204" pitchFamily="34" charset="0"/>
              </a:rPr>
              <a:t>Getting Started – Unified Grant Application Guidance</a:t>
            </a:r>
          </a:p>
        </p:txBody>
      </p:sp>
    </p:spTree>
    <p:extLst>
      <p:ext uri="{BB962C8B-B14F-4D97-AF65-F5344CB8AC3E}">
        <p14:creationId xmlns:p14="http://schemas.microsoft.com/office/powerpoint/2010/main" val="11535303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57177D-DD48-E365-E0FC-B10DCA9D8D6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30712" y="1513184"/>
            <a:ext cx="6161705" cy="4769692"/>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15D462D9-800E-451E-A8E6-5DF1D145BC67}"/>
              </a:ext>
            </a:extLst>
          </p:cNvPr>
          <p:cNvSpPr/>
          <p:nvPr/>
        </p:nvSpPr>
        <p:spPr>
          <a:xfrm rot="5400000">
            <a:off x="5910806" y="-5910805"/>
            <a:ext cx="370390" cy="12192001"/>
          </a:xfrm>
          <a:prstGeom prst="rect">
            <a:avLst/>
          </a:prstGeom>
          <a:solidFill>
            <a:srgbClr val="093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45261EF3-36AA-46BC-9505-57A9573B3DF8}"/>
              </a:ext>
            </a:extLst>
          </p:cNvPr>
          <p:cNvSpPr txBox="1"/>
          <p:nvPr/>
        </p:nvSpPr>
        <p:spPr>
          <a:xfrm>
            <a:off x="525910" y="689847"/>
            <a:ext cx="11570840" cy="461665"/>
          </a:xfrm>
          <a:prstGeom prst="rect">
            <a:avLst/>
          </a:prstGeom>
          <a:noFill/>
        </p:spPr>
        <p:txBody>
          <a:bodyPr wrap="square" rtlCol="0">
            <a:spAutoFit/>
          </a:bodyPr>
          <a:lstStyle/>
          <a:p>
            <a:r>
              <a:rPr lang="en-US" sz="2400" b="1">
                <a:solidFill>
                  <a:srgbClr val="093B60"/>
                </a:solidFill>
                <a:latin typeface="Arial" panose="020B0604020202020204" pitchFamily="34" charset="0"/>
                <a:ea typeface="AECOM Sans" panose="020B0504020202020204" pitchFamily="34" charset="0"/>
                <a:cs typeface="Arial" panose="020B0604020202020204" pitchFamily="34" charset="0"/>
              </a:rPr>
              <a:t>1.3	Additional Guidance on Available Funding</a:t>
            </a:r>
          </a:p>
        </p:txBody>
      </p:sp>
      <p:sp>
        <p:nvSpPr>
          <p:cNvPr id="20" name="Rectangle 19">
            <a:extLst>
              <a:ext uri="{FF2B5EF4-FFF2-40B4-BE49-F238E27FC236}">
                <a16:creationId xmlns:a16="http://schemas.microsoft.com/office/drawing/2014/main" id="{DF2E5BA8-C8D6-4C75-A8A6-81064C1CDDDC}"/>
              </a:ext>
            </a:extLst>
          </p:cNvPr>
          <p:cNvSpPr/>
          <p:nvPr/>
        </p:nvSpPr>
        <p:spPr>
          <a:xfrm rot="5400000">
            <a:off x="6073142" y="-5707024"/>
            <a:ext cx="45719" cy="12192002"/>
          </a:xfrm>
          <a:prstGeom prst="rect">
            <a:avLst/>
          </a:prstGeom>
          <a:solidFill>
            <a:srgbClr val="29A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1718DDF-3AEE-4F66-8379-F1A563006FB1}"/>
              </a:ext>
            </a:extLst>
          </p:cNvPr>
          <p:cNvSpPr txBox="1"/>
          <p:nvPr/>
        </p:nvSpPr>
        <p:spPr>
          <a:xfrm>
            <a:off x="208347" y="-47587"/>
            <a:ext cx="2545209" cy="430887"/>
          </a:xfrm>
          <a:prstGeom prst="rect">
            <a:avLst/>
          </a:prstGeom>
          <a:noFill/>
        </p:spPr>
        <p:txBody>
          <a:bodyPr wrap="square" rtlCol="0">
            <a:spAutoFit/>
          </a:bodyPr>
          <a:lstStyle/>
          <a:p>
            <a:r>
              <a:rPr lang="en-US" sz="2200" b="1">
                <a:solidFill>
                  <a:schemeClr val="bg1"/>
                </a:solidFill>
                <a:latin typeface="Arial" panose="020B0604020202020204" pitchFamily="34" charset="0"/>
                <a:ea typeface="AECOM Sans" panose="020B0504020202020204" pitchFamily="34" charset="0"/>
                <a:cs typeface="Arial" panose="020B0604020202020204" pitchFamily="34" charset="0"/>
              </a:rPr>
              <a:t>ncdot.gov</a:t>
            </a:r>
          </a:p>
        </p:txBody>
      </p:sp>
      <p:sp>
        <p:nvSpPr>
          <p:cNvPr id="14" name="Oval 13">
            <a:extLst>
              <a:ext uri="{FF2B5EF4-FFF2-40B4-BE49-F238E27FC236}">
                <a16:creationId xmlns:a16="http://schemas.microsoft.com/office/drawing/2014/main" id="{56F143FD-A3D5-458F-8F39-243B7F45C17C}"/>
              </a:ext>
            </a:extLst>
          </p:cNvPr>
          <p:cNvSpPr/>
          <p:nvPr/>
        </p:nvSpPr>
        <p:spPr>
          <a:xfrm>
            <a:off x="7318258" y="2499354"/>
            <a:ext cx="231892" cy="231892"/>
          </a:xfrm>
          <a:prstGeom prst="ellipse">
            <a:avLst/>
          </a:prstGeom>
          <a:solidFill>
            <a:srgbClr val="0F3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latin typeface="AECOM Sans" panose="020B0504020202020204" pitchFamily="34" charset="0"/>
              <a:ea typeface="AECOM Sans" panose="020B0504020202020204" pitchFamily="34" charset="0"/>
              <a:cs typeface="AECOM Sans" panose="020B0504020202020204" pitchFamily="34" charset="0"/>
            </a:endParaRPr>
          </a:p>
        </p:txBody>
      </p:sp>
      <p:sp>
        <p:nvSpPr>
          <p:cNvPr id="15" name="TextBox 14">
            <a:extLst>
              <a:ext uri="{FF2B5EF4-FFF2-40B4-BE49-F238E27FC236}">
                <a16:creationId xmlns:a16="http://schemas.microsoft.com/office/drawing/2014/main" id="{510178D2-C59E-4A89-97AF-860642F922F1}"/>
              </a:ext>
            </a:extLst>
          </p:cNvPr>
          <p:cNvSpPr txBox="1"/>
          <p:nvPr/>
        </p:nvSpPr>
        <p:spPr>
          <a:xfrm>
            <a:off x="7612121" y="2461412"/>
            <a:ext cx="2704587" cy="307777"/>
          </a:xfrm>
          <a:prstGeom prst="rect">
            <a:avLst/>
          </a:prstGeom>
          <a:noFill/>
        </p:spPr>
        <p:txBody>
          <a:bodyPr wrap="none" rtlCol="0">
            <a:spAutoFit/>
          </a:bodyPr>
          <a:lstStyle/>
          <a:p>
            <a:r>
              <a:rPr lang="en-US" sz="1400">
                <a:latin typeface="Arial" panose="020B0604020202020204" pitchFamily="34" charset="0"/>
                <a:ea typeface="AECOM Sans Light" panose="020B0404020202020204" pitchFamily="34" charset="0"/>
                <a:cs typeface="Arial" panose="020B0604020202020204" pitchFamily="34" charset="0"/>
              </a:rPr>
              <a:t>Choose your organization type.</a:t>
            </a:r>
          </a:p>
        </p:txBody>
      </p:sp>
      <p:sp>
        <p:nvSpPr>
          <p:cNvPr id="16" name="TextBox 15">
            <a:extLst>
              <a:ext uri="{FF2B5EF4-FFF2-40B4-BE49-F238E27FC236}">
                <a16:creationId xmlns:a16="http://schemas.microsoft.com/office/drawing/2014/main" id="{47922F7F-090B-4B56-B4FB-0AE3144343C2}"/>
              </a:ext>
            </a:extLst>
          </p:cNvPr>
          <p:cNvSpPr txBox="1"/>
          <p:nvPr/>
        </p:nvSpPr>
        <p:spPr>
          <a:xfrm>
            <a:off x="7300613" y="2476801"/>
            <a:ext cx="263826" cy="276999"/>
          </a:xfrm>
          <a:prstGeom prst="rect">
            <a:avLst/>
          </a:prstGeom>
          <a:noFill/>
        </p:spPr>
        <p:txBody>
          <a:bodyPr wrap="square" rtlCol="0">
            <a:spAutoFit/>
          </a:bodyPr>
          <a:lstStyle/>
          <a:p>
            <a:r>
              <a:rPr lang="en-US" sz="1200">
                <a:solidFill>
                  <a:schemeClr val="bg1"/>
                </a:solidFill>
                <a:latin typeface="Arial" panose="020B0604020202020204" pitchFamily="34" charset="0"/>
                <a:ea typeface="AECOM Sans" panose="020B0504020202020204" pitchFamily="34" charset="0"/>
                <a:cs typeface="Arial" panose="020B0604020202020204" pitchFamily="34" charset="0"/>
              </a:rPr>
              <a:t>1</a:t>
            </a:r>
          </a:p>
        </p:txBody>
      </p:sp>
      <p:sp>
        <p:nvSpPr>
          <p:cNvPr id="19" name="Rectangle 18">
            <a:extLst>
              <a:ext uri="{FF2B5EF4-FFF2-40B4-BE49-F238E27FC236}">
                <a16:creationId xmlns:a16="http://schemas.microsoft.com/office/drawing/2014/main" id="{3DB95516-457A-4C7D-8242-A585C808F166}"/>
              </a:ext>
            </a:extLst>
          </p:cNvPr>
          <p:cNvSpPr/>
          <p:nvPr/>
        </p:nvSpPr>
        <p:spPr>
          <a:xfrm>
            <a:off x="1490095" y="3633406"/>
            <a:ext cx="1321592" cy="1952625"/>
          </a:xfrm>
          <a:prstGeom prst="rect">
            <a:avLst/>
          </a:prstGeom>
          <a:solidFill>
            <a:srgbClr val="FFC0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587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6" grpId="0"/>
      <p:bldP spid="1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9C49458-D259-AD00-3AB2-03DECD7BD739}"/>
              </a:ext>
            </a:extLst>
          </p:cNvPr>
          <p:cNvPicPr>
            <a:picLocks noChangeAspect="1"/>
          </p:cNvPicPr>
          <p:nvPr/>
        </p:nvPicPr>
        <p:blipFill>
          <a:blip r:embed="rId3"/>
          <a:stretch>
            <a:fillRect/>
          </a:stretch>
        </p:blipFill>
        <p:spPr>
          <a:xfrm>
            <a:off x="532682" y="1505247"/>
            <a:ext cx="6169941" cy="4772220"/>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15D462D9-800E-451E-A8E6-5DF1D145BC67}"/>
              </a:ext>
            </a:extLst>
          </p:cNvPr>
          <p:cNvSpPr/>
          <p:nvPr/>
        </p:nvSpPr>
        <p:spPr>
          <a:xfrm rot="5400000">
            <a:off x="5910806" y="-5910805"/>
            <a:ext cx="370390" cy="12192001"/>
          </a:xfrm>
          <a:prstGeom prst="rect">
            <a:avLst/>
          </a:prstGeom>
          <a:solidFill>
            <a:srgbClr val="093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45261EF3-36AA-46BC-9505-57A9573B3DF8}"/>
              </a:ext>
            </a:extLst>
          </p:cNvPr>
          <p:cNvSpPr txBox="1"/>
          <p:nvPr/>
        </p:nvSpPr>
        <p:spPr>
          <a:xfrm>
            <a:off x="525910" y="689847"/>
            <a:ext cx="11570840" cy="461665"/>
          </a:xfrm>
          <a:prstGeom prst="rect">
            <a:avLst/>
          </a:prstGeom>
          <a:noFill/>
        </p:spPr>
        <p:txBody>
          <a:bodyPr wrap="square" rtlCol="0">
            <a:spAutoFit/>
          </a:bodyPr>
          <a:lstStyle/>
          <a:p>
            <a:r>
              <a:rPr lang="en-US" sz="2400" b="1">
                <a:solidFill>
                  <a:srgbClr val="093B60"/>
                </a:solidFill>
                <a:latin typeface="Arial" panose="020B0604020202020204" pitchFamily="34" charset="0"/>
                <a:ea typeface="AECOM Sans" panose="020B0504020202020204" pitchFamily="34" charset="0"/>
                <a:cs typeface="Arial" panose="020B0604020202020204" pitchFamily="34" charset="0"/>
              </a:rPr>
              <a:t>1.3	Additional Guidance on Available Funding</a:t>
            </a:r>
          </a:p>
        </p:txBody>
      </p:sp>
      <p:sp>
        <p:nvSpPr>
          <p:cNvPr id="20" name="Rectangle 19">
            <a:extLst>
              <a:ext uri="{FF2B5EF4-FFF2-40B4-BE49-F238E27FC236}">
                <a16:creationId xmlns:a16="http://schemas.microsoft.com/office/drawing/2014/main" id="{DF2E5BA8-C8D6-4C75-A8A6-81064C1CDDDC}"/>
              </a:ext>
            </a:extLst>
          </p:cNvPr>
          <p:cNvSpPr/>
          <p:nvPr/>
        </p:nvSpPr>
        <p:spPr>
          <a:xfrm rot="5400000">
            <a:off x="6073142" y="-5707024"/>
            <a:ext cx="45719" cy="12192002"/>
          </a:xfrm>
          <a:prstGeom prst="rect">
            <a:avLst/>
          </a:prstGeom>
          <a:solidFill>
            <a:srgbClr val="29A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1718DDF-3AEE-4F66-8379-F1A563006FB1}"/>
              </a:ext>
            </a:extLst>
          </p:cNvPr>
          <p:cNvSpPr txBox="1"/>
          <p:nvPr/>
        </p:nvSpPr>
        <p:spPr>
          <a:xfrm>
            <a:off x="208347" y="-47587"/>
            <a:ext cx="2545209" cy="430887"/>
          </a:xfrm>
          <a:prstGeom prst="rect">
            <a:avLst/>
          </a:prstGeom>
          <a:noFill/>
        </p:spPr>
        <p:txBody>
          <a:bodyPr wrap="square" rtlCol="0">
            <a:spAutoFit/>
          </a:bodyPr>
          <a:lstStyle/>
          <a:p>
            <a:r>
              <a:rPr lang="en-US" sz="2200" b="1">
                <a:solidFill>
                  <a:schemeClr val="bg1"/>
                </a:solidFill>
                <a:latin typeface="Arial" panose="020B0604020202020204" pitchFamily="34" charset="0"/>
                <a:ea typeface="AECOM Sans" panose="020B0504020202020204" pitchFamily="34" charset="0"/>
                <a:cs typeface="Arial" panose="020B0604020202020204" pitchFamily="34" charset="0"/>
              </a:rPr>
              <a:t>ncdot.gov</a:t>
            </a:r>
          </a:p>
        </p:txBody>
      </p:sp>
      <p:sp>
        <p:nvSpPr>
          <p:cNvPr id="15" name="Oval 14">
            <a:extLst>
              <a:ext uri="{FF2B5EF4-FFF2-40B4-BE49-F238E27FC236}">
                <a16:creationId xmlns:a16="http://schemas.microsoft.com/office/drawing/2014/main" id="{CCDDB6DE-C3B6-42C6-8917-692DA8A8EBAC}"/>
              </a:ext>
            </a:extLst>
          </p:cNvPr>
          <p:cNvSpPr/>
          <p:nvPr/>
        </p:nvSpPr>
        <p:spPr>
          <a:xfrm>
            <a:off x="7318258" y="2971899"/>
            <a:ext cx="231892" cy="231892"/>
          </a:xfrm>
          <a:prstGeom prst="ellipse">
            <a:avLst/>
          </a:prstGeom>
          <a:solidFill>
            <a:srgbClr val="0F3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latin typeface="Arial" panose="020B0604020202020204" pitchFamily="34" charset="0"/>
              <a:ea typeface="AECOM Sans" panose="020B05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299A114-E774-4C45-BB9E-87DF2BC83501}"/>
              </a:ext>
            </a:extLst>
          </p:cNvPr>
          <p:cNvSpPr txBox="1"/>
          <p:nvPr/>
        </p:nvSpPr>
        <p:spPr>
          <a:xfrm>
            <a:off x="7612121" y="2933957"/>
            <a:ext cx="4413388" cy="307777"/>
          </a:xfrm>
          <a:prstGeom prst="rect">
            <a:avLst/>
          </a:prstGeom>
          <a:noFill/>
        </p:spPr>
        <p:txBody>
          <a:bodyPr wrap="none" rtlCol="0">
            <a:spAutoFit/>
          </a:bodyPr>
          <a:lstStyle/>
          <a:p>
            <a:r>
              <a:rPr lang="en-US" sz="1400">
                <a:latin typeface="Arial" panose="020B0604020202020204" pitchFamily="34" charset="0"/>
                <a:ea typeface="AECOM Sans Light" panose="020B0404020202020204" pitchFamily="34" charset="0"/>
                <a:cs typeface="Arial" panose="020B0604020202020204" pitchFamily="34" charset="0"/>
              </a:rPr>
              <a:t>Click the funding programs to see the eligibility table. </a:t>
            </a:r>
          </a:p>
        </p:txBody>
      </p:sp>
      <p:sp>
        <p:nvSpPr>
          <p:cNvPr id="18" name="TextBox 17">
            <a:extLst>
              <a:ext uri="{FF2B5EF4-FFF2-40B4-BE49-F238E27FC236}">
                <a16:creationId xmlns:a16="http://schemas.microsoft.com/office/drawing/2014/main" id="{37B1DB08-3041-4F4D-9184-B593EB0B5ADD}"/>
              </a:ext>
            </a:extLst>
          </p:cNvPr>
          <p:cNvSpPr txBox="1"/>
          <p:nvPr/>
        </p:nvSpPr>
        <p:spPr>
          <a:xfrm>
            <a:off x="7300613" y="2949346"/>
            <a:ext cx="263826" cy="276999"/>
          </a:xfrm>
          <a:prstGeom prst="rect">
            <a:avLst/>
          </a:prstGeom>
          <a:noFill/>
        </p:spPr>
        <p:txBody>
          <a:bodyPr wrap="square" rtlCol="0">
            <a:spAutoFit/>
          </a:bodyPr>
          <a:lstStyle/>
          <a:p>
            <a:r>
              <a:rPr lang="en-US" sz="1200">
                <a:solidFill>
                  <a:schemeClr val="bg1"/>
                </a:solidFill>
                <a:latin typeface="Arial" panose="020B0604020202020204" pitchFamily="34" charset="0"/>
                <a:ea typeface="AECOM Sans" panose="020B0504020202020204" pitchFamily="34" charset="0"/>
                <a:cs typeface="Arial" panose="020B0604020202020204" pitchFamily="34" charset="0"/>
              </a:rPr>
              <a:t>2</a:t>
            </a:r>
          </a:p>
        </p:txBody>
      </p:sp>
      <p:sp>
        <p:nvSpPr>
          <p:cNvPr id="19" name="Oval 18">
            <a:extLst>
              <a:ext uri="{FF2B5EF4-FFF2-40B4-BE49-F238E27FC236}">
                <a16:creationId xmlns:a16="http://schemas.microsoft.com/office/drawing/2014/main" id="{A92FFC8B-DFCD-435B-A06F-BA05028B7195}"/>
              </a:ext>
            </a:extLst>
          </p:cNvPr>
          <p:cNvSpPr/>
          <p:nvPr/>
        </p:nvSpPr>
        <p:spPr>
          <a:xfrm>
            <a:off x="7318258" y="2499354"/>
            <a:ext cx="231892" cy="231892"/>
          </a:xfrm>
          <a:prstGeom prst="ellipse">
            <a:avLst/>
          </a:prstGeom>
          <a:solidFill>
            <a:srgbClr val="0F3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latin typeface="AECOM Sans" panose="020B0504020202020204" pitchFamily="34" charset="0"/>
              <a:ea typeface="AECOM Sans" panose="020B0504020202020204" pitchFamily="34" charset="0"/>
              <a:cs typeface="AECOM Sans" panose="020B0504020202020204" pitchFamily="34" charset="0"/>
            </a:endParaRPr>
          </a:p>
        </p:txBody>
      </p:sp>
      <p:sp>
        <p:nvSpPr>
          <p:cNvPr id="22" name="TextBox 21">
            <a:extLst>
              <a:ext uri="{FF2B5EF4-FFF2-40B4-BE49-F238E27FC236}">
                <a16:creationId xmlns:a16="http://schemas.microsoft.com/office/drawing/2014/main" id="{7EB5C069-C333-40BC-A6F0-9DAE774905A3}"/>
              </a:ext>
            </a:extLst>
          </p:cNvPr>
          <p:cNvSpPr txBox="1"/>
          <p:nvPr/>
        </p:nvSpPr>
        <p:spPr>
          <a:xfrm>
            <a:off x="7612121" y="2461412"/>
            <a:ext cx="2704587" cy="307777"/>
          </a:xfrm>
          <a:prstGeom prst="rect">
            <a:avLst/>
          </a:prstGeom>
          <a:noFill/>
        </p:spPr>
        <p:txBody>
          <a:bodyPr wrap="none" rtlCol="0">
            <a:spAutoFit/>
          </a:bodyPr>
          <a:lstStyle/>
          <a:p>
            <a:r>
              <a:rPr lang="en-US" sz="1400">
                <a:latin typeface="Arial" panose="020B0604020202020204" pitchFamily="34" charset="0"/>
                <a:ea typeface="AECOM Sans Light" panose="020B0404020202020204" pitchFamily="34" charset="0"/>
                <a:cs typeface="Arial" panose="020B0604020202020204" pitchFamily="34" charset="0"/>
              </a:rPr>
              <a:t>Choose your organization type.</a:t>
            </a:r>
          </a:p>
        </p:txBody>
      </p:sp>
      <p:sp>
        <p:nvSpPr>
          <p:cNvPr id="24" name="TextBox 23">
            <a:extLst>
              <a:ext uri="{FF2B5EF4-FFF2-40B4-BE49-F238E27FC236}">
                <a16:creationId xmlns:a16="http://schemas.microsoft.com/office/drawing/2014/main" id="{4309FF7C-8F89-463D-8535-66E46F5C8A10}"/>
              </a:ext>
            </a:extLst>
          </p:cNvPr>
          <p:cNvSpPr txBox="1"/>
          <p:nvPr/>
        </p:nvSpPr>
        <p:spPr>
          <a:xfrm>
            <a:off x="7300613" y="2476801"/>
            <a:ext cx="263826" cy="276999"/>
          </a:xfrm>
          <a:prstGeom prst="rect">
            <a:avLst/>
          </a:prstGeom>
          <a:noFill/>
        </p:spPr>
        <p:txBody>
          <a:bodyPr wrap="square" rtlCol="0">
            <a:spAutoFit/>
          </a:bodyPr>
          <a:lstStyle/>
          <a:p>
            <a:r>
              <a:rPr lang="en-US" sz="1200">
                <a:solidFill>
                  <a:schemeClr val="bg1"/>
                </a:solidFill>
                <a:latin typeface="Arial" panose="020B0604020202020204" pitchFamily="34" charset="0"/>
                <a:ea typeface="AECOM Sans" panose="020B0504020202020204" pitchFamily="34" charset="0"/>
                <a:cs typeface="Arial" panose="020B0604020202020204" pitchFamily="34" charset="0"/>
              </a:rPr>
              <a:t>1</a:t>
            </a:r>
          </a:p>
        </p:txBody>
      </p:sp>
      <p:sp>
        <p:nvSpPr>
          <p:cNvPr id="11" name="Rectangle 10">
            <a:extLst>
              <a:ext uri="{FF2B5EF4-FFF2-40B4-BE49-F238E27FC236}">
                <a16:creationId xmlns:a16="http://schemas.microsoft.com/office/drawing/2014/main" id="{70BB59C9-E48A-4307-80A4-A7DC4F15F92C}"/>
              </a:ext>
            </a:extLst>
          </p:cNvPr>
          <p:cNvSpPr/>
          <p:nvPr/>
        </p:nvSpPr>
        <p:spPr>
          <a:xfrm>
            <a:off x="1009972" y="3352952"/>
            <a:ext cx="1530612" cy="203776"/>
          </a:xfrm>
          <a:prstGeom prst="rect">
            <a:avLst/>
          </a:prstGeom>
          <a:solidFill>
            <a:srgbClr val="FFC0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BDE7C47-2845-0C5D-CDB5-07B3B9A2CEF6}"/>
              </a:ext>
            </a:extLst>
          </p:cNvPr>
          <p:cNvPicPr>
            <a:picLocks noChangeAspect="1"/>
          </p:cNvPicPr>
          <p:nvPr/>
        </p:nvPicPr>
        <p:blipFill>
          <a:blip r:embed="rId4"/>
          <a:stretch>
            <a:fillRect/>
          </a:stretch>
        </p:blipFill>
        <p:spPr>
          <a:xfrm>
            <a:off x="5311764" y="5985352"/>
            <a:ext cx="406421" cy="292115"/>
          </a:xfrm>
          <a:prstGeom prst="rect">
            <a:avLst/>
          </a:prstGeom>
        </p:spPr>
      </p:pic>
    </p:spTree>
    <p:extLst>
      <p:ext uri="{BB962C8B-B14F-4D97-AF65-F5344CB8AC3E}">
        <p14:creationId xmlns:p14="http://schemas.microsoft.com/office/powerpoint/2010/main" val="23594660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5257F3-2572-A446-FB80-9F4899F39C8C}"/>
              </a:ext>
            </a:extLst>
          </p:cNvPr>
          <p:cNvPicPr>
            <a:picLocks noChangeAspect="1"/>
          </p:cNvPicPr>
          <p:nvPr/>
        </p:nvPicPr>
        <p:blipFill>
          <a:blip r:embed="rId3"/>
          <a:stretch>
            <a:fillRect/>
          </a:stretch>
        </p:blipFill>
        <p:spPr>
          <a:xfrm>
            <a:off x="536543" y="1517646"/>
            <a:ext cx="6174152" cy="4766625"/>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15D462D9-800E-451E-A8E6-5DF1D145BC67}"/>
              </a:ext>
            </a:extLst>
          </p:cNvPr>
          <p:cNvSpPr/>
          <p:nvPr/>
        </p:nvSpPr>
        <p:spPr>
          <a:xfrm rot="5400000">
            <a:off x="5910806" y="-5910805"/>
            <a:ext cx="370390" cy="12192001"/>
          </a:xfrm>
          <a:prstGeom prst="rect">
            <a:avLst/>
          </a:prstGeom>
          <a:solidFill>
            <a:srgbClr val="093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45261EF3-36AA-46BC-9505-57A9573B3DF8}"/>
              </a:ext>
            </a:extLst>
          </p:cNvPr>
          <p:cNvSpPr txBox="1"/>
          <p:nvPr/>
        </p:nvSpPr>
        <p:spPr>
          <a:xfrm>
            <a:off x="525910" y="689847"/>
            <a:ext cx="11570840" cy="461665"/>
          </a:xfrm>
          <a:prstGeom prst="rect">
            <a:avLst/>
          </a:prstGeom>
          <a:noFill/>
        </p:spPr>
        <p:txBody>
          <a:bodyPr wrap="square" rtlCol="0">
            <a:spAutoFit/>
          </a:bodyPr>
          <a:lstStyle/>
          <a:p>
            <a:r>
              <a:rPr lang="en-US" sz="2400" b="1">
                <a:solidFill>
                  <a:srgbClr val="093B60"/>
                </a:solidFill>
                <a:latin typeface="Arial" panose="020B0604020202020204" pitchFamily="34" charset="0"/>
                <a:ea typeface="AECOM Sans" panose="020B0504020202020204" pitchFamily="34" charset="0"/>
                <a:cs typeface="Arial" panose="020B0604020202020204" pitchFamily="34" charset="0"/>
              </a:rPr>
              <a:t>1.3	Additional Guidance on Available Funding</a:t>
            </a:r>
          </a:p>
        </p:txBody>
      </p:sp>
      <p:sp>
        <p:nvSpPr>
          <p:cNvPr id="20" name="Rectangle 19">
            <a:extLst>
              <a:ext uri="{FF2B5EF4-FFF2-40B4-BE49-F238E27FC236}">
                <a16:creationId xmlns:a16="http://schemas.microsoft.com/office/drawing/2014/main" id="{DF2E5BA8-C8D6-4C75-A8A6-81064C1CDDDC}"/>
              </a:ext>
            </a:extLst>
          </p:cNvPr>
          <p:cNvSpPr/>
          <p:nvPr/>
        </p:nvSpPr>
        <p:spPr>
          <a:xfrm rot="5400000">
            <a:off x="6073142" y="-5707024"/>
            <a:ext cx="45719" cy="12192002"/>
          </a:xfrm>
          <a:prstGeom prst="rect">
            <a:avLst/>
          </a:prstGeom>
          <a:solidFill>
            <a:srgbClr val="29A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1718DDF-3AEE-4F66-8379-F1A563006FB1}"/>
              </a:ext>
            </a:extLst>
          </p:cNvPr>
          <p:cNvSpPr txBox="1"/>
          <p:nvPr/>
        </p:nvSpPr>
        <p:spPr>
          <a:xfrm>
            <a:off x="208347" y="-47587"/>
            <a:ext cx="2545209" cy="430887"/>
          </a:xfrm>
          <a:prstGeom prst="rect">
            <a:avLst/>
          </a:prstGeom>
          <a:noFill/>
        </p:spPr>
        <p:txBody>
          <a:bodyPr wrap="square" rtlCol="0">
            <a:spAutoFit/>
          </a:bodyPr>
          <a:lstStyle/>
          <a:p>
            <a:r>
              <a:rPr lang="en-US" sz="2200" b="1">
                <a:solidFill>
                  <a:schemeClr val="bg1"/>
                </a:solidFill>
                <a:latin typeface="Arial" panose="020B0604020202020204" pitchFamily="34" charset="0"/>
                <a:ea typeface="AECOM Sans" panose="020B0504020202020204" pitchFamily="34" charset="0"/>
                <a:cs typeface="Arial" panose="020B0604020202020204" pitchFamily="34" charset="0"/>
              </a:rPr>
              <a:t>ncdot.gov</a:t>
            </a:r>
          </a:p>
        </p:txBody>
      </p:sp>
      <p:sp>
        <p:nvSpPr>
          <p:cNvPr id="32" name="Oval 31">
            <a:extLst>
              <a:ext uri="{FF2B5EF4-FFF2-40B4-BE49-F238E27FC236}">
                <a16:creationId xmlns:a16="http://schemas.microsoft.com/office/drawing/2014/main" id="{34FCDAA1-CCD2-4140-8692-397253DDA710}"/>
              </a:ext>
            </a:extLst>
          </p:cNvPr>
          <p:cNvSpPr/>
          <p:nvPr/>
        </p:nvSpPr>
        <p:spPr>
          <a:xfrm>
            <a:off x="7316580" y="3434650"/>
            <a:ext cx="231892" cy="231892"/>
          </a:xfrm>
          <a:prstGeom prst="ellipse">
            <a:avLst/>
          </a:prstGeom>
          <a:solidFill>
            <a:srgbClr val="0F3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latin typeface="Arial" panose="020B0604020202020204" pitchFamily="34" charset="0"/>
              <a:ea typeface="AECOM Sans" panose="020B05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B7F4D606-A585-4F48-9A11-E393F7FBC5CF}"/>
              </a:ext>
            </a:extLst>
          </p:cNvPr>
          <p:cNvSpPr txBox="1"/>
          <p:nvPr/>
        </p:nvSpPr>
        <p:spPr>
          <a:xfrm>
            <a:off x="7612121" y="3406502"/>
            <a:ext cx="4363695" cy="523220"/>
          </a:xfrm>
          <a:prstGeom prst="rect">
            <a:avLst/>
          </a:prstGeom>
          <a:noFill/>
        </p:spPr>
        <p:txBody>
          <a:bodyPr wrap="square" rtlCol="0">
            <a:spAutoFit/>
          </a:bodyPr>
          <a:lstStyle/>
          <a:p>
            <a:r>
              <a:rPr lang="en-US" sz="1400">
                <a:latin typeface="Arial" panose="020B0604020202020204" pitchFamily="34" charset="0"/>
                <a:ea typeface="AECOM Sans Light" panose="020B0404020202020204" pitchFamily="34" charset="0"/>
                <a:cs typeface="Arial" panose="020B0604020202020204" pitchFamily="34" charset="0"/>
              </a:rPr>
              <a:t>Check the eligibility for each program. Click the boxes to the right of the table for more instructions. </a:t>
            </a:r>
          </a:p>
        </p:txBody>
      </p:sp>
      <p:sp>
        <p:nvSpPr>
          <p:cNvPr id="35" name="TextBox 34">
            <a:extLst>
              <a:ext uri="{FF2B5EF4-FFF2-40B4-BE49-F238E27FC236}">
                <a16:creationId xmlns:a16="http://schemas.microsoft.com/office/drawing/2014/main" id="{3F35A427-0EDA-428B-8399-16EA08D005CF}"/>
              </a:ext>
            </a:extLst>
          </p:cNvPr>
          <p:cNvSpPr txBox="1"/>
          <p:nvPr/>
        </p:nvSpPr>
        <p:spPr>
          <a:xfrm>
            <a:off x="7300613" y="3412070"/>
            <a:ext cx="263826" cy="276999"/>
          </a:xfrm>
          <a:prstGeom prst="rect">
            <a:avLst/>
          </a:prstGeom>
          <a:noFill/>
        </p:spPr>
        <p:txBody>
          <a:bodyPr wrap="square" rtlCol="0">
            <a:spAutoFit/>
          </a:bodyPr>
          <a:lstStyle/>
          <a:p>
            <a:r>
              <a:rPr lang="en-US" sz="1200">
                <a:solidFill>
                  <a:schemeClr val="bg1"/>
                </a:solidFill>
                <a:latin typeface="Arial" panose="020B0604020202020204" pitchFamily="34" charset="0"/>
                <a:ea typeface="AECOM Sans" panose="020B0504020202020204" pitchFamily="34" charset="0"/>
                <a:cs typeface="Arial" panose="020B0604020202020204" pitchFamily="34" charset="0"/>
              </a:rPr>
              <a:t>3</a:t>
            </a:r>
          </a:p>
        </p:txBody>
      </p:sp>
      <p:sp>
        <p:nvSpPr>
          <p:cNvPr id="37" name="Oval 36">
            <a:extLst>
              <a:ext uri="{FF2B5EF4-FFF2-40B4-BE49-F238E27FC236}">
                <a16:creationId xmlns:a16="http://schemas.microsoft.com/office/drawing/2014/main" id="{EBF35C63-E26E-49F2-843D-D34F191E10F6}"/>
              </a:ext>
            </a:extLst>
          </p:cNvPr>
          <p:cNvSpPr/>
          <p:nvPr/>
        </p:nvSpPr>
        <p:spPr>
          <a:xfrm>
            <a:off x="7316580" y="2971899"/>
            <a:ext cx="231892" cy="231892"/>
          </a:xfrm>
          <a:prstGeom prst="ellipse">
            <a:avLst/>
          </a:prstGeom>
          <a:solidFill>
            <a:srgbClr val="0F3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latin typeface="Arial" panose="020B0604020202020204" pitchFamily="34" charset="0"/>
              <a:ea typeface="AECOM Sans" panose="020B05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2DDAE80D-E156-4472-9947-FC45E6481168}"/>
              </a:ext>
            </a:extLst>
          </p:cNvPr>
          <p:cNvSpPr txBox="1"/>
          <p:nvPr/>
        </p:nvSpPr>
        <p:spPr>
          <a:xfrm>
            <a:off x="7612121" y="2933957"/>
            <a:ext cx="4413388" cy="307777"/>
          </a:xfrm>
          <a:prstGeom prst="rect">
            <a:avLst/>
          </a:prstGeom>
          <a:noFill/>
        </p:spPr>
        <p:txBody>
          <a:bodyPr wrap="none" rtlCol="0">
            <a:spAutoFit/>
          </a:bodyPr>
          <a:lstStyle/>
          <a:p>
            <a:r>
              <a:rPr lang="en-US" sz="1400">
                <a:latin typeface="Arial" panose="020B0604020202020204" pitchFamily="34" charset="0"/>
                <a:ea typeface="AECOM Sans Light" panose="020B0404020202020204" pitchFamily="34" charset="0"/>
                <a:cs typeface="Arial" panose="020B0604020202020204" pitchFamily="34" charset="0"/>
              </a:rPr>
              <a:t>Click the funding programs to see the eligibility table. </a:t>
            </a:r>
          </a:p>
        </p:txBody>
      </p:sp>
      <p:sp>
        <p:nvSpPr>
          <p:cNvPr id="40" name="TextBox 39">
            <a:extLst>
              <a:ext uri="{FF2B5EF4-FFF2-40B4-BE49-F238E27FC236}">
                <a16:creationId xmlns:a16="http://schemas.microsoft.com/office/drawing/2014/main" id="{22FCC99B-100C-4F89-A619-68DACC5C78D2}"/>
              </a:ext>
            </a:extLst>
          </p:cNvPr>
          <p:cNvSpPr txBox="1"/>
          <p:nvPr/>
        </p:nvSpPr>
        <p:spPr>
          <a:xfrm>
            <a:off x="7300613" y="2949346"/>
            <a:ext cx="263826" cy="276999"/>
          </a:xfrm>
          <a:prstGeom prst="rect">
            <a:avLst/>
          </a:prstGeom>
          <a:noFill/>
        </p:spPr>
        <p:txBody>
          <a:bodyPr wrap="square" rtlCol="0">
            <a:spAutoFit/>
          </a:bodyPr>
          <a:lstStyle/>
          <a:p>
            <a:r>
              <a:rPr lang="en-US" sz="1200">
                <a:solidFill>
                  <a:schemeClr val="bg1"/>
                </a:solidFill>
                <a:latin typeface="Arial" panose="020B0604020202020204" pitchFamily="34" charset="0"/>
                <a:ea typeface="AECOM Sans" panose="020B0504020202020204" pitchFamily="34" charset="0"/>
                <a:cs typeface="Arial" panose="020B0604020202020204" pitchFamily="34" charset="0"/>
              </a:rPr>
              <a:t>2</a:t>
            </a:r>
          </a:p>
        </p:txBody>
      </p:sp>
      <p:sp>
        <p:nvSpPr>
          <p:cNvPr id="41" name="Oval 40">
            <a:extLst>
              <a:ext uri="{FF2B5EF4-FFF2-40B4-BE49-F238E27FC236}">
                <a16:creationId xmlns:a16="http://schemas.microsoft.com/office/drawing/2014/main" id="{21F40741-E828-4C56-B405-20F2C83CC7DD}"/>
              </a:ext>
            </a:extLst>
          </p:cNvPr>
          <p:cNvSpPr/>
          <p:nvPr/>
        </p:nvSpPr>
        <p:spPr>
          <a:xfrm>
            <a:off x="7316580" y="2499354"/>
            <a:ext cx="231892" cy="231892"/>
          </a:xfrm>
          <a:prstGeom prst="ellipse">
            <a:avLst/>
          </a:prstGeom>
          <a:solidFill>
            <a:srgbClr val="0F3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latin typeface="AECOM Sans" panose="020B0504020202020204" pitchFamily="34" charset="0"/>
              <a:ea typeface="AECOM Sans" panose="020B0504020202020204" pitchFamily="34" charset="0"/>
              <a:cs typeface="AECOM Sans" panose="020B0504020202020204" pitchFamily="34" charset="0"/>
            </a:endParaRPr>
          </a:p>
        </p:txBody>
      </p:sp>
      <p:sp>
        <p:nvSpPr>
          <p:cNvPr id="42" name="TextBox 41">
            <a:extLst>
              <a:ext uri="{FF2B5EF4-FFF2-40B4-BE49-F238E27FC236}">
                <a16:creationId xmlns:a16="http://schemas.microsoft.com/office/drawing/2014/main" id="{AC624C99-452C-4E4E-9516-577404DBCC0E}"/>
              </a:ext>
            </a:extLst>
          </p:cNvPr>
          <p:cNvSpPr txBox="1"/>
          <p:nvPr/>
        </p:nvSpPr>
        <p:spPr>
          <a:xfrm>
            <a:off x="7612121" y="2461412"/>
            <a:ext cx="2704587" cy="307777"/>
          </a:xfrm>
          <a:prstGeom prst="rect">
            <a:avLst/>
          </a:prstGeom>
          <a:noFill/>
        </p:spPr>
        <p:txBody>
          <a:bodyPr wrap="none" rtlCol="0">
            <a:spAutoFit/>
          </a:bodyPr>
          <a:lstStyle/>
          <a:p>
            <a:r>
              <a:rPr lang="en-US" sz="1400">
                <a:latin typeface="Arial" panose="020B0604020202020204" pitchFamily="34" charset="0"/>
                <a:ea typeface="AECOM Sans Light" panose="020B0404020202020204" pitchFamily="34" charset="0"/>
                <a:cs typeface="Arial" panose="020B0604020202020204" pitchFamily="34" charset="0"/>
              </a:rPr>
              <a:t>Choose your organization type.</a:t>
            </a:r>
          </a:p>
        </p:txBody>
      </p:sp>
      <p:sp>
        <p:nvSpPr>
          <p:cNvPr id="43" name="TextBox 42">
            <a:extLst>
              <a:ext uri="{FF2B5EF4-FFF2-40B4-BE49-F238E27FC236}">
                <a16:creationId xmlns:a16="http://schemas.microsoft.com/office/drawing/2014/main" id="{C6EA1B70-1577-4A0E-8873-11BB504DCB54}"/>
              </a:ext>
            </a:extLst>
          </p:cNvPr>
          <p:cNvSpPr txBox="1"/>
          <p:nvPr/>
        </p:nvSpPr>
        <p:spPr>
          <a:xfrm>
            <a:off x="7300613" y="2476801"/>
            <a:ext cx="263826" cy="276999"/>
          </a:xfrm>
          <a:prstGeom prst="rect">
            <a:avLst/>
          </a:prstGeom>
          <a:noFill/>
        </p:spPr>
        <p:txBody>
          <a:bodyPr wrap="square" rtlCol="0">
            <a:spAutoFit/>
          </a:bodyPr>
          <a:lstStyle/>
          <a:p>
            <a:r>
              <a:rPr lang="en-US" sz="1200">
                <a:solidFill>
                  <a:schemeClr val="bg1"/>
                </a:solidFill>
                <a:latin typeface="Arial" panose="020B0604020202020204" pitchFamily="34" charset="0"/>
                <a:ea typeface="AECOM Sans" panose="020B0504020202020204" pitchFamily="34" charset="0"/>
                <a:cs typeface="Arial" panose="020B0604020202020204" pitchFamily="34" charset="0"/>
              </a:rPr>
              <a:t>1</a:t>
            </a:r>
          </a:p>
        </p:txBody>
      </p:sp>
      <p:sp>
        <p:nvSpPr>
          <p:cNvPr id="36" name="Rectangle 35">
            <a:extLst>
              <a:ext uri="{FF2B5EF4-FFF2-40B4-BE49-F238E27FC236}">
                <a16:creationId xmlns:a16="http://schemas.microsoft.com/office/drawing/2014/main" id="{B5648F4A-8297-4441-BC4C-A6D9CB171013}"/>
              </a:ext>
            </a:extLst>
          </p:cNvPr>
          <p:cNvSpPr/>
          <p:nvPr/>
        </p:nvSpPr>
        <p:spPr>
          <a:xfrm>
            <a:off x="5510392" y="3071039"/>
            <a:ext cx="908900" cy="467962"/>
          </a:xfrm>
          <a:prstGeom prst="rect">
            <a:avLst/>
          </a:prstGeom>
          <a:solidFill>
            <a:srgbClr val="FFC0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F342A48B-5054-410E-91C3-A477F19D9A57}"/>
              </a:ext>
            </a:extLst>
          </p:cNvPr>
          <p:cNvSpPr/>
          <p:nvPr/>
        </p:nvSpPr>
        <p:spPr>
          <a:xfrm>
            <a:off x="5510392" y="2518698"/>
            <a:ext cx="908900" cy="467962"/>
          </a:xfrm>
          <a:prstGeom prst="rect">
            <a:avLst/>
          </a:prstGeom>
          <a:solidFill>
            <a:srgbClr val="FFC0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DC9054B-CE24-F74A-B441-CAC036C0429F}"/>
              </a:ext>
            </a:extLst>
          </p:cNvPr>
          <p:cNvPicPr>
            <a:picLocks noChangeAspect="1"/>
          </p:cNvPicPr>
          <p:nvPr/>
        </p:nvPicPr>
        <p:blipFill>
          <a:blip r:embed="rId4"/>
          <a:stretch>
            <a:fillRect/>
          </a:stretch>
        </p:blipFill>
        <p:spPr>
          <a:xfrm>
            <a:off x="5307181" y="5982631"/>
            <a:ext cx="406421" cy="292115"/>
          </a:xfrm>
          <a:prstGeom prst="rect">
            <a:avLst/>
          </a:prstGeom>
        </p:spPr>
      </p:pic>
    </p:spTree>
    <p:extLst>
      <p:ext uri="{BB962C8B-B14F-4D97-AF65-F5344CB8AC3E}">
        <p14:creationId xmlns:p14="http://schemas.microsoft.com/office/powerpoint/2010/main" val="3466645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907BF88-6988-7CF7-C5A5-E18C6AE8F5E1}"/>
              </a:ext>
            </a:extLst>
          </p:cNvPr>
          <p:cNvPicPr>
            <a:picLocks noChangeAspect="1"/>
          </p:cNvPicPr>
          <p:nvPr/>
        </p:nvPicPr>
        <p:blipFill>
          <a:blip r:embed="rId3"/>
          <a:stretch>
            <a:fillRect/>
          </a:stretch>
        </p:blipFill>
        <p:spPr>
          <a:xfrm>
            <a:off x="536543" y="1517646"/>
            <a:ext cx="6174152" cy="4766625"/>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15D462D9-800E-451E-A8E6-5DF1D145BC67}"/>
              </a:ext>
            </a:extLst>
          </p:cNvPr>
          <p:cNvSpPr/>
          <p:nvPr/>
        </p:nvSpPr>
        <p:spPr>
          <a:xfrm rot="5400000">
            <a:off x="5910806" y="-5910805"/>
            <a:ext cx="370390" cy="12192001"/>
          </a:xfrm>
          <a:prstGeom prst="rect">
            <a:avLst/>
          </a:prstGeom>
          <a:solidFill>
            <a:srgbClr val="093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45261EF3-36AA-46BC-9505-57A9573B3DF8}"/>
              </a:ext>
            </a:extLst>
          </p:cNvPr>
          <p:cNvSpPr txBox="1"/>
          <p:nvPr/>
        </p:nvSpPr>
        <p:spPr>
          <a:xfrm>
            <a:off x="525910" y="689847"/>
            <a:ext cx="11570840" cy="461665"/>
          </a:xfrm>
          <a:prstGeom prst="rect">
            <a:avLst/>
          </a:prstGeom>
          <a:noFill/>
        </p:spPr>
        <p:txBody>
          <a:bodyPr wrap="square" rtlCol="0">
            <a:spAutoFit/>
          </a:bodyPr>
          <a:lstStyle/>
          <a:p>
            <a:r>
              <a:rPr lang="en-US" sz="2400" b="1">
                <a:solidFill>
                  <a:srgbClr val="093B60"/>
                </a:solidFill>
                <a:latin typeface="Arial" panose="020B0604020202020204" pitchFamily="34" charset="0"/>
                <a:ea typeface="AECOM Sans" panose="020B0504020202020204" pitchFamily="34" charset="0"/>
                <a:cs typeface="Arial" panose="020B0604020202020204" pitchFamily="34" charset="0"/>
              </a:rPr>
              <a:t>1.3	Additional Guidance on Available Funding</a:t>
            </a:r>
          </a:p>
        </p:txBody>
      </p:sp>
      <p:sp>
        <p:nvSpPr>
          <p:cNvPr id="20" name="Rectangle 19">
            <a:extLst>
              <a:ext uri="{FF2B5EF4-FFF2-40B4-BE49-F238E27FC236}">
                <a16:creationId xmlns:a16="http://schemas.microsoft.com/office/drawing/2014/main" id="{DF2E5BA8-C8D6-4C75-A8A6-81064C1CDDDC}"/>
              </a:ext>
            </a:extLst>
          </p:cNvPr>
          <p:cNvSpPr/>
          <p:nvPr/>
        </p:nvSpPr>
        <p:spPr>
          <a:xfrm rot="5400000">
            <a:off x="6073142" y="-5707024"/>
            <a:ext cx="45719" cy="12192002"/>
          </a:xfrm>
          <a:prstGeom prst="rect">
            <a:avLst/>
          </a:prstGeom>
          <a:solidFill>
            <a:srgbClr val="29A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1718DDF-3AEE-4F66-8379-F1A563006FB1}"/>
              </a:ext>
            </a:extLst>
          </p:cNvPr>
          <p:cNvSpPr txBox="1"/>
          <p:nvPr/>
        </p:nvSpPr>
        <p:spPr>
          <a:xfrm>
            <a:off x="208347" y="-47587"/>
            <a:ext cx="2545209" cy="430887"/>
          </a:xfrm>
          <a:prstGeom prst="rect">
            <a:avLst/>
          </a:prstGeom>
          <a:noFill/>
        </p:spPr>
        <p:txBody>
          <a:bodyPr wrap="square" rtlCol="0">
            <a:spAutoFit/>
          </a:bodyPr>
          <a:lstStyle/>
          <a:p>
            <a:r>
              <a:rPr lang="en-US" sz="2200" b="1">
                <a:solidFill>
                  <a:schemeClr val="bg1"/>
                </a:solidFill>
                <a:latin typeface="Arial" panose="020B0604020202020204" pitchFamily="34" charset="0"/>
                <a:ea typeface="AECOM Sans" panose="020B0504020202020204" pitchFamily="34" charset="0"/>
                <a:cs typeface="Arial" panose="020B0604020202020204" pitchFamily="34" charset="0"/>
              </a:rPr>
              <a:t>ncdot.gov</a:t>
            </a:r>
          </a:p>
        </p:txBody>
      </p:sp>
      <p:sp>
        <p:nvSpPr>
          <p:cNvPr id="38" name="Oval 37">
            <a:extLst>
              <a:ext uri="{FF2B5EF4-FFF2-40B4-BE49-F238E27FC236}">
                <a16:creationId xmlns:a16="http://schemas.microsoft.com/office/drawing/2014/main" id="{F59B9F54-FB8A-4BA6-BDB8-6F9145B74832}"/>
              </a:ext>
            </a:extLst>
          </p:cNvPr>
          <p:cNvSpPr/>
          <p:nvPr/>
        </p:nvSpPr>
        <p:spPr>
          <a:xfrm>
            <a:off x="7318258" y="4059927"/>
            <a:ext cx="231892" cy="231892"/>
          </a:xfrm>
          <a:prstGeom prst="ellipse">
            <a:avLst/>
          </a:prstGeom>
          <a:solidFill>
            <a:srgbClr val="0F3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latin typeface="Arial" panose="020B0604020202020204" pitchFamily="34" charset="0"/>
              <a:ea typeface="AECOM Sans" panose="020B0504020202020204" pitchFamily="34" charset="0"/>
              <a:cs typeface="Arial" panose="020B0604020202020204" pitchFamily="34" charset="0"/>
            </a:endParaRPr>
          </a:p>
        </p:txBody>
      </p:sp>
      <p:sp>
        <p:nvSpPr>
          <p:cNvPr id="40" name="TextBox 39">
            <a:extLst>
              <a:ext uri="{FF2B5EF4-FFF2-40B4-BE49-F238E27FC236}">
                <a16:creationId xmlns:a16="http://schemas.microsoft.com/office/drawing/2014/main" id="{5DD8DA8C-5BA8-4552-AA7E-71635A53471E}"/>
              </a:ext>
            </a:extLst>
          </p:cNvPr>
          <p:cNvSpPr txBox="1"/>
          <p:nvPr/>
        </p:nvSpPr>
        <p:spPr>
          <a:xfrm>
            <a:off x="7612121" y="4031779"/>
            <a:ext cx="4289259" cy="523220"/>
          </a:xfrm>
          <a:prstGeom prst="rect">
            <a:avLst/>
          </a:prstGeom>
          <a:noFill/>
        </p:spPr>
        <p:txBody>
          <a:bodyPr wrap="square" rtlCol="0">
            <a:spAutoFit/>
          </a:bodyPr>
          <a:lstStyle/>
          <a:p>
            <a:r>
              <a:rPr lang="en-US" sz="1400">
                <a:latin typeface="Arial" panose="020B0604020202020204" pitchFamily="34" charset="0"/>
                <a:ea typeface="AECOM Sans Light" panose="020B0404020202020204" pitchFamily="34" charset="0"/>
                <a:cs typeface="Arial" panose="020B0604020202020204" pitchFamily="34" charset="0"/>
              </a:rPr>
              <a:t>Use the navigation box to go back to Part 1 or </a:t>
            </a:r>
            <a:br>
              <a:rPr lang="en-US" sz="1400">
                <a:latin typeface="Arial" panose="020B0604020202020204" pitchFamily="34" charset="0"/>
                <a:ea typeface="AECOM Sans Light" panose="020B0404020202020204" pitchFamily="34" charset="0"/>
                <a:cs typeface="Arial" panose="020B0604020202020204" pitchFamily="34" charset="0"/>
              </a:rPr>
            </a:br>
            <a:r>
              <a:rPr lang="en-US" sz="1400">
                <a:latin typeface="Arial" panose="020B0604020202020204" pitchFamily="34" charset="0"/>
                <a:ea typeface="AECOM Sans Light" panose="020B0404020202020204" pitchFamily="34" charset="0"/>
                <a:cs typeface="Arial" panose="020B0604020202020204" pitchFamily="34" charset="0"/>
              </a:rPr>
              <a:t>1.2.1 Home.</a:t>
            </a:r>
          </a:p>
        </p:txBody>
      </p:sp>
      <p:sp>
        <p:nvSpPr>
          <p:cNvPr id="41" name="TextBox 40">
            <a:extLst>
              <a:ext uri="{FF2B5EF4-FFF2-40B4-BE49-F238E27FC236}">
                <a16:creationId xmlns:a16="http://schemas.microsoft.com/office/drawing/2014/main" id="{57EAB57C-EEBA-4988-8E11-FAC8D9627317}"/>
              </a:ext>
            </a:extLst>
          </p:cNvPr>
          <p:cNvSpPr txBox="1"/>
          <p:nvPr/>
        </p:nvSpPr>
        <p:spPr>
          <a:xfrm>
            <a:off x="7300613" y="4037347"/>
            <a:ext cx="263826" cy="276999"/>
          </a:xfrm>
          <a:prstGeom prst="rect">
            <a:avLst/>
          </a:prstGeom>
          <a:noFill/>
        </p:spPr>
        <p:txBody>
          <a:bodyPr wrap="square" rtlCol="0">
            <a:spAutoFit/>
          </a:bodyPr>
          <a:lstStyle/>
          <a:p>
            <a:r>
              <a:rPr lang="en-US" sz="1200">
                <a:solidFill>
                  <a:schemeClr val="bg1"/>
                </a:solidFill>
                <a:latin typeface="Arial" panose="020B0604020202020204" pitchFamily="34" charset="0"/>
                <a:ea typeface="AECOM Sans" panose="020B0504020202020204" pitchFamily="34" charset="0"/>
                <a:cs typeface="Arial" panose="020B0604020202020204" pitchFamily="34" charset="0"/>
              </a:rPr>
              <a:t>4</a:t>
            </a:r>
          </a:p>
        </p:txBody>
      </p:sp>
      <p:sp>
        <p:nvSpPr>
          <p:cNvPr id="25" name="Oval 24">
            <a:extLst>
              <a:ext uri="{FF2B5EF4-FFF2-40B4-BE49-F238E27FC236}">
                <a16:creationId xmlns:a16="http://schemas.microsoft.com/office/drawing/2014/main" id="{52174DAD-ADE5-4127-A6E5-AACBB392D423}"/>
              </a:ext>
            </a:extLst>
          </p:cNvPr>
          <p:cNvSpPr/>
          <p:nvPr/>
        </p:nvSpPr>
        <p:spPr>
          <a:xfrm>
            <a:off x="7316580" y="3434650"/>
            <a:ext cx="231892" cy="231892"/>
          </a:xfrm>
          <a:prstGeom prst="ellipse">
            <a:avLst/>
          </a:prstGeom>
          <a:solidFill>
            <a:srgbClr val="0F3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latin typeface="Arial" panose="020B0604020202020204" pitchFamily="34" charset="0"/>
              <a:ea typeface="AECOM Sans" panose="020B05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8C9A25E7-99B9-4088-B43D-0724FCE19B36}"/>
              </a:ext>
            </a:extLst>
          </p:cNvPr>
          <p:cNvSpPr txBox="1"/>
          <p:nvPr/>
        </p:nvSpPr>
        <p:spPr>
          <a:xfrm>
            <a:off x="7612121" y="3406502"/>
            <a:ext cx="4363695" cy="523220"/>
          </a:xfrm>
          <a:prstGeom prst="rect">
            <a:avLst/>
          </a:prstGeom>
          <a:noFill/>
        </p:spPr>
        <p:txBody>
          <a:bodyPr wrap="square" rtlCol="0">
            <a:spAutoFit/>
          </a:bodyPr>
          <a:lstStyle/>
          <a:p>
            <a:r>
              <a:rPr lang="en-US" sz="1400">
                <a:latin typeface="Arial" panose="020B0604020202020204" pitchFamily="34" charset="0"/>
                <a:ea typeface="AECOM Sans Light" panose="020B0404020202020204" pitchFamily="34" charset="0"/>
                <a:cs typeface="Arial" panose="020B0604020202020204" pitchFamily="34" charset="0"/>
              </a:rPr>
              <a:t>Check the eligibility for each program. Click the boxes to the right of the table for more instructions. </a:t>
            </a:r>
          </a:p>
        </p:txBody>
      </p:sp>
      <p:sp>
        <p:nvSpPr>
          <p:cNvPr id="42" name="TextBox 41">
            <a:extLst>
              <a:ext uri="{FF2B5EF4-FFF2-40B4-BE49-F238E27FC236}">
                <a16:creationId xmlns:a16="http://schemas.microsoft.com/office/drawing/2014/main" id="{F6AE10AD-64AC-40BE-A59A-CA70430B0818}"/>
              </a:ext>
            </a:extLst>
          </p:cNvPr>
          <p:cNvSpPr txBox="1"/>
          <p:nvPr/>
        </p:nvSpPr>
        <p:spPr>
          <a:xfrm>
            <a:off x="7300613" y="3412070"/>
            <a:ext cx="263826" cy="276999"/>
          </a:xfrm>
          <a:prstGeom prst="rect">
            <a:avLst/>
          </a:prstGeom>
          <a:noFill/>
        </p:spPr>
        <p:txBody>
          <a:bodyPr wrap="square" rtlCol="0">
            <a:spAutoFit/>
          </a:bodyPr>
          <a:lstStyle/>
          <a:p>
            <a:r>
              <a:rPr lang="en-US" sz="1200">
                <a:solidFill>
                  <a:schemeClr val="bg1"/>
                </a:solidFill>
                <a:latin typeface="Arial" panose="020B0604020202020204" pitchFamily="34" charset="0"/>
                <a:ea typeface="AECOM Sans" panose="020B0504020202020204" pitchFamily="34" charset="0"/>
                <a:cs typeface="Arial" panose="020B0604020202020204" pitchFamily="34" charset="0"/>
              </a:rPr>
              <a:t>3</a:t>
            </a:r>
          </a:p>
        </p:txBody>
      </p:sp>
      <p:sp>
        <p:nvSpPr>
          <p:cNvPr id="43" name="Oval 42">
            <a:extLst>
              <a:ext uri="{FF2B5EF4-FFF2-40B4-BE49-F238E27FC236}">
                <a16:creationId xmlns:a16="http://schemas.microsoft.com/office/drawing/2014/main" id="{94AC2699-97DF-4E27-9DF9-C51D7E3EB9A0}"/>
              </a:ext>
            </a:extLst>
          </p:cNvPr>
          <p:cNvSpPr/>
          <p:nvPr/>
        </p:nvSpPr>
        <p:spPr>
          <a:xfrm>
            <a:off x="7316580" y="2971899"/>
            <a:ext cx="231892" cy="231892"/>
          </a:xfrm>
          <a:prstGeom prst="ellipse">
            <a:avLst/>
          </a:prstGeom>
          <a:solidFill>
            <a:srgbClr val="0F3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latin typeface="Arial" panose="020B0604020202020204" pitchFamily="34" charset="0"/>
              <a:ea typeface="AECOM Sans" panose="020B0504020202020204" pitchFamily="34" charset="0"/>
              <a:cs typeface="Arial" panose="020B0604020202020204" pitchFamily="34" charset="0"/>
            </a:endParaRPr>
          </a:p>
        </p:txBody>
      </p:sp>
      <p:sp>
        <p:nvSpPr>
          <p:cNvPr id="44" name="TextBox 43">
            <a:extLst>
              <a:ext uri="{FF2B5EF4-FFF2-40B4-BE49-F238E27FC236}">
                <a16:creationId xmlns:a16="http://schemas.microsoft.com/office/drawing/2014/main" id="{1BAB52D0-A45E-47F9-A73B-8BDA164EE3BA}"/>
              </a:ext>
            </a:extLst>
          </p:cNvPr>
          <p:cNvSpPr txBox="1"/>
          <p:nvPr/>
        </p:nvSpPr>
        <p:spPr>
          <a:xfrm>
            <a:off x="7612121" y="2933957"/>
            <a:ext cx="4413388" cy="307777"/>
          </a:xfrm>
          <a:prstGeom prst="rect">
            <a:avLst/>
          </a:prstGeom>
          <a:noFill/>
        </p:spPr>
        <p:txBody>
          <a:bodyPr wrap="none" rtlCol="0">
            <a:spAutoFit/>
          </a:bodyPr>
          <a:lstStyle/>
          <a:p>
            <a:r>
              <a:rPr lang="en-US" sz="1400">
                <a:latin typeface="Arial" panose="020B0604020202020204" pitchFamily="34" charset="0"/>
                <a:ea typeface="AECOM Sans Light" panose="020B0404020202020204" pitchFamily="34" charset="0"/>
                <a:cs typeface="Arial" panose="020B0604020202020204" pitchFamily="34" charset="0"/>
              </a:rPr>
              <a:t>Click the funding programs to see the eligibility table. </a:t>
            </a:r>
          </a:p>
        </p:txBody>
      </p:sp>
      <p:sp>
        <p:nvSpPr>
          <p:cNvPr id="45" name="TextBox 44">
            <a:extLst>
              <a:ext uri="{FF2B5EF4-FFF2-40B4-BE49-F238E27FC236}">
                <a16:creationId xmlns:a16="http://schemas.microsoft.com/office/drawing/2014/main" id="{0D1C5CE0-30D8-466C-8CB7-EEE8A24FB41D}"/>
              </a:ext>
            </a:extLst>
          </p:cNvPr>
          <p:cNvSpPr txBox="1"/>
          <p:nvPr/>
        </p:nvSpPr>
        <p:spPr>
          <a:xfrm>
            <a:off x="7300613" y="2949346"/>
            <a:ext cx="263826" cy="276999"/>
          </a:xfrm>
          <a:prstGeom prst="rect">
            <a:avLst/>
          </a:prstGeom>
          <a:noFill/>
        </p:spPr>
        <p:txBody>
          <a:bodyPr wrap="square" rtlCol="0">
            <a:spAutoFit/>
          </a:bodyPr>
          <a:lstStyle/>
          <a:p>
            <a:r>
              <a:rPr lang="en-US" sz="1200">
                <a:solidFill>
                  <a:schemeClr val="bg1"/>
                </a:solidFill>
                <a:latin typeface="Arial" panose="020B0604020202020204" pitchFamily="34" charset="0"/>
                <a:ea typeface="AECOM Sans" panose="020B0504020202020204" pitchFamily="34" charset="0"/>
                <a:cs typeface="Arial" panose="020B0604020202020204" pitchFamily="34" charset="0"/>
              </a:rPr>
              <a:t>2</a:t>
            </a:r>
          </a:p>
        </p:txBody>
      </p:sp>
      <p:sp>
        <p:nvSpPr>
          <p:cNvPr id="46" name="Oval 45">
            <a:extLst>
              <a:ext uri="{FF2B5EF4-FFF2-40B4-BE49-F238E27FC236}">
                <a16:creationId xmlns:a16="http://schemas.microsoft.com/office/drawing/2014/main" id="{62973857-D8D9-4364-A262-2F8F26448229}"/>
              </a:ext>
            </a:extLst>
          </p:cNvPr>
          <p:cNvSpPr/>
          <p:nvPr/>
        </p:nvSpPr>
        <p:spPr>
          <a:xfrm>
            <a:off x="7316580" y="2499354"/>
            <a:ext cx="231892" cy="231892"/>
          </a:xfrm>
          <a:prstGeom prst="ellipse">
            <a:avLst/>
          </a:prstGeom>
          <a:solidFill>
            <a:srgbClr val="0F3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latin typeface="Arial" panose="020B0604020202020204" pitchFamily="34" charset="0"/>
              <a:ea typeface="AECOM Sans" panose="020B0504020202020204" pitchFamily="34" charset="0"/>
              <a:cs typeface="Arial" panose="020B0604020202020204" pitchFamily="34" charset="0"/>
            </a:endParaRPr>
          </a:p>
        </p:txBody>
      </p:sp>
      <p:sp>
        <p:nvSpPr>
          <p:cNvPr id="47" name="TextBox 46">
            <a:extLst>
              <a:ext uri="{FF2B5EF4-FFF2-40B4-BE49-F238E27FC236}">
                <a16:creationId xmlns:a16="http://schemas.microsoft.com/office/drawing/2014/main" id="{1FB9CD50-F64F-4D57-B473-C99517C7B6F3}"/>
              </a:ext>
            </a:extLst>
          </p:cNvPr>
          <p:cNvSpPr txBox="1"/>
          <p:nvPr/>
        </p:nvSpPr>
        <p:spPr>
          <a:xfrm>
            <a:off x="7612121" y="2461412"/>
            <a:ext cx="2704587" cy="307777"/>
          </a:xfrm>
          <a:prstGeom prst="rect">
            <a:avLst/>
          </a:prstGeom>
          <a:noFill/>
        </p:spPr>
        <p:txBody>
          <a:bodyPr wrap="none" rtlCol="0">
            <a:spAutoFit/>
          </a:bodyPr>
          <a:lstStyle/>
          <a:p>
            <a:r>
              <a:rPr lang="en-US" sz="1400">
                <a:latin typeface="Arial" panose="020B0604020202020204" pitchFamily="34" charset="0"/>
                <a:ea typeface="AECOM Sans Light" panose="020B0404020202020204" pitchFamily="34" charset="0"/>
                <a:cs typeface="Arial" panose="020B0604020202020204" pitchFamily="34" charset="0"/>
              </a:rPr>
              <a:t>Choose your organization type.</a:t>
            </a:r>
          </a:p>
        </p:txBody>
      </p:sp>
      <p:sp>
        <p:nvSpPr>
          <p:cNvPr id="48" name="TextBox 47">
            <a:extLst>
              <a:ext uri="{FF2B5EF4-FFF2-40B4-BE49-F238E27FC236}">
                <a16:creationId xmlns:a16="http://schemas.microsoft.com/office/drawing/2014/main" id="{60EA1D37-4946-4AD1-9C9E-B034AEA65754}"/>
              </a:ext>
            </a:extLst>
          </p:cNvPr>
          <p:cNvSpPr txBox="1"/>
          <p:nvPr/>
        </p:nvSpPr>
        <p:spPr>
          <a:xfrm>
            <a:off x="7300613" y="2476801"/>
            <a:ext cx="263826" cy="276999"/>
          </a:xfrm>
          <a:prstGeom prst="rect">
            <a:avLst/>
          </a:prstGeom>
          <a:noFill/>
        </p:spPr>
        <p:txBody>
          <a:bodyPr wrap="square" rtlCol="0">
            <a:spAutoFit/>
          </a:bodyPr>
          <a:lstStyle/>
          <a:p>
            <a:r>
              <a:rPr lang="en-US" sz="1200">
                <a:solidFill>
                  <a:schemeClr val="bg1"/>
                </a:solidFill>
                <a:latin typeface="Arial" panose="020B0604020202020204" pitchFamily="34" charset="0"/>
                <a:ea typeface="AECOM Sans" panose="020B0504020202020204" pitchFamily="34" charset="0"/>
                <a:cs typeface="Arial" panose="020B0604020202020204" pitchFamily="34" charset="0"/>
              </a:rPr>
              <a:t>1</a:t>
            </a:r>
          </a:p>
        </p:txBody>
      </p:sp>
      <p:sp>
        <p:nvSpPr>
          <p:cNvPr id="37" name="Rectangle 36">
            <a:extLst>
              <a:ext uri="{FF2B5EF4-FFF2-40B4-BE49-F238E27FC236}">
                <a16:creationId xmlns:a16="http://schemas.microsoft.com/office/drawing/2014/main" id="{F526DF6A-652A-4D02-B2A0-8224B87644B8}"/>
              </a:ext>
            </a:extLst>
          </p:cNvPr>
          <p:cNvSpPr/>
          <p:nvPr/>
        </p:nvSpPr>
        <p:spPr>
          <a:xfrm>
            <a:off x="614362" y="5909369"/>
            <a:ext cx="2139193" cy="373972"/>
          </a:xfrm>
          <a:prstGeom prst="rect">
            <a:avLst/>
          </a:prstGeom>
          <a:solidFill>
            <a:srgbClr val="FFC0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39E9CB8-C3C9-189D-CBE7-F38A2A38F4AE}"/>
              </a:ext>
            </a:extLst>
          </p:cNvPr>
          <p:cNvPicPr>
            <a:picLocks noChangeAspect="1"/>
          </p:cNvPicPr>
          <p:nvPr/>
        </p:nvPicPr>
        <p:blipFill>
          <a:blip r:embed="rId4"/>
          <a:stretch>
            <a:fillRect/>
          </a:stretch>
        </p:blipFill>
        <p:spPr>
          <a:xfrm>
            <a:off x="5330814" y="5950297"/>
            <a:ext cx="406421" cy="292115"/>
          </a:xfrm>
          <a:prstGeom prst="rect">
            <a:avLst/>
          </a:prstGeom>
        </p:spPr>
      </p:pic>
    </p:spTree>
    <p:extLst>
      <p:ext uri="{BB962C8B-B14F-4D97-AF65-F5344CB8AC3E}">
        <p14:creationId xmlns:p14="http://schemas.microsoft.com/office/powerpoint/2010/main" val="39460748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D245F12-65DB-EDB9-93D5-23B23121970B}"/>
              </a:ext>
            </a:extLst>
          </p:cNvPr>
          <p:cNvPicPr>
            <a:picLocks noChangeAspect="1"/>
          </p:cNvPicPr>
          <p:nvPr/>
        </p:nvPicPr>
        <p:blipFill>
          <a:blip r:embed="rId3"/>
          <a:stretch>
            <a:fillRect/>
          </a:stretch>
        </p:blipFill>
        <p:spPr>
          <a:xfrm>
            <a:off x="525909" y="1513184"/>
            <a:ext cx="6171311" cy="4769692"/>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15D462D9-800E-451E-A8E6-5DF1D145BC67}"/>
              </a:ext>
            </a:extLst>
          </p:cNvPr>
          <p:cNvSpPr/>
          <p:nvPr/>
        </p:nvSpPr>
        <p:spPr>
          <a:xfrm rot="5400000">
            <a:off x="5910806" y="-5910805"/>
            <a:ext cx="370390" cy="12192001"/>
          </a:xfrm>
          <a:prstGeom prst="rect">
            <a:avLst/>
          </a:prstGeom>
          <a:solidFill>
            <a:srgbClr val="093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45261EF3-36AA-46BC-9505-57A9573B3DF8}"/>
              </a:ext>
            </a:extLst>
          </p:cNvPr>
          <p:cNvSpPr txBox="1"/>
          <p:nvPr/>
        </p:nvSpPr>
        <p:spPr>
          <a:xfrm>
            <a:off x="525910" y="689847"/>
            <a:ext cx="11570840" cy="461665"/>
          </a:xfrm>
          <a:prstGeom prst="rect">
            <a:avLst/>
          </a:prstGeom>
          <a:noFill/>
        </p:spPr>
        <p:txBody>
          <a:bodyPr wrap="square" rtlCol="0">
            <a:spAutoFit/>
          </a:bodyPr>
          <a:lstStyle/>
          <a:p>
            <a:r>
              <a:rPr lang="en-US" sz="2400" b="1">
                <a:solidFill>
                  <a:srgbClr val="093B60"/>
                </a:solidFill>
                <a:latin typeface="Arial" panose="020B0604020202020204" pitchFamily="34" charset="0"/>
                <a:ea typeface="AECOM Sans" panose="020B0504020202020204" pitchFamily="34" charset="0"/>
                <a:cs typeface="Arial" panose="020B0604020202020204" pitchFamily="34" charset="0"/>
              </a:rPr>
              <a:t>1.3	Additional Guidance on Available Funding</a:t>
            </a:r>
          </a:p>
        </p:txBody>
      </p:sp>
      <p:sp>
        <p:nvSpPr>
          <p:cNvPr id="20" name="Rectangle 19">
            <a:extLst>
              <a:ext uri="{FF2B5EF4-FFF2-40B4-BE49-F238E27FC236}">
                <a16:creationId xmlns:a16="http://schemas.microsoft.com/office/drawing/2014/main" id="{DF2E5BA8-C8D6-4C75-A8A6-81064C1CDDDC}"/>
              </a:ext>
            </a:extLst>
          </p:cNvPr>
          <p:cNvSpPr/>
          <p:nvPr/>
        </p:nvSpPr>
        <p:spPr>
          <a:xfrm rot="5400000">
            <a:off x="6073142" y="-5707024"/>
            <a:ext cx="45719" cy="12192002"/>
          </a:xfrm>
          <a:prstGeom prst="rect">
            <a:avLst/>
          </a:prstGeom>
          <a:solidFill>
            <a:srgbClr val="29A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1718DDF-3AEE-4F66-8379-F1A563006FB1}"/>
              </a:ext>
            </a:extLst>
          </p:cNvPr>
          <p:cNvSpPr txBox="1"/>
          <p:nvPr/>
        </p:nvSpPr>
        <p:spPr>
          <a:xfrm>
            <a:off x="208347" y="-47587"/>
            <a:ext cx="2545209" cy="430887"/>
          </a:xfrm>
          <a:prstGeom prst="rect">
            <a:avLst/>
          </a:prstGeom>
          <a:noFill/>
        </p:spPr>
        <p:txBody>
          <a:bodyPr wrap="square" rtlCol="0">
            <a:spAutoFit/>
          </a:bodyPr>
          <a:lstStyle/>
          <a:p>
            <a:r>
              <a:rPr lang="en-US" sz="2200" b="1">
                <a:solidFill>
                  <a:schemeClr val="bg1"/>
                </a:solidFill>
                <a:latin typeface="Arial" panose="020B0604020202020204" pitchFamily="34" charset="0"/>
                <a:ea typeface="AECOM Sans" panose="020B0504020202020204" pitchFamily="34" charset="0"/>
                <a:cs typeface="Arial" panose="020B0604020202020204" pitchFamily="34" charset="0"/>
              </a:rPr>
              <a:t>ncdot.gov</a:t>
            </a:r>
          </a:p>
        </p:txBody>
      </p:sp>
      <p:sp>
        <p:nvSpPr>
          <p:cNvPr id="18" name="Oval 17">
            <a:extLst>
              <a:ext uri="{FF2B5EF4-FFF2-40B4-BE49-F238E27FC236}">
                <a16:creationId xmlns:a16="http://schemas.microsoft.com/office/drawing/2014/main" id="{C282A1A6-0E9E-4FAF-9DBC-1C5100F2B53E}"/>
              </a:ext>
            </a:extLst>
          </p:cNvPr>
          <p:cNvSpPr/>
          <p:nvPr/>
        </p:nvSpPr>
        <p:spPr>
          <a:xfrm>
            <a:off x="7316580" y="2499354"/>
            <a:ext cx="231892" cy="231892"/>
          </a:xfrm>
          <a:prstGeom prst="ellipse">
            <a:avLst/>
          </a:prstGeom>
          <a:solidFill>
            <a:srgbClr val="0F3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latin typeface="Arial" panose="020B0604020202020204" pitchFamily="34" charset="0"/>
              <a:ea typeface="AECOM Sans" panose="020B05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21EA3AA5-B752-48EA-8F27-9988A2658ED1}"/>
              </a:ext>
            </a:extLst>
          </p:cNvPr>
          <p:cNvSpPr txBox="1"/>
          <p:nvPr/>
        </p:nvSpPr>
        <p:spPr>
          <a:xfrm>
            <a:off x="7612121" y="2461412"/>
            <a:ext cx="2704587" cy="307777"/>
          </a:xfrm>
          <a:prstGeom prst="rect">
            <a:avLst/>
          </a:prstGeom>
          <a:noFill/>
        </p:spPr>
        <p:txBody>
          <a:bodyPr wrap="none" rtlCol="0">
            <a:spAutoFit/>
          </a:bodyPr>
          <a:lstStyle/>
          <a:p>
            <a:r>
              <a:rPr lang="en-US" sz="1400">
                <a:latin typeface="Arial" panose="020B0604020202020204" pitchFamily="34" charset="0"/>
                <a:ea typeface="AECOM Sans Light" panose="020B0404020202020204" pitchFamily="34" charset="0"/>
                <a:cs typeface="Arial" panose="020B0604020202020204" pitchFamily="34" charset="0"/>
              </a:rPr>
              <a:t>Choose your organization type.</a:t>
            </a:r>
          </a:p>
        </p:txBody>
      </p:sp>
      <p:sp>
        <p:nvSpPr>
          <p:cNvPr id="25" name="TextBox 24">
            <a:extLst>
              <a:ext uri="{FF2B5EF4-FFF2-40B4-BE49-F238E27FC236}">
                <a16:creationId xmlns:a16="http://schemas.microsoft.com/office/drawing/2014/main" id="{416C3B81-45D3-4BC2-824F-A28C422DC72D}"/>
              </a:ext>
            </a:extLst>
          </p:cNvPr>
          <p:cNvSpPr txBox="1"/>
          <p:nvPr/>
        </p:nvSpPr>
        <p:spPr>
          <a:xfrm>
            <a:off x="7300613" y="2476801"/>
            <a:ext cx="263826" cy="276999"/>
          </a:xfrm>
          <a:prstGeom prst="rect">
            <a:avLst/>
          </a:prstGeom>
          <a:noFill/>
        </p:spPr>
        <p:txBody>
          <a:bodyPr wrap="square" rtlCol="0">
            <a:spAutoFit/>
          </a:bodyPr>
          <a:lstStyle/>
          <a:p>
            <a:r>
              <a:rPr lang="en-US" sz="1200">
                <a:solidFill>
                  <a:schemeClr val="bg1"/>
                </a:solidFill>
                <a:latin typeface="Arial" panose="020B0604020202020204" pitchFamily="34" charset="0"/>
                <a:ea typeface="AECOM Sans" panose="020B0504020202020204" pitchFamily="34" charset="0"/>
                <a:cs typeface="Arial" panose="020B0604020202020204" pitchFamily="34" charset="0"/>
              </a:rPr>
              <a:t>1</a:t>
            </a:r>
          </a:p>
        </p:txBody>
      </p:sp>
      <p:sp>
        <p:nvSpPr>
          <p:cNvPr id="39" name="Rectangle 38">
            <a:extLst>
              <a:ext uri="{FF2B5EF4-FFF2-40B4-BE49-F238E27FC236}">
                <a16:creationId xmlns:a16="http://schemas.microsoft.com/office/drawing/2014/main" id="{38835ED5-C93A-4E07-8CB6-3D09CF1F9279}"/>
              </a:ext>
            </a:extLst>
          </p:cNvPr>
          <p:cNvSpPr/>
          <p:nvPr/>
        </p:nvSpPr>
        <p:spPr>
          <a:xfrm>
            <a:off x="3027999" y="3636962"/>
            <a:ext cx="1321592" cy="1952625"/>
          </a:xfrm>
          <a:prstGeom prst="rect">
            <a:avLst/>
          </a:prstGeom>
          <a:solidFill>
            <a:srgbClr val="FFC0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C49FA5E-5103-8262-BFC2-F1D6540C0B00}"/>
              </a:ext>
            </a:extLst>
          </p:cNvPr>
          <p:cNvPicPr>
            <a:picLocks noChangeAspect="1"/>
          </p:cNvPicPr>
          <p:nvPr/>
        </p:nvPicPr>
        <p:blipFill>
          <a:blip r:embed="rId4"/>
          <a:stretch>
            <a:fillRect/>
          </a:stretch>
        </p:blipFill>
        <p:spPr>
          <a:xfrm>
            <a:off x="5159364" y="5981236"/>
            <a:ext cx="406421" cy="292115"/>
          </a:xfrm>
          <a:prstGeom prst="rect">
            <a:avLst/>
          </a:prstGeom>
        </p:spPr>
      </p:pic>
    </p:spTree>
    <p:extLst>
      <p:ext uri="{BB962C8B-B14F-4D97-AF65-F5344CB8AC3E}">
        <p14:creationId xmlns:p14="http://schemas.microsoft.com/office/powerpoint/2010/main" val="559523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P spid="25" grpId="0"/>
      <p:bldP spid="3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933AF4D-AD18-768A-40C7-828184202554}"/>
              </a:ext>
            </a:extLst>
          </p:cNvPr>
          <p:cNvPicPr>
            <a:picLocks noChangeAspect="1"/>
          </p:cNvPicPr>
          <p:nvPr/>
        </p:nvPicPr>
        <p:blipFill>
          <a:blip r:embed="rId3"/>
          <a:stretch>
            <a:fillRect/>
          </a:stretch>
        </p:blipFill>
        <p:spPr>
          <a:xfrm>
            <a:off x="525908" y="1513184"/>
            <a:ext cx="6171312" cy="4769692"/>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15D462D9-800E-451E-A8E6-5DF1D145BC67}"/>
              </a:ext>
            </a:extLst>
          </p:cNvPr>
          <p:cNvSpPr/>
          <p:nvPr/>
        </p:nvSpPr>
        <p:spPr>
          <a:xfrm rot="5400000">
            <a:off x="5910806" y="-5910805"/>
            <a:ext cx="370390" cy="12192001"/>
          </a:xfrm>
          <a:prstGeom prst="rect">
            <a:avLst/>
          </a:prstGeom>
          <a:solidFill>
            <a:srgbClr val="093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45261EF3-36AA-46BC-9505-57A9573B3DF8}"/>
              </a:ext>
            </a:extLst>
          </p:cNvPr>
          <p:cNvSpPr txBox="1"/>
          <p:nvPr/>
        </p:nvSpPr>
        <p:spPr>
          <a:xfrm>
            <a:off x="525910" y="689847"/>
            <a:ext cx="11570840" cy="461665"/>
          </a:xfrm>
          <a:prstGeom prst="rect">
            <a:avLst/>
          </a:prstGeom>
          <a:noFill/>
        </p:spPr>
        <p:txBody>
          <a:bodyPr wrap="square" rtlCol="0">
            <a:spAutoFit/>
          </a:bodyPr>
          <a:lstStyle/>
          <a:p>
            <a:r>
              <a:rPr lang="en-US" sz="2400" b="1">
                <a:solidFill>
                  <a:srgbClr val="093B60"/>
                </a:solidFill>
                <a:latin typeface="Arial" panose="020B0604020202020204" pitchFamily="34" charset="0"/>
                <a:ea typeface="AECOM Sans" panose="020B0504020202020204" pitchFamily="34" charset="0"/>
                <a:cs typeface="Arial" panose="020B0604020202020204" pitchFamily="34" charset="0"/>
              </a:rPr>
              <a:t>1.3	Additional Guidance on Available Funding</a:t>
            </a:r>
          </a:p>
        </p:txBody>
      </p:sp>
      <p:sp>
        <p:nvSpPr>
          <p:cNvPr id="20" name="Rectangle 19">
            <a:extLst>
              <a:ext uri="{FF2B5EF4-FFF2-40B4-BE49-F238E27FC236}">
                <a16:creationId xmlns:a16="http://schemas.microsoft.com/office/drawing/2014/main" id="{DF2E5BA8-C8D6-4C75-A8A6-81064C1CDDDC}"/>
              </a:ext>
            </a:extLst>
          </p:cNvPr>
          <p:cNvSpPr/>
          <p:nvPr/>
        </p:nvSpPr>
        <p:spPr>
          <a:xfrm rot="5400000">
            <a:off x="6073142" y="-5707024"/>
            <a:ext cx="45719" cy="12192002"/>
          </a:xfrm>
          <a:prstGeom prst="rect">
            <a:avLst/>
          </a:prstGeom>
          <a:solidFill>
            <a:srgbClr val="29A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1718DDF-3AEE-4F66-8379-F1A563006FB1}"/>
              </a:ext>
            </a:extLst>
          </p:cNvPr>
          <p:cNvSpPr txBox="1"/>
          <p:nvPr/>
        </p:nvSpPr>
        <p:spPr>
          <a:xfrm>
            <a:off x="208347" y="-47587"/>
            <a:ext cx="2545209" cy="430887"/>
          </a:xfrm>
          <a:prstGeom prst="rect">
            <a:avLst/>
          </a:prstGeom>
          <a:noFill/>
        </p:spPr>
        <p:txBody>
          <a:bodyPr wrap="square" rtlCol="0">
            <a:spAutoFit/>
          </a:bodyPr>
          <a:lstStyle/>
          <a:p>
            <a:r>
              <a:rPr lang="en-US" sz="2200" b="1">
                <a:solidFill>
                  <a:schemeClr val="bg1"/>
                </a:solidFill>
                <a:latin typeface="Arial" panose="020B0604020202020204" pitchFamily="34" charset="0"/>
                <a:ea typeface="AECOM Sans" panose="020B0504020202020204" pitchFamily="34" charset="0"/>
                <a:cs typeface="Arial" panose="020B0604020202020204" pitchFamily="34" charset="0"/>
              </a:rPr>
              <a:t>ncdot.gov</a:t>
            </a:r>
          </a:p>
        </p:txBody>
      </p:sp>
      <p:sp>
        <p:nvSpPr>
          <p:cNvPr id="21" name="Oval 20">
            <a:extLst>
              <a:ext uri="{FF2B5EF4-FFF2-40B4-BE49-F238E27FC236}">
                <a16:creationId xmlns:a16="http://schemas.microsoft.com/office/drawing/2014/main" id="{EA335C44-E19D-41EE-987E-7F805D15FFD0}"/>
              </a:ext>
            </a:extLst>
          </p:cNvPr>
          <p:cNvSpPr/>
          <p:nvPr/>
        </p:nvSpPr>
        <p:spPr>
          <a:xfrm>
            <a:off x="7316580" y="2971899"/>
            <a:ext cx="231892" cy="231892"/>
          </a:xfrm>
          <a:prstGeom prst="ellipse">
            <a:avLst/>
          </a:prstGeom>
          <a:solidFill>
            <a:srgbClr val="0F3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latin typeface="Arial" panose="020B0604020202020204" pitchFamily="34" charset="0"/>
              <a:ea typeface="AECOM Sans" panose="020B05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9AFEF977-9E30-4CD8-A706-781FCFBF7770}"/>
              </a:ext>
            </a:extLst>
          </p:cNvPr>
          <p:cNvSpPr txBox="1"/>
          <p:nvPr/>
        </p:nvSpPr>
        <p:spPr>
          <a:xfrm>
            <a:off x="7612121" y="2933957"/>
            <a:ext cx="4682692" cy="307777"/>
          </a:xfrm>
          <a:prstGeom prst="rect">
            <a:avLst/>
          </a:prstGeom>
          <a:noFill/>
        </p:spPr>
        <p:txBody>
          <a:bodyPr wrap="none" rtlCol="0">
            <a:spAutoFit/>
          </a:bodyPr>
          <a:lstStyle/>
          <a:p>
            <a:r>
              <a:rPr lang="en-US" sz="1400">
                <a:latin typeface="Arial" panose="020B0604020202020204" pitchFamily="34" charset="0"/>
                <a:ea typeface="AECOM Sans Light" panose="020B0404020202020204" pitchFamily="34" charset="0"/>
                <a:cs typeface="Arial" panose="020B0604020202020204" pitchFamily="34" charset="0"/>
              </a:rPr>
              <a:t>Click the name of your system to see the eligibility table. </a:t>
            </a:r>
          </a:p>
        </p:txBody>
      </p:sp>
      <p:sp>
        <p:nvSpPr>
          <p:cNvPr id="27" name="TextBox 26">
            <a:extLst>
              <a:ext uri="{FF2B5EF4-FFF2-40B4-BE49-F238E27FC236}">
                <a16:creationId xmlns:a16="http://schemas.microsoft.com/office/drawing/2014/main" id="{AA4345FA-8B5D-4292-BA1B-06632F6B4E53}"/>
              </a:ext>
            </a:extLst>
          </p:cNvPr>
          <p:cNvSpPr txBox="1"/>
          <p:nvPr/>
        </p:nvSpPr>
        <p:spPr>
          <a:xfrm>
            <a:off x="7300613" y="2949346"/>
            <a:ext cx="263826" cy="276999"/>
          </a:xfrm>
          <a:prstGeom prst="rect">
            <a:avLst/>
          </a:prstGeom>
          <a:noFill/>
        </p:spPr>
        <p:txBody>
          <a:bodyPr wrap="square" rtlCol="0">
            <a:spAutoFit/>
          </a:bodyPr>
          <a:lstStyle/>
          <a:p>
            <a:r>
              <a:rPr lang="en-US" sz="1200">
                <a:solidFill>
                  <a:schemeClr val="bg1"/>
                </a:solidFill>
                <a:latin typeface="Arial" panose="020B0604020202020204" pitchFamily="34" charset="0"/>
                <a:ea typeface="AECOM Sans" panose="020B0504020202020204" pitchFamily="34" charset="0"/>
                <a:cs typeface="Arial" panose="020B0604020202020204" pitchFamily="34" charset="0"/>
              </a:rPr>
              <a:t>2</a:t>
            </a:r>
          </a:p>
        </p:txBody>
      </p:sp>
      <p:sp>
        <p:nvSpPr>
          <p:cNvPr id="28" name="Oval 27">
            <a:extLst>
              <a:ext uri="{FF2B5EF4-FFF2-40B4-BE49-F238E27FC236}">
                <a16:creationId xmlns:a16="http://schemas.microsoft.com/office/drawing/2014/main" id="{493F00B6-D8D0-4196-96B4-24E4FD6D7003}"/>
              </a:ext>
            </a:extLst>
          </p:cNvPr>
          <p:cNvSpPr/>
          <p:nvPr/>
        </p:nvSpPr>
        <p:spPr>
          <a:xfrm>
            <a:off x="7316580" y="2499354"/>
            <a:ext cx="231892" cy="231892"/>
          </a:xfrm>
          <a:prstGeom prst="ellipse">
            <a:avLst/>
          </a:prstGeom>
          <a:solidFill>
            <a:srgbClr val="0F3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latin typeface="Arial" panose="020B0604020202020204" pitchFamily="34" charset="0"/>
              <a:ea typeface="AECOM Sans" panose="020B05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7E898430-EBC5-4429-95ED-DCB62E111F8A}"/>
              </a:ext>
            </a:extLst>
          </p:cNvPr>
          <p:cNvSpPr txBox="1"/>
          <p:nvPr/>
        </p:nvSpPr>
        <p:spPr>
          <a:xfrm>
            <a:off x="7612121" y="2461412"/>
            <a:ext cx="2704587" cy="307777"/>
          </a:xfrm>
          <a:prstGeom prst="rect">
            <a:avLst/>
          </a:prstGeom>
          <a:noFill/>
        </p:spPr>
        <p:txBody>
          <a:bodyPr wrap="none" rtlCol="0">
            <a:spAutoFit/>
          </a:bodyPr>
          <a:lstStyle/>
          <a:p>
            <a:r>
              <a:rPr lang="en-US" sz="1400">
                <a:latin typeface="Arial" panose="020B0604020202020204" pitchFamily="34" charset="0"/>
                <a:ea typeface="AECOM Sans Light" panose="020B0404020202020204" pitchFamily="34" charset="0"/>
                <a:cs typeface="Arial" panose="020B0604020202020204" pitchFamily="34" charset="0"/>
              </a:rPr>
              <a:t>Choose your organization type.</a:t>
            </a:r>
          </a:p>
        </p:txBody>
      </p:sp>
      <p:sp>
        <p:nvSpPr>
          <p:cNvPr id="30" name="TextBox 29">
            <a:extLst>
              <a:ext uri="{FF2B5EF4-FFF2-40B4-BE49-F238E27FC236}">
                <a16:creationId xmlns:a16="http://schemas.microsoft.com/office/drawing/2014/main" id="{3C2E6A5A-1F91-4AD6-844C-697723F868BC}"/>
              </a:ext>
            </a:extLst>
          </p:cNvPr>
          <p:cNvSpPr txBox="1"/>
          <p:nvPr/>
        </p:nvSpPr>
        <p:spPr>
          <a:xfrm>
            <a:off x="7300613" y="2476801"/>
            <a:ext cx="263826" cy="276999"/>
          </a:xfrm>
          <a:prstGeom prst="rect">
            <a:avLst/>
          </a:prstGeom>
          <a:noFill/>
        </p:spPr>
        <p:txBody>
          <a:bodyPr wrap="square" rtlCol="0">
            <a:spAutoFit/>
          </a:bodyPr>
          <a:lstStyle/>
          <a:p>
            <a:r>
              <a:rPr lang="en-US" sz="1200">
                <a:solidFill>
                  <a:schemeClr val="bg1"/>
                </a:solidFill>
                <a:latin typeface="Arial" panose="020B0604020202020204" pitchFamily="34" charset="0"/>
                <a:ea typeface="AECOM Sans" panose="020B0504020202020204" pitchFamily="34" charset="0"/>
                <a:cs typeface="Arial" panose="020B0604020202020204" pitchFamily="34" charset="0"/>
              </a:rPr>
              <a:t>1</a:t>
            </a:r>
          </a:p>
        </p:txBody>
      </p:sp>
      <p:sp>
        <p:nvSpPr>
          <p:cNvPr id="13" name="Rectangle 12">
            <a:extLst>
              <a:ext uri="{FF2B5EF4-FFF2-40B4-BE49-F238E27FC236}">
                <a16:creationId xmlns:a16="http://schemas.microsoft.com/office/drawing/2014/main" id="{1079618A-D118-44F2-AF2F-3EF5F4D841D8}"/>
              </a:ext>
            </a:extLst>
          </p:cNvPr>
          <p:cNvSpPr/>
          <p:nvPr/>
        </p:nvSpPr>
        <p:spPr>
          <a:xfrm>
            <a:off x="889720" y="3133445"/>
            <a:ext cx="1624879" cy="130628"/>
          </a:xfrm>
          <a:prstGeom prst="rect">
            <a:avLst/>
          </a:prstGeom>
          <a:solidFill>
            <a:srgbClr val="FFC0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6D3DFEC-CE73-F38C-76E0-D847D94BC9D3}"/>
              </a:ext>
            </a:extLst>
          </p:cNvPr>
          <p:cNvPicPr>
            <a:picLocks noChangeAspect="1"/>
          </p:cNvPicPr>
          <p:nvPr/>
        </p:nvPicPr>
        <p:blipFill>
          <a:blip r:embed="rId4"/>
          <a:stretch>
            <a:fillRect/>
          </a:stretch>
        </p:blipFill>
        <p:spPr>
          <a:xfrm>
            <a:off x="5226039" y="5990761"/>
            <a:ext cx="406421" cy="292115"/>
          </a:xfrm>
          <a:prstGeom prst="rect">
            <a:avLst/>
          </a:prstGeom>
        </p:spPr>
      </p:pic>
    </p:spTree>
    <p:extLst>
      <p:ext uri="{BB962C8B-B14F-4D97-AF65-F5344CB8AC3E}">
        <p14:creationId xmlns:p14="http://schemas.microsoft.com/office/powerpoint/2010/main" val="21920930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C3221E-E029-DF8B-199D-51B5569D1365}"/>
              </a:ext>
            </a:extLst>
          </p:cNvPr>
          <p:cNvPicPr>
            <a:picLocks noChangeAspect="1"/>
          </p:cNvPicPr>
          <p:nvPr/>
        </p:nvPicPr>
        <p:blipFill>
          <a:blip r:embed="rId3"/>
          <a:stretch>
            <a:fillRect/>
          </a:stretch>
        </p:blipFill>
        <p:spPr>
          <a:xfrm>
            <a:off x="525910" y="1513185"/>
            <a:ext cx="6166667" cy="4769688"/>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15D462D9-800E-451E-A8E6-5DF1D145BC67}"/>
              </a:ext>
            </a:extLst>
          </p:cNvPr>
          <p:cNvSpPr/>
          <p:nvPr/>
        </p:nvSpPr>
        <p:spPr>
          <a:xfrm rot="5400000">
            <a:off x="5910806" y="-5910805"/>
            <a:ext cx="370390" cy="12192001"/>
          </a:xfrm>
          <a:prstGeom prst="rect">
            <a:avLst/>
          </a:prstGeom>
          <a:solidFill>
            <a:srgbClr val="093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45261EF3-36AA-46BC-9505-57A9573B3DF8}"/>
              </a:ext>
            </a:extLst>
          </p:cNvPr>
          <p:cNvSpPr txBox="1"/>
          <p:nvPr/>
        </p:nvSpPr>
        <p:spPr>
          <a:xfrm>
            <a:off x="525910" y="689847"/>
            <a:ext cx="11570840" cy="461665"/>
          </a:xfrm>
          <a:prstGeom prst="rect">
            <a:avLst/>
          </a:prstGeom>
          <a:noFill/>
        </p:spPr>
        <p:txBody>
          <a:bodyPr wrap="square" rtlCol="0">
            <a:spAutoFit/>
          </a:bodyPr>
          <a:lstStyle/>
          <a:p>
            <a:r>
              <a:rPr lang="en-US" sz="2400" b="1">
                <a:solidFill>
                  <a:srgbClr val="093B60"/>
                </a:solidFill>
                <a:latin typeface="Arial" panose="020B0604020202020204" pitchFamily="34" charset="0"/>
                <a:ea typeface="AECOM Sans" panose="020B0504020202020204" pitchFamily="34" charset="0"/>
                <a:cs typeface="Arial" panose="020B0604020202020204" pitchFamily="34" charset="0"/>
              </a:rPr>
              <a:t>1.3	Additional Guidance on Available Funding</a:t>
            </a:r>
          </a:p>
        </p:txBody>
      </p:sp>
      <p:sp>
        <p:nvSpPr>
          <p:cNvPr id="20" name="Rectangle 19">
            <a:extLst>
              <a:ext uri="{FF2B5EF4-FFF2-40B4-BE49-F238E27FC236}">
                <a16:creationId xmlns:a16="http://schemas.microsoft.com/office/drawing/2014/main" id="{DF2E5BA8-C8D6-4C75-A8A6-81064C1CDDDC}"/>
              </a:ext>
            </a:extLst>
          </p:cNvPr>
          <p:cNvSpPr/>
          <p:nvPr/>
        </p:nvSpPr>
        <p:spPr>
          <a:xfrm rot="5400000">
            <a:off x="6073142" y="-5707024"/>
            <a:ext cx="45719" cy="12192002"/>
          </a:xfrm>
          <a:prstGeom prst="rect">
            <a:avLst/>
          </a:prstGeom>
          <a:solidFill>
            <a:srgbClr val="29A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1718DDF-3AEE-4F66-8379-F1A563006FB1}"/>
              </a:ext>
            </a:extLst>
          </p:cNvPr>
          <p:cNvSpPr txBox="1"/>
          <p:nvPr/>
        </p:nvSpPr>
        <p:spPr>
          <a:xfrm>
            <a:off x="208347" y="-47587"/>
            <a:ext cx="2545209" cy="430887"/>
          </a:xfrm>
          <a:prstGeom prst="rect">
            <a:avLst/>
          </a:prstGeom>
          <a:noFill/>
        </p:spPr>
        <p:txBody>
          <a:bodyPr wrap="square" rtlCol="0">
            <a:spAutoFit/>
          </a:bodyPr>
          <a:lstStyle/>
          <a:p>
            <a:r>
              <a:rPr lang="en-US" sz="2200" b="1">
                <a:solidFill>
                  <a:schemeClr val="bg1"/>
                </a:solidFill>
                <a:latin typeface="Arial" panose="020B0604020202020204" pitchFamily="34" charset="0"/>
                <a:ea typeface="AECOM Sans" panose="020B0504020202020204" pitchFamily="34" charset="0"/>
                <a:cs typeface="Arial" panose="020B0604020202020204" pitchFamily="34" charset="0"/>
              </a:rPr>
              <a:t>ncdot.gov</a:t>
            </a:r>
          </a:p>
        </p:txBody>
      </p:sp>
      <p:sp>
        <p:nvSpPr>
          <p:cNvPr id="37" name="Oval 36">
            <a:extLst>
              <a:ext uri="{FF2B5EF4-FFF2-40B4-BE49-F238E27FC236}">
                <a16:creationId xmlns:a16="http://schemas.microsoft.com/office/drawing/2014/main" id="{A408D016-1542-4E3F-8012-BB30E21E5F55}"/>
              </a:ext>
            </a:extLst>
          </p:cNvPr>
          <p:cNvSpPr/>
          <p:nvPr/>
        </p:nvSpPr>
        <p:spPr>
          <a:xfrm>
            <a:off x="7316580" y="3434650"/>
            <a:ext cx="231892" cy="231892"/>
          </a:xfrm>
          <a:prstGeom prst="ellipse">
            <a:avLst/>
          </a:prstGeom>
          <a:solidFill>
            <a:srgbClr val="0F3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latin typeface="Arial" panose="020B0604020202020204" pitchFamily="34" charset="0"/>
              <a:ea typeface="AECOM Sans" panose="020B05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88AEB5C0-9FE3-484B-98BC-C7B7274C0DB6}"/>
              </a:ext>
            </a:extLst>
          </p:cNvPr>
          <p:cNvSpPr txBox="1"/>
          <p:nvPr/>
        </p:nvSpPr>
        <p:spPr>
          <a:xfrm>
            <a:off x="7612121" y="3406502"/>
            <a:ext cx="4363695" cy="523220"/>
          </a:xfrm>
          <a:prstGeom prst="rect">
            <a:avLst/>
          </a:prstGeom>
          <a:noFill/>
        </p:spPr>
        <p:txBody>
          <a:bodyPr wrap="square" rtlCol="0">
            <a:spAutoFit/>
          </a:bodyPr>
          <a:lstStyle/>
          <a:p>
            <a:r>
              <a:rPr lang="en-US" sz="1400">
                <a:latin typeface="Arial" panose="020B0604020202020204" pitchFamily="34" charset="0"/>
                <a:ea typeface="AECOM Sans Light" panose="020B0404020202020204" pitchFamily="34" charset="0"/>
                <a:cs typeface="Arial" panose="020B0604020202020204" pitchFamily="34" charset="0"/>
              </a:rPr>
              <a:t>Check the eligibility for each program. Click the boxes to the right of the table for more instructions. </a:t>
            </a:r>
          </a:p>
        </p:txBody>
      </p:sp>
      <p:sp>
        <p:nvSpPr>
          <p:cNvPr id="39" name="TextBox 38">
            <a:extLst>
              <a:ext uri="{FF2B5EF4-FFF2-40B4-BE49-F238E27FC236}">
                <a16:creationId xmlns:a16="http://schemas.microsoft.com/office/drawing/2014/main" id="{44401281-B2E9-4A12-9A08-3FB189A687D0}"/>
              </a:ext>
            </a:extLst>
          </p:cNvPr>
          <p:cNvSpPr txBox="1"/>
          <p:nvPr/>
        </p:nvSpPr>
        <p:spPr>
          <a:xfrm>
            <a:off x="7300613" y="3412070"/>
            <a:ext cx="263826" cy="276999"/>
          </a:xfrm>
          <a:prstGeom prst="rect">
            <a:avLst/>
          </a:prstGeom>
          <a:noFill/>
        </p:spPr>
        <p:txBody>
          <a:bodyPr wrap="square" rtlCol="0">
            <a:spAutoFit/>
          </a:bodyPr>
          <a:lstStyle/>
          <a:p>
            <a:r>
              <a:rPr lang="en-US" sz="1200">
                <a:solidFill>
                  <a:schemeClr val="bg1"/>
                </a:solidFill>
                <a:latin typeface="Arial" panose="020B0604020202020204" pitchFamily="34" charset="0"/>
                <a:ea typeface="AECOM Sans" panose="020B0504020202020204" pitchFamily="34" charset="0"/>
                <a:cs typeface="Arial" panose="020B0604020202020204" pitchFamily="34" charset="0"/>
              </a:rPr>
              <a:t>3</a:t>
            </a:r>
          </a:p>
        </p:txBody>
      </p:sp>
      <p:sp>
        <p:nvSpPr>
          <p:cNvPr id="40" name="Oval 39">
            <a:extLst>
              <a:ext uri="{FF2B5EF4-FFF2-40B4-BE49-F238E27FC236}">
                <a16:creationId xmlns:a16="http://schemas.microsoft.com/office/drawing/2014/main" id="{5C2B7261-923B-4235-8673-941233975CDE}"/>
              </a:ext>
            </a:extLst>
          </p:cNvPr>
          <p:cNvSpPr/>
          <p:nvPr/>
        </p:nvSpPr>
        <p:spPr>
          <a:xfrm>
            <a:off x="7316580" y="2971899"/>
            <a:ext cx="231892" cy="231892"/>
          </a:xfrm>
          <a:prstGeom prst="ellipse">
            <a:avLst/>
          </a:prstGeom>
          <a:solidFill>
            <a:srgbClr val="0F3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latin typeface="Arial" panose="020B0604020202020204" pitchFamily="34" charset="0"/>
              <a:ea typeface="AECOM Sans" panose="020B0504020202020204" pitchFamily="34" charset="0"/>
              <a:cs typeface="Arial" panose="020B0604020202020204" pitchFamily="34" charset="0"/>
            </a:endParaRPr>
          </a:p>
        </p:txBody>
      </p:sp>
      <p:sp>
        <p:nvSpPr>
          <p:cNvPr id="41" name="TextBox 40">
            <a:extLst>
              <a:ext uri="{FF2B5EF4-FFF2-40B4-BE49-F238E27FC236}">
                <a16:creationId xmlns:a16="http://schemas.microsoft.com/office/drawing/2014/main" id="{BF1BAF51-2C01-4C40-8C01-481663A77D5C}"/>
              </a:ext>
            </a:extLst>
          </p:cNvPr>
          <p:cNvSpPr txBox="1"/>
          <p:nvPr/>
        </p:nvSpPr>
        <p:spPr>
          <a:xfrm>
            <a:off x="7612121" y="2933957"/>
            <a:ext cx="4682692" cy="307777"/>
          </a:xfrm>
          <a:prstGeom prst="rect">
            <a:avLst/>
          </a:prstGeom>
          <a:noFill/>
        </p:spPr>
        <p:txBody>
          <a:bodyPr wrap="none" rtlCol="0">
            <a:spAutoFit/>
          </a:bodyPr>
          <a:lstStyle/>
          <a:p>
            <a:r>
              <a:rPr lang="en-US" sz="1400">
                <a:latin typeface="Arial" panose="020B0604020202020204" pitchFamily="34" charset="0"/>
                <a:ea typeface="AECOM Sans Light" panose="020B0404020202020204" pitchFamily="34" charset="0"/>
                <a:cs typeface="Arial" panose="020B0604020202020204" pitchFamily="34" charset="0"/>
              </a:rPr>
              <a:t>Click the name of your system to see the eligibility table. </a:t>
            </a:r>
          </a:p>
        </p:txBody>
      </p:sp>
      <p:sp>
        <p:nvSpPr>
          <p:cNvPr id="42" name="TextBox 41">
            <a:extLst>
              <a:ext uri="{FF2B5EF4-FFF2-40B4-BE49-F238E27FC236}">
                <a16:creationId xmlns:a16="http://schemas.microsoft.com/office/drawing/2014/main" id="{1554523A-CADC-4119-84E8-FFF699FEA23F}"/>
              </a:ext>
            </a:extLst>
          </p:cNvPr>
          <p:cNvSpPr txBox="1"/>
          <p:nvPr/>
        </p:nvSpPr>
        <p:spPr>
          <a:xfrm>
            <a:off x="7300613" y="2949346"/>
            <a:ext cx="263826" cy="276999"/>
          </a:xfrm>
          <a:prstGeom prst="rect">
            <a:avLst/>
          </a:prstGeom>
          <a:noFill/>
        </p:spPr>
        <p:txBody>
          <a:bodyPr wrap="square" rtlCol="0">
            <a:spAutoFit/>
          </a:bodyPr>
          <a:lstStyle/>
          <a:p>
            <a:r>
              <a:rPr lang="en-US" sz="1200">
                <a:solidFill>
                  <a:schemeClr val="bg1"/>
                </a:solidFill>
                <a:latin typeface="Arial" panose="020B0604020202020204" pitchFamily="34" charset="0"/>
                <a:ea typeface="AECOM Sans" panose="020B0504020202020204" pitchFamily="34" charset="0"/>
                <a:cs typeface="Arial" panose="020B0604020202020204" pitchFamily="34" charset="0"/>
              </a:rPr>
              <a:t>2</a:t>
            </a:r>
          </a:p>
        </p:txBody>
      </p:sp>
      <p:sp>
        <p:nvSpPr>
          <p:cNvPr id="43" name="Oval 42">
            <a:extLst>
              <a:ext uri="{FF2B5EF4-FFF2-40B4-BE49-F238E27FC236}">
                <a16:creationId xmlns:a16="http://schemas.microsoft.com/office/drawing/2014/main" id="{A2DEB5EB-AF91-4BBB-B6C8-E680BE2921D3}"/>
              </a:ext>
            </a:extLst>
          </p:cNvPr>
          <p:cNvSpPr/>
          <p:nvPr/>
        </p:nvSpPr>
        <p:spPr>
          <a:xfrm>
            <a:off x="7316580" y="2499354"/>
            <a:ext cx="231892" cy="231892"/>
          </a:xfrm>
          <a:prstGeom prst="ellipse">
            <a:avLst/>
          </a:prstGeom>
          <a:solidFill>
            <a:srgbClr val="0F3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latin typeface="Arial" panose="020B0604020202020204" pitchFamily="34" charset="0"/>
              <a:ea typeface="AECOM Sans" panose="020B0504020202020204" pitchFamily="34" charset="0"/>
              <a:cs typeface="Arial" panose="020B0604020202020204" pitchFamily="34" charset="0"/>
            </a:endParaRPr>
          </a:p>
        </p:txBody>
      </p:sp>
      <p:sp>
        <p:nvSpPr>
          <p:cNvPr id="44" name="TextBox 43">
            <a:extLst>
              <a:ext uri="{FF2B5EF4-FFF2-40B4-BE49-F238E27FC236}">
                <a16:creationId xmlns:a16="http://schemas.microsoft.com/office/drawing/2014/main" id="{F62AD23B-947A-4A58-B78A-3C0B9CCE81E4}"/>
              </a:ext>
            </a:extLst>
          </p:cNvPr>
          <p:cNvSpPr txBox="1"/>
          <p:nvPr/>
        </p:nvSpPr>
        <p:spPr>
          <a:xfrm>
            <a:off x="7612121" y="2461412"/>
            <a:ext cx="2704587" cy="307777"/>
          </a:xfrm>
          <a:prstGeom prst="rect">
            <a:avLst/>
          </a:prstGeom>
          <a:noFill/>
        </p:spPr>
        <p:txBody>
          <a:bodyPr wrap="none" rtlCol="0">
            <a:spAutoFit/>
          </a:bodyPr>
          <a:lstStyle/>
          <a:p>
            <a:r>
              <a:rPr lang="en-US" sz="1400">
                <a:latin typeface="Arial" panose="020B0604020202020204" pitchFamily="34" charset="0"/>
                <a:ea typeface="AECOM Sans Light" panose="020B0404020202020204" pitchFamily="34" charset="0"/>
                <a:cs typeface="Arial" panose="020B0604020202020204" pitchFamily="34" charset="0"/>
              </a:rPr>
              <a:t>Choose your organization type.</a:t>
            </a:r>
          </a:p>
        </p:txBody>
      </p:sp>
      <p:sp>
        <p:nvSpPr>
          <p:cNvPr id="45" name="TextBox 44">
            <a:extLst>
              <a:ext uri="{FF2B5EF4-FFF2-40B4-BE49-F238E27FC236}">
                <a16:creationId xmlns:a16="http://schemas.microsoft.com/office/drawing/2014/main" id="{1B8E2E49-FBC0-4921-9823-EC766B0281C4}"/>
              </a:ext>
            </a:extLst>
          </p:cNvPr>
          <p:cNvSpPr txBox="1"/>
          <p:nvPr/>
        </p:nvSpPr>
        <p:spPr>
          <a:xfrm>
            <a:off x="7300613" y="2476801"/>
            <a:ext cx="263826" cy="276999"/>
          </a:xfrm>
          <a:prstGeom prst="rect">
            <a:avLst/>
          </a:prstGeom>
          <a:noFill/>
        </p:spPr>
        <p:txBody>
          <a:bodyPr wrap="square" rtlCol="0">
            <a:spAutoFit/>
          </a:bodyPr>
          <a:lstStyle/>
          <a:p>
            <a:r>
              <a:rPr lang="en-US" sz="1200">
                <a:solidFill>
                  <a:schemeClr val="bg1"/>
                </a:solidFill>
                <a:latin typeface="Arial" panose="020B0604020202020204" pitchFamily="34" charset="0"/>
                <a:ea typeface="AECOM Sans" panose="020B0504020202020204" pitchFamily="34" charset="0"/>
                <a:cs typeface="Arial" panose="020B0604020202020204" pitchFamily="34" charset="0"/>
              </a:rPr>
              <a:t>1</a:t>
            </a:r>
          </a:p>
        </p:txBody>
      </p:sp>
      <p:sp>
        <p:nvSpPr>
          <p:cNvPr id="32" name="Rectangle 31">
            <a:extLst>
              <a:ext uri="{FF2B5EF4-FFF2-40B4-BE49-F238E27FC236}">
                <a16:creationId xmlns:a16="http://schemas.microsoft.com/office/drawing/2014/main" id="{F4077D13-9B27-4144-8B1A-531235483503}"/>
              </a:ext>
            </a:extLst>
          </p:cNvPr>
          <p:cNvSpPr/>
          <p:nvPr/>
        </p:nvSpPr>
        <p:spPr>
          <a:xfrm>
            <a:off x="5501032" y="2518698"/>
            <a:ext cx="908900" cy="467962"/>
          </a:xfrm>
          <a:prstGeom prst="rect">
            <a:avLst/>
          </a:prstGeom>
          <a:solidFill>
            <a:srgbClr val="FFC0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4A359409-3142-4A01-B960-6C0E2D5C9968}"/>
              </a:ext>
            </a:extLst>
          </p:cNvPr>
          <p:cNvSpPr/>
          <p:nvPr/>
        </p:nvSpPr>
        <p:spPr>
          <a:xfrm>
            <a:off x="5501032" y="3074849"/>
            <a:ext cx="908900" cy="467962"/>
          </a:xfrm>
          <a:prstGeom prst="rect">
            <a:avLst/>
          </a:prstGeom>
          <a:solidFill>
            <a:srgbClr val="FFC0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49C330E-D0AA-475C-3E91-50ED60DB8B1E}"/>
              </a:ext>
            </a:extLst>
          </p:cNvPr>
          <p:cNvPicPr>
            <a:picLocks noChangeAspect="1"/>
          </p:cNvPicPr>
          <p:nvPr/>
        </p:nvPicPr>
        <p:blipFill>
          <a:blip r:embed="rId4"/>
          <a:stretch>
            <a:fillRect/>
          </a:stretch>
        </p:blipFill>
        <p:spPr>
          <a:xfrm>
            <a:off x="5297821" y="5990758"/>
            <a:ext cx="406421" cy="292115"/>
          </a:xfrm>
          <a:prstGeom prst="rect">
            <a:avLst/>
          </a:prstGeom>
        </p:spPr>
      </p:pic>
    </p:spTree>
    <p:extLst>
      <p:ext uri="{BB962C8B-B14F-4D97-AF65-F5344CB8AC3E}">
        <p14:creationId xmlns:p14="http://schemas.microsoft.com/office/powerpoint/2010/main" val="16506331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F958D4-8AF6-8526-0C47-9C8DFC7BA433}"/>
              </a:ext>
            </a:extLst>
          </p:cNvPr>
          <p:cNvPicPr>
            <a:picLocks noChangeAspect="1"/>
          </p:cNvPicPr>
          <p:nvPr/>
        </p:nvPicPr>
        <p:blipFill>
          <a:blip r:embed="rId3"/>
          <a:stretch>
            <a:fillRect/>
          </a:stretch>
        </p:blipFill>
        <p:spPr>
          <a:xfrm>
            <a:off x="525910" y="1513185"/>
            <a:ext cx="6166667" cy="4769688"/>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15D462D9-800E-451E-A8E6-5DF1D145BC67}"/>
              </a:ext>
            </a:extLst>
          </p:cNvPr>
          <p:cNvSpPr/>
          <p:nvPr/>
        </p:nvSpPr>
        <p:spPr>
          <a:xfrm rot="5400000">
            <a:off x="5910806" y="-5910805"/>
            <a:ext cx="370390" cy="12192001"/>
          </a:xfrm>
          <a:prstGeom prst="rect">
            <a:avLst/>
          </a:prstGeom>
          <a:solidFill>
            <a:srgbClr val="093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45261EF3-36AA-46BC-9505-57A9573B3DF8}"/>
              </a:ext>
            </a:extLst>
          </p:cNvPr>
          <p:cNvSpPr txBox="1"/>
          <p:nvPr/>
        </p:nvSpPr>
        <p:spPr>
          <a:xfrm>
            <a:off x="525910" y="689847"/>
            <a:ext cx="11570840" cy="461665"/>
          </a:xfrm>
          <a:prstGeom prst="rect">
            <a:avLst/>
          </a:prstGeom>
          <a:noFill/>
        </p:spPr>
        <p:txBody>
          <a:bodyPr wrap="square" rtlCol="0">
            <a:spAutoFit/>
          </a:bodyPr>
          <a:lstStyle/>
          <a:p>
            <a:r>
              <a:rPr lang="en-US" sz="2400" b="1">
                <a:solidFill>
                  <a:srgbClr val="093B60"/>
                </a:solidFill>
                <a:latin typeface="Arial" panose="020B0604020202020204" pitchFamily="34" charset="0"/>
                <a:ea typeface="AECOM Sans" panose="020B0504020202020204" pitchFamily="34" charset="0"/>
                <a:cs typeface="Arial" panose="020B0604020202020204" pitchFamily="34" charset="0"/>
              </a:rPr>
              <a:t>1.3	Additional Guidance on Available Funding</a:t>
            </a:r>
          </a:p>
        </p:txBody>
      </p:sp>
      <p:sp>
        <p:nvSpPr>
          <p:cNvPr id="20" name="Rectangle 19">
            <a:extLst>
              <a:ext uri="{FF2B5EF4-FFF2-40B4-BE49-F238E27FC236}">
                <a16:creationId xmlns:a16="http://schemas.microsoft.com/office/drawing/2014/main" id="{DF2E5BA8-C8D6-4C75-A8A6-81064C1CDDDC}"/>
              </a:ext>
            </a:extLst>
          </p:cNvPr>
          <p:cNvSpPr/>
          <p:nvPr/>
        </p:nvSpPr>
        <p:spPr>
          <a:xfrm rot="5400000">
            <a:off x="6073142" y="-5707024"/>
            <a:ext cx="45719" cy="12192002"/>
          </a:xfrm>
          <a:prstGeom prst="rect">
            <a:avLst/>
          </a:prstGeom>
          <a:solidFill>
            <a:srgbClr val="29A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1718DDF-3AEE-4F66-8379-F1A563006FB1}"/>
              </a:ext>
            </a:extLst>
          </p:cNvPr>
          <p:cNvSpPr txBox="1"/>
          <p:nvPr/>
        </p:nvSpPr>
        <p:spPr>
          <a:xfrm>
            <a:off x="208347" y="-47587"/>
            <a:ext cx="2545209" cy="430887"/>
          </a:xfrm>
          <a:prstGeom prst="rect">
            <a:avLst/>
          </a:prstGeom>
          <a:noFill/>
        </p:spPr>
        <p:txBody>
          <a:bodyPr wrap="square" rtlCol="0">
            <a:spAutoFit/>
          </a:bodyPr>
          <a:lstStyle/>
          <a:p>
            <a:r>
              <a:rPr lang="en-US" sz="2200" b="1">
                <a:solidFill>
                  <a:schemeClr val="bg1"/>
                </a:solidFill>
                <a:latin typeface="Arial" panose="020B0604020202020204" pitchFamily="34" charset="0"/>
                <a:ea typeface="AECOM Sans" panose="020B0504020202020204" pitchFamily="34" charset="0"/>
                <a:cs typeface="Arial" panose="020B0604020202020204" pitchFamily="34" charset="0"/>
              </a:rPr>
              <a:t>ncdot.gov</a:t>
            </a:r>
          </a:p>
        </p:txBody>
      </p:sp>
      <p:sp>
        <p:nvSpPr>
          <p:cNvPr id="32" name="Oval 31">
            <a:extLst>
              <a:ext uri="{FF2B5EF4-FFF2-40B4-BE49-F238E27FC236}">
                <a16:creationId xmlns:a16="http://schemas.microsoft.com/office/drawing/2014/main" id="{CF58EF78-22FB-40CE-8203-E042FB512AED}"/>
              </a:ext>
            </a:extLst>
          </p:cNvPr>
          <p:cNvSpPr/>
          <p:nvPr/>
        </p:nvSpPr>
        <p:spPr>
          <a:xfrm>
            <a:off x="7318258" y="4059927"/>
            <a:ext cx="231892" cy="231892"/>
          </a:xfrm>
          <a:prstGeom prst="ellipse">
            <a:avLst/>
          </a:prstGeom>
          <a:solidFill>
            <a:srgbClr val="0F3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latin typeface="Arial" panose="020B0604020202020204" pitchFamily="34" charset="0"/>
              <a:ea typeface="AECOM Sans" panose="020B05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31A1C4CE-D592-44D4-A893-503CA1F897F7}"/>
              </a:ext>
            </a:extLst>
          </p:cNvPr>
          <p:cNvSpPr txBox="1"/>
          <p:nvPr/>
        </p:nvSpPr>
        <p:spPr>
          <a:xfrm>
            <a:off x="7612121" y="4031779"/>
            <a:ext cx="4289259" cy="523220"/>
          </a:xfrm>
          <a:prstGeom prst="rect">
            <a:avLst/>
          </a:prstGeom>
          <a:noFill/>
        </p:spPr>
        <p:txBody>
          <a:bodyPr wrap="square" rtlCol="0">
            <a:spAutoFit/>
          </a:bodyPr>
          <a:lstStyle/>
          <a:p>
            <a:r>
              <a:rPr lang="en-US" sz="1400">
                <a:latin typeface="Arial" panose="020B0604020202020204" pitchFamily="34" charset="0"/>
                <a:ea typeface="AECOM Sans Light" panose="020B0404020202020204" pitchFamily="34" charset="0"/>
                <a:cs typeface="Arial" panose="020B0604020202020204" pitchFamily="34" charset="0"/>
              </a:rPr>
              <a:t>Use the navigation box to go back to Part 1 or </a:t>
            </a:r>
            <a:br>
              <a:rPr lang="en-US" sz="1400">
                <a:latin typeface="Arial" panose="020B0604020202020204" pitchFamily="34" charset="0"/>
                <a:ea typeface="AECOM Sans Light" panose="020B0404020202020204" pitchFamily="34" charset="0"/>
                <a:cs typeface="Arial" panose="020B0604020202020204" pitchFamily="34" charset="0"/>
              </a:rPr>
            </a:br>
            <a:r>
              <a:rPr lang="en-US" sz="1400">
                <a:latin typeface="Arial" panose="020B0604020202020204" pitchFamily="34" charset="0"/>
                <a:ea typeface="AECOM Sans Light" panose="020B0404020202020204" pitchFamily="34" charset="0"/>
                <a:cs typeface="Arial" panose="020B0604020202020204" pitchFamily="34" charset="0"/>
              </a:rPr>
              <a:t>1.2.2 Home.</a:t>
            </a:r>
          </a:p>
        </p:txBody>
      </p:sp>
      <p:sp>
        <p:nvSpPr>
          <p:cNvPr id="38" name="TextBox 37">
            <a:extLst>
              <a:ext uri="{FF2B5EF4-FFF2-40B4-BE49-F238E27FC236}">
                <a16:creationId xmlns:a16="http://schemas.microsoft.com/office/drawing/2014/main" id="{8EAD2D24-854E-4EB5-9D73-A5F6BB54A9BA}"/>
              </a:ext>
            </a:extLst>
          </p:cNvPr>
          <p:cNvSpPr txBox="1"/>
          <p:nvPr/>
        </p:nvSpPr>
        <p:spPr>
          <a:xfrm>
            <a:off x="7300613" y="4037347"/>
            <a:ext cx="263826" cy="276999"/>
          </a:xfrm>
          <a:prstGeom prst="rect">
            <a:avLst/>
          </a:prstGeom>
          <a:noFill/>
        </p:spPr>
        <p:txBody>
          <a:bodyPr wrap="square" rtlCol="0">
            <a:spAutoFit/>
          </a:bodyPr>
          <a:lstStyle/>
          <a:p>
            <a:r>
              <a:rPr lang="en-US" sz="1200">
                <a:solidFill>
                  <a:schemeClr val="bg1"/>
                </a:solidFill>
                <a:latin typeface="Arial" panose="020B0604020202020204" pitchFamily="34" charset="0"/>
                <a:ea typeface="AECOM Sans" panose="020B0504020202020204" pitchFamily="34" charset="0"/>
                <a:cs typeface="Arial" panose="020B0604020202020204" pitchFamily="34" charset="0"/>
              </a:rPr>
              <a:t>4</a:t>
            </a:r>
          </a:p>
        </p:txBody>
      </p:sp>
      <p:sp>
        <p:nvSpPr>
          <p:cNvPr id="39" name="Oval 38">
            <a:extLst>
              <a:ext uri="{FF2B5EF4-FFF2-40B4-BE49-F238E27FC236}">
                <a16:creationId xmlns:a16="http://schemas.microsoft.com/office/drawing/2014/main" id="{20AE4713-F091-430A-8770-D87186AA3863}"/>
              </a:ext>
            </a:extLst>
          </p:cNvPr>
          <p:cNvSpPr/>
          <p:nvPr/>
        </p:nvSpPr>
        <p:spPr>
          <a:xfrm>
            <a:off x="7316580" y="3434650"/>
            <a:ext cx="231892" cy="231892"/>
          </a:xfrm>
          <a:prstGeom prst="ellipse">
            <a:avLst/>
          </a:prstGeom>
          <a:solidFill>
            <a:srgbClr val="0F3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latin typeface="Arial" panose="020B0604020202020204" pitchFamily="34" charset="0"/>
              <a:ea typeface="AECOM Sans" panose="020B0504020202020204" pitchFamily="34" charset="0"/>
              <a:cs typeface="Arial" panose="020B0604020202020204" pitchFamily="34" charset="0"/>
            </a:endParaRPr>
          </a:p>
        </p:txBody>
      </p:sp>
      <p:sp>
        <p:nvSpPr>
          <p:cNvPr id="40" name="TextBox 39">
            <a:extLst>
              <a:ext uri="{FF2B5EF4-FFF2-40B4-BE49-F238E27FC236}">
                <a16:creationId xmlns:a16="http://schemas.microsoft.com/office/drawing/2014/main" id="{202B5B14-6250-4199-9024-D35A8F96C154}"/>
              </a:ext>
            </a:extLst>
          </p:cNvPr>
          <p:cNvSpPr txBox="1"/>
          <p:nvPr/>
        </p:nvSpPr>
        <p:spPr>
          <a:xfrm>
            <a:off x="7612121" y="3406502"/>
            <a:ext cx="4363695" cy="523220"/>
          </a:xfrm>
          <a:prstGeom prst="rect">
            <a:avLst/>
          </a:prstGeom>
          <a:noFill/>
        </p:spPr>
        <p:txBody>
          <a:bodyPr wrap="square" rtlCol="0">
            <a:spAutoFit/>
          </a:bodyPr>
          <a:lstStyle/>
          <a:p>
            <a:r>
              <a:rPr lang="en-US" sz="1400">
                <a:latin typeface="Arial" panose="020B0604020202020204" pitchFamily="34" charset="0"/>
                <a:ea typeface="AECOM Sans Light" panose="020B0404020202020204" pitchFamily="34" charset="0"/>
                <a:cs typeface="Arial" panose="020B0604020202020204" pitchFamily="34" charset="0"/>
              </a:rPr>
              <a:t>Check the eligibility for each program. Click the boxes to the right of the table for more instructions. </a:t>
            </a:r>
          </a:p>
        </p:txBody>
      </p:sp>
      <p:sp>
        <p:nvSpPr>
          <p:cNvPr id="41" name="TextBox 40">
            <a:extLst>
              <a:ext uri="{FF2B5EF4-FFF2-40B4-BE49-F238E27FC236}">
                <a16:creationId xmlns:a16="http://schemas.microsoft.com/office/drawing/2014/main" id="{3398A493-8280-4D0B-B3BA-C77148FD420D}"/>
              </a:ext>
            </a:extLst>
          </p:cNvPr>
          <p:cNvSpPr txBox="1"/>
          <p:nvPr/>
        </p:nvSpPr>
        <p:spPr>
          <a:xfrm>
            <a:off x="7300613" y="3412070"/>
            <a:ext cx="263826" cy="276999"/>
          </a:xfrm>
          <a:prstGeom prst="rect">
            <a:avLst/>
          </a:prstGeom>
          <a:noFill/>
        </p:spPr>
        <p:txBody>
          <a:bodyPr wrap="square" rtlCol="0">
            <a:spAutoFit/>
          </a:bodyPr>
          <a:lstStyle/>
          <a:p>
            <a:r>
              <a:rPr lang="en-US" sz="1200">
                <a:solidFill>
                  <a:schemeClr val="bg1"/>
                </a:solidFill>
                <a:latin typeface="Arial" panose="020B0604020202020204" pitchFamily="34" charset="0"/>
                <a:ea typeface="AECOM Sans" panose="020B0504020202020204" pitchFamily="34" charset="0"/>
                <a:cs typeface="Arial" panose="020B0604020202020204" pitchFamily="34" charset="0"/>
              </a:rPr>
              <a:t>3</a:t>
            </a:r>
          </a:p>
        </p:txBody>
      </p:sp>
      <p:sp>
        <p:nvSpPr>
          <p:cNvPr id="42" name="Oval 41">
            <a:extLst>
              <a:ext uri="{FF2B5EF4-FFF2-40B4-BE49-F238E27FC236}">
                <a16:creationId xmlns:a16="http://schemas.microsoft.com/office/drawing/2014/main" id="{C130E8D4-6DD3-44F1-9B2E-CA98887CF716}"/>
              </a:ext>
            </a:extLst>
          </p:cNvPr>
          <p:cNvSpPr/>
          <p:nvPr/>
        </p:nvSpPr>
        <p:spPr>
          <a:xfrm>
            <a:off x="7316580" y="2971899"/>
            <a:ext cx="231892" cy="231892"/>
          </a:xfrm>
          <a:prstGeom prst="ellipse">
            <a:avLst/>
          </a:prstGeom>
          <a:solidFill>
            <a:srgbClr val="0F3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latin typeface="Arial" panose="020B0604020202020204" pitchFamily="34" charset="0"/>
              <a:ea typeface="AECOM Sans" panose="020B0504020202020204" pitchFamily="34" charset="0"/>
              <a:cs typeface="Arial" panose="020B0604020202020204" pitchFamily="34" charset="0"/>
            </a:endParaRPr>
          </a:p>
        </p:txBody>
      </p:sp>
      <p:sp>
        <p:nvSpPr>
          <p:cNvPr id="43" name="TextBox 42">
            <a:extLst>
              <a:ext uri="{FF2B5EF4-FFF2-40B4-BE49-F238E27FC236}">
                <a16:creationId xmlns:a16="http://schemas.microsoft.com/office/drawing/2014/main" id="{232734BD-2883-4770-B891-7272F2454564}"/>
              </a:ext>
            </a:extLst>
          </p:cNvPr>
          <p:cNvSpPr txBox="1"/>
          <p:nvPr/>
        </p:nvSpPr>
        <p:spPr>
          <a:xfrm>
            <a:off x="7612121" y="2933957"/>
            <a:ext cx="4682692" cy="307777"/>
          </a:xfrm>
          <a:prstGeom prst="rect">
            <a:avLst/>
          </a:prstGeom>
          <a:noFill/>
        </p:spPr>
        <p:txBody>
          <a:bodyPr wrap="none" rtlCol="0">
            <a:spAutoFit/>
          </a:bodyPr>
          <a:lstStyle/>
          <a:p>
            <a:r>
              <a:rPr lang="en-US" sz="1400">
                <a:latin typeface="Arial" panose="020B0604020202020204" pitchFamily="34" charset="0"/>
                <a:ea typeface="AECOM Sans Light" panose="020B0404020202020204" pitchFamily="34" charset="0"/>
                <a:cs typeface="Arial" panose="020B0604020202020204" pitchFamily="34" charset="0"/>
              </a:rPr>
              <a:t>Click the name of your system to see the eligibility table. </a:t>
            </a:r>
          </a:p>
        </p:txBody>
      </p:sp>
      <p:sp>
        <p:nvSpPr>
          <p:cNvPr id="44" name="TextBox 43">
            <a:extLst>
              <a:ext uri="{FF2B5EF4-FFF2-40B4-BE49-F238E27FC236}">
                <a16:creationId xmlns:a16="http://schemas.microsoft.com/office/drawing/2014/main" id="{5EFE12E1-8B18-4E16-9602-C845900B0998}"/>
              </a:ext>
            </a:extLst>
          </p:cNvPr>
          <p:cNvSpPr txBox="1"/>
          <p:nvPr/>
        </p:nvSpPr>
        <p:spPr>
          <a:xfrm>
            <a:off x="7300613" y="2949346"/>
            <a:ext cx="263826" cy="276999"/>
          </a:xfrm>
          <a:prstGeom prst="rect">
            <a:avLst/>
          </a:prstGeom>
          <a:noFill/>
        </p:spPr>
        <p:txBody>
          <a:bodyPr wrap="square" rtlCol="0">
            <a:spAutoFit/>
          </a:bodyPr>
          <a:lstStyle/>
          <a:p>
            <a:r>
              <a:rPr lang="en-US" sz="1200">
                <a:solidFill>
                  <a:schemeClr val="bg1"/>
                </a:solidFill>
                <a:latin typeface="Arial" panose="020B0604020202020204" pitchFamily="34" charset="0"/>
                <a:ea typeface="AECOM Sans" panose="020B0504020202020204" pitchFamily="34" charset="0"/>
                <a:cs typeface="Arial" panose="020B0604020202020204" pitchFamily="34" charset="0"/>
              </a:rPr>
              <a:t>2</a:t>
            </a:r>
          </a:p>
        </p:txBody>
      </p:sp>
      <p:sp>
        <p:nvSpPr>
          <p:cNvPr id="45" name="Oval 44">
            <a:extLst>
              <a:ext uri="{FF2B5EF4-FFF2-40B4-BE49-F238E27FC236}">
                <a16:creationId xmlns:a16="http://schemas.microsoft.com/office/drawing/2014/main" id="{A73F46AE-878B-422E-9E3D-7A56B40222D8}"/>
              </a:ext>
            </a:extLst>
          </p:cNvPr>
          <p:cNvSpPr/>
          <p:nvPr/>
        </p:nvSpPr>
        <p:spPr>
          <a:xfrm>
            <a:off x="7316580" y="2499354"/>
            <a:ext cx="231892" cy="231892"/>
          </a:xfrm>
          <a:prstGeom prst="ellipse">
            <a:avLst/>
          </a:prstGeom>
          <a:solidFill>
            <a:srgbClr val="0F3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latin typeface="Arial" panose="020B0604020202020204" pitchFamily="34" charset="0"/>
              <a:ea typeface="AECOM Sans" panose="020B0504020202020204" pitchFamily="34" charset="0"/>
              <a:cs typeface="Arial" panose="020B0604020202020204" pitchFamily="34" charset="0"/>
            </a:endParaRPr>
          </a:p>
        </p:txBody>
      </p:sp>
      <p:sp>
        <p:nvSpPr>
          <p:cNvPr id="46" name="TextBox 45">
            <a:extLst>
              <a:ext uri="{FF2B5EF4-FFF2-40B4-BE49-F238E27FC236}">
                <a16:creationId xmlns:a16="http://schemas.microsoft.com/office/drawing/2014/main" id="{15FA1339-5F5B-46DD-A4F5-6A7910937DFD}"/>
              </a:ext>
            </a:extLst>
          </p:cNvPr>
          <p:cNvSpPr txBox="1"/>
          <p:nvPr/>
        </p:nvSpPr>
        <p:spPr>
          <a:xfrm>
            <a:off x="7612121" y="2461412"/>
            <a:ext cx="2704587" cy="307777"/>
          </a:xfrm>
          <a:prstGeom prst="rect">
            <a:avLst/>
          </a:prstGeom>
          <a:noFill/>
        </p:spPr>
        <p:txBody>
          <a:bodyPr wrap="none" rtlCol="0">
            <a:spAutoFit/>
          </a:bodyPr>
          <a:lstStyle/>
          <a:p>
            <a:r>
              <a:rPr lang="en-US" sz="1400">
                <a:latin typeface="Arial" panose="020B0604020202020204" pitchFamily="34" charset="0"/>
                <a:ea typeface="AECOM Sans Light" panose="020B0404020202020204" pitchFamily="34" charset="0"/>
                <a:cs typeface="Arial" panose="020B0604020202020204" pitchFamily="34" charset="0"/>
              </a:rPr>
              <a:t>Choose your organization type.</a:t>
            </a:r>
          </a:p>
        </p:txBody>
      </p:sp>
      <p:sp>
        <p:nvSpPr>
          <p:cNvPr id="47" name="TextBox 46">
            <a:extLst>
              <a:ext uri="{FF2B5EF4-FFF2-40B4-BE49-F238E27FC236}">
                <a16:creationId xmlns:a16="http://schemas.microsoft.com/office/drawing/2014/main" id="{DFB68873-E50E-49E4-B8B5-C9478CAD141C}"/>
              </a:ext>
            </a:extLst>
          </p:cNvPr>
          <p:cNvSpPr txBox="1"/>
          <p:nvPr/>
        </p:nvSpPr>
        <p:spPr>
          <a:xfrm>
            <a:off x="7300613" y="2476801"/>
            <a:ext cx="263826" cy="276999"/>
          </a:xfrm>
          <a:prstGeom prst="rect">
            <a:avLst/>
          </a:prstGeom>
          <a:noFill/>
        </p:spPr>
        <p:txBody>
          <a:bodyPr wrap="square" rtlCol="0">
            <a:spAutoFit/>
          </a:bodyPr>
          <a:lstStyle/>
          <a:p>
            <a:r>
              <a:rPr lang="en-US" sz="1200">
                <a:solidFill>
                  <a:schemeClr val="bg1"/>
                </a:solidFill>
                <a:latin typeface="Arial" panose="020B0604020202020204" pitchFamily="34" charset="0"/>
                <a:ea typeface="AECOM Sans" panose="020B0504020202020204" pitchFamily="34" charset="0"/>
                <a:cs typeface="Arial" panose="020B0604020202020204" pitchFamily="34" charset="0"/>
              </a:rPr>
              <a:t>1</a:t>
            </a:r>
          </a:p>
        </p:txBody>
      </p:sp>
      <p:sp>
        <p:nvSpPr>
          <p:cNvPr id="34" name="Rectangle 33">
            <a:extLst>
              <a:ext uri="{FF2B5EF4-FFF2-40B4-BE49-F238E27FC236}">
                <a16:creationId xmlns:a16="http://schemas.microsoft.com/office/drawing/2014/main" id="{FB7766BD-C25E-44CA-8482-A21ECA438C63}"/>
              </a:ext>
            </a:extLst>
          </p:cNvPr>
          <p:cNvSpPr/>
          <p:nvPr/>
        </p:nvSpPr>
        <p:spPr>
          <a:xfrm>
            <a:off x="650024" y="5916765"/>
            <a:ext cx="2036025" cy="366110"/>
          </a:xfrm>
          <a:prstGeom prst="rect">
            <a:avLst/>
          </a:prstGeom>
          <a:solidFill>
            <a:srgbClr val="FFC0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A32D14B-F21E-7248-A865-230518F6EF7D}"/>
              </a:ext>
            </a:extLst>
          </p:cNvPr>
          <p:cNvPicPr>
            <a:picLocks noChangeAspect="1"/>
          </p:cNvPicPr>
          <p:nvPr/>
        </p:nvPicPr>
        <p:blipFill>
          <a:blip r:embed="rId4"/>
          <a:stretch>
            <a:fillRect/>
          </a:stretch>
        </p:blipFill>
        <p:spPr>
          <a:xfrm>
            <a:off x="5254614" y="5953762"/>
            <a:ext cx="406421" cy="292115"/>
          </a:xfrm>
          <a:prstGeom prst="rect">
            <a:avLst/>
          </a:prstGeom>
        </p:spPr>
      </p:pic>
    </p:spTree>
    <p:extLst>
      <p:ext uri="{BB962C8B-B14F-4D97-AF65-F5344CB8AC3E}">
        <p14:creationId xmlns:p14="http://schemas.microsoft.com/office/powerpoint/2010/main" val="26899772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7F4CC4-C623-47EB-1DAF-CBF56A00226A}"/>
              </a:ext>
            </a:extLst>
          </p:cNvPr>
          <p:cNvPicPr>
            <a:picLocks noChangeAspect="1"/>
          </p:cNvPicPr>
          <p:nvPr/>
        </p:nvPicPr>
        <p:blipFill>
          <a:blip r:embed="rId3"/>
          <a:stretch>
            <a:fillRect/>
          </a:stretch>
        </p:blipFill>
        <p:spPr>
          <a:xfrm>
            <a:off x="525909" y="1513184"/>
            <a:ext cx="6171311" cy="4769692"/>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15D462D9-800E-451E-A8E6-5DF1D145BC67}"/>
              </a:ext>
            </a:extLst>
          </p:cNvPr>
          <p:cNvSpPr/>
          <p:nvPr/>
        </p:nvSpPr>
        <p:spPr>
          <a:xfrm rot="5400000">
            <a:off x="5910806" y="-5910805"/>
            <a:ext cx="370390" cy="12192001"/>
          </a:xfrm>
          <a:prstGeom prst="rect">
            <a:avLst/>
          </a:prstGeom>
          <a:solidFill>
            <a:srgbClr val="093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45261EF3-36AA-46BC-9505-57A9573B3DF8}"/>
              </a:ext>
            </a:extLst>
          </p:cNvPr>
          <p:cNvSpPr txBox="1"/>
          <p:nvPr/>
        </p:nvSpPr>
        <p:spPr>
          <a:xfrm>
            <a:off x="525910" y="689847"/>
            <a:ext cx="11570840" cy="461665"/>
          </a:xfrm>
          <a:prstGeom prst="rect">
            <a:avLst/>
          </a:prstGeom>
          <a:noFill/>
        </p:spPr>
        <p:txBody>
          <a:bodyPr wrap="square" rtlCol="0">
            <a:spAutoFit/>
          </a:bodyPr>
          <a:lstStyle/>
          <a:p>
            <a:r>
              <a:rPr lang="en-US" sz="2400" b="1">
                <a:solidFill>
                  <a:srgbClr val="093B60"/>
                </a:solidFill>
                <a:latin typeface="Arial" panose="020B0604020202020204" pitchFamily="34" charset="0"/>
                <a:ea typeface="AECOM Sans" panose="020B0504020202020204" pitchFamily="34" charset="0"/>
                <a:cs typeface="Arial" panose="020B0604020202020204" pitchFamily="34" charset="0"/>
              </a:rPr>
              <a:t>1.3	Additional Guidance on Available Funding</a:t>
            </a:r>
          </a:p>
        </p:txBody>
      </p:sp>
      <p:sp>
        <p:nvSpPr>
          <p:cNvPr id="20" name="Rectangle 19">
            <a:extLst>
              <a:ext uri="{FF2B5EF4-FFF2-40B4-BE49-F238E27FC236}">
                <a16:creationId xmlns:a16="http://schemas.microsoft.com/office/drawing/2014/main" id="{DF2E5BA8-C8D6-4C75-A8A6-81064C1CDDDC}"/>
              </a:ext>
            </a:extLst>
          </p:cNvPr>
          <p:cNvSpPr/>
          <p:nvPr/>
        </p:nvSpPr>
        <p:spPr>
          <a:xfrm rot="5400000">
            <a:off x="6073142" y="-5707024"/>
            <a:ext cx="45719" cy="12192002"/>
          </a:xfrm>
          <a:prstGeom prst="rect">
            <a:avLst/>
          </a:prstGeom>
          <a:solidFill>
            <a:srgbClr val="29A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1718DDF-3AEE-4F66-8379-F1A563006FB1}"/>
              </a:ext>
            </a:extLst>
          </p:cNvPr>
          <p:cNvSpPr txBox="1"/>
          <p:nvPr/>
        </p:nvSpPr>
        <p:spPr>
          <a:xfrm>
            <a:off x="208347" y="-47587"/>
            <a:ext cx="2545209" cy="430887"/>
          </a:xfrm>
          <a:prstGeom prst="rect">
            <a:avLst/>
          </a:prstGeom>
          <a:noFill/>
        </p:spPr>
        <p:txBody>
          <a:bodyPr wrap="square" rtlCol="0">
            <a:spAutoFit/>
          </a:bodyPr>
          <a:lstStyle/>
          <a:p>
            <a:r>
              <a:rPr lang="en-US" sz="2200" b="1">
                <a:solidFill>
                  <a:schemeClr val="bg1"/>
                </a:solidFill>
                <a:latin typeface="Arial" panose="020B0604020202020204" pitchFamily="34" charset="0"/>
                <a:ea typeface="AECOM Sans" panose="020B0504020202020204" pitchFamily="34" charset="0"/>
                <a:cs typeface="Arial" panose="020B0604020202020204" pitchFamily="34" charset="0"/>
              </a:rPr>
              <a:t>ncdot.gov</a:t>
            </a:r>
          </a:p>
        </p:txBody>
      </p:sp>
      <p:sp>
        <p:nvSpPr>
          <p:cNvPr id="19" name="Oval 18">
            <a:extLst>
              <a:ext uri="{FF2B5EF4-FFF2-40B4-BE49-F238E27FC236}">
                <a16:creationId xmlns:a16="http://schemas.microsoft.com/office/drawing/2014/main" id="{CB677F7F-A652-4AE9-A84C-F337B40B1EAD}"/>
              </a:ext>
            </a:extLst>
          </p:cNvPr>
          <p:cNvSpPr/>
          <p:nvPr/>
        </p:nvSpPr>
        <p:spPr>
          <a:xfrm>
            <a:off x="7316580" y="2499354"/>
            <a:ext cx="231892" cy="231892"/>
          </a:xfrm>
          <a:prstGeom prst="ellipse">
            <a:avLst/>
          </a:prstGeom>
          <a:solidFill>
            <a:srgbClr val="0F3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latin typeface="Arial" panose="020B0604020202020204" pitchFamily="34" charset="0"/>
              <a:ea typeface="AECOM Sans" panose="020B05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2A64F336-88E1-4A0F-94DA-4C4D619E3A16}"/>
              </a:ext>
            </a:extLst>
          </p:cNvPr>
          <p:cNvSpPr txBox="1"/>
          <p:nvPr/>
        </p:nvSpPr>
        <p:spPr>
          <a:xfrm>
            <a:off x="7612121" y="2461412"/>
            <a:ext cx="2704587" cy="307777"/>
          </a:xfrm>
          <a:prstGeom prst="rect">
            <a:avLst/>
          </a:prstGeom>
          <a:noFill/>
        </p:spPr>
        <p:txBody>
          <a:bodyPr wrap="none" rtlCol="0">
            <a:spAutoFit/>
          </a:bodyPr>
          <a:lstStyle/>
          <a:p>
            <a:r>
              <a:rPr lang="en-US" sz="1400">
                <a:latin typeface="Arial" panose="020B0604020202020204" pitchFamily="34" charset="0"/>
                <a:ea typeface="AECOM Sans Light" panose="020B0404020202020204" pitchFamily="34" charset="0"/>
                <a:cs typeface="Arial" panose="020B0604020202020204" pitchFamily="34" charset="0"/>
              </a:rPr>
              <a:t>Choose your organization type.</a:t>
            </a:r>
          </a:p>
        </p:txBody>
      </p:sp>
      <p:sp>
        <p:nvSpPr>
          <p:cNvPr id="25" name="TextBox 24">
            <a:extLst>
              <a:ext uri="{FF2B5EF4-FFF2-40B4-BE49-F238E27FC236}">
                <a16:creationId xmlns:a16="http://schemas.microsoft.com/office/drawing/2014/main" id="{7577C82C-3E5D-424F-B586-7B330DFC0965}"/>
              </a:ext>
            </a:extLst>
          </p:cNvPr>
          <p:cNvSpPr txBox="1"/>
          <p:nvPr/>
        </p:nvSpPr>
        <p:spPr>
          <a:xfrm>
            <a:off x="7300613" y="2476801"/>
            <a:ext cx="263826" cy="276999"/>
          </a:xfrm>
          <a:prstGeom prst="rect">
            <a:avLst/>
          </a:prstGeom>
          <a:noFill/>
        </p:spPr>
        <p:txBody>
          <a:bodyPr wrap="square" rtlCol="0">
            <a:spAutoFit/>
          </a:bodyPr>
          <a:lstStyle/>
          <a:p>
            <a:r>
              <a:rPr lang="en-US" sz="1200">
                <a:solidFill>
                  <a:schemeClr val="bg1"/>
                </a:solidFill>
                <a:latin typeface="Arial" panose="020B0604020202020204" pitchFamily="34" charset="0"/>
                <a:ea typeface="AECOM Sans" panose="020B0504020202020204" pitchFamily="34" charset="0"/>
                <a:cs typeface="Arial" panose="020B0604020202020204" pitchFamily="34" charset="0"/>
              </a:rPr>
              <a:t>1</a:t>
            </a:r>
          </a:p>
        </p:txBody>
      </p:sp>
      <p:sp>
        <p:nvSpPr>
          <p:cNvPr id="26" name="Rectangle 25">
            <a:extLst>
              <a:ext uri="{FF2B5EF4-FFF2-40B4-BE49-F238E27FC236}">
                <a16:creationId xmlns:a16="http://schemas.microsoft.com/office/drawing/2014/main" id="{035A130A-B96A-4CB7-BB28-B302D9C392DE}"/>
              </a:ext>
            </a:extLst>
          </p:cNvPr>
          <p:cNvSpPr/>
          <p:nvPr/>
        </p:nvSpPr>
        <p:spPr>
          <a:xfrm>
            <a:off x="4548513" y="3624262"/>
            <a:ext cx="1321592" cy="1952625"/>
          </a:xfrm>
          <a:prstGeom prst="rect">
            <a:avLst/>
          </a:prstGeom>
          <a:solidFill>
            <a:srgbClr val="FFC0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24D5B4A-E5B8-A6D4-AB44-0C140D912DE0}"/>
              </a:ext>
            </a:extLst>
          </p:cNvPr>
          <p:cNvPicPr>
            <a:picLocks noChangeAspect="1"/>
          </p:cNvPicPr>
          <p:nvPr/>
        </p:nvPicPr>
        <p:blipFill>
          <a:blip r:embed="rId4"/>
          <a:stretch>
            <a:fillRect/>
          </a:stretch>
        </p:blipFill>
        <p:spPr>
          <a:xfrm>
            <a:off x="5209309" y="5990761"/>
            <a:ext cx="406421" cy="292115"/>
          </a:xfrm>
          <a:prstGeom prst="rect">
            <a:avLst/>
          </a:prstGeom>
        </p:spPr>
      </p:pic>
    </p:spTree>
    <p:extLst>
      <p:ext uri="{BB962C8B-B14F-4D97-AF65-F5344CB8AC3E}">
        <p14:creationId xmlns:p14="http://schemas.microsoft.com/office/powerpoint/2010/main" val="3046719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2" grpId="0"/>
      <p:bldP spid="25" grpId="0"/>
      <p:bldP spid="2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3A995D-7EEB-0AD4-4ADC-D34D95AC5FDC}"/>
              </a:ext>
            </a:extLst>
          </p:cNvPr>
          <p:cNvPicPr>
            <a:picLocks noChangeAspect="1"/>
          </p:cNvPicPr>
          <p:nvPr/>
        </p:nvPicPr>
        <p:blipFill>
          <a:blip r:embed="rId3"/>
          <a:stretch>
            <a:fillRect/>
          </a:stretch>
        </p:blipFill>
        <p:spPr>
          <a:xfrm>
            <a:off x="525910" y="1513185"/>
            <a:ext cx="6171304" cy="4773274"/>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15D462D9-800E-451E-A8E6-5DF1D145BC67}"/>
              </a:ext>
            </a:extLst>
          </p:cNvPr>
          <p:cNvSpPr/>
          <p:nvPr/>
        </p:nvSpPr>
        <p:spPr>
          <a:xfrm rot="5400000">
            <a:off x="5910806" y="-5910805"/>
            <a:ext cx="370390" cy="12192001"/>
          </a:xfrm>
          <a:prstGeom prst="rect">
            <a:avLst/>
          </a:prstGeom>
          <a:solidFill>
            <a:srgbClr val="093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45261EF3-36AA-46BC-9505-57A9573B3DF8}"/>
              </a:ext>
            </a:extLst>
          </p:cNvPr>
          <p:cNvSpPr txBox="1"/>
          <p:nvPr/>
        </p:nvSpPr>
        <p:spPr>
          <a:xfrm>
            <a:off x="525910" y="689847"/>
            <a:ext cx="11570840" cy="461665"/>
          </a:xfrm>
          <a:prstGeom prst="rect">
            <a:avLst/>
          </a:prstGeom>
          <a:noFill/>
        </p:spPr>
        <p:txBody>
          <a:bodyPr wrap="square" rtlCol="0">
            <a:spAutoFit/>
          </a:bodyPr>
          <a:lstStyle/>
          <a:p>
            <a:r>
              <a:rPr lang="en-US" sz="2400" b="1">
                <a:solidFill>
                  <a:srgbClr val="093B60"/>
                </a:solidFill>
                <a:latin typeface="Arial" panose="020B0604020202020204" pitchFamily="34" charset="0"/>
                <a:ea typeface="AECOM Sans" panose="020B0504020202020204" pitchFamily="34" charset="0"/>
                <a:cs typeface="Arial" panose="020B0604020202020204" pitchFamily="34" charset="0"/>
              </a:rPr>
              <a:t>1.3	Additional Guidance on Available Funding</a:t>
            </a:r>
          </a:p>
        </p:txBody>
      </p:sp>
      <p:sp>
        <p:nvSpPr>
          <p:cNvPr id="20" name="Rectangle 19">
            <a:extLst>
              <a:ext uri="{FF2B5EF4-FFF2-40B4-BE49-F238E27FC236}">
                <a16:creationId xmlns:a16="http://schemas.microsoft.com/office/drawing/2014/main" id="{DF2E5BA8-C8D6-4C75-A8A6-81064C1CDDDC}"/>
              </a:ext>
            </a:extLst>
          </p:cNvPr>
          <p:cNvSpPr/>
          <p:nvPr/>
        </p:nvSpPr>
        <p:spPr>
          <a:xfrm rot="5400000">
            <a:off x="6073142" y="-5707024"/>
            <a:ext cx="45719" cy="12192002"/>
          </a:xfrm>
          <a:prstGeom prst="rect">
            <a:avLst/>
          </a:prstGeom>
          <a:solidFill>
            <a:srgbClr val="29A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1718DDF-3AEE-4F66-8379-F1A563006FB1}"/>
              </a:ext>
            </a:extLst>
          </p:cNvPr>
          <p:cNvSpPr txBox="1"/>
          <p:nvPr/>
        </p:nvSpPr>
        <p:spPr>
          <a:xfrm>
            <a:off x="208347" y="-47587"/>
            <a:ext cx="2545209" cy="430887"/>
          </a:xfrm>
          <a:prstGeom prst="rect">
            <a:avLst/>
          </a:prstGeom>
          <a:noFill/>
        </p:spPr>
        <p:txBody>
          <a:bodyPr wrap="square" rtlCol="0">
            <a:spAutoFit/>
          </a:bodyPr>
          <a:lstStyle/>
          <a:p>
            <a:r>
              <a:rPr lang="en-US" sz="2200" b="1">
                <a:solidFill>
                  <a:schemeClr val="bg1"/>
                </a:solidFill>
                <a:latin typeface="Arial" panose="020B0604020202020204" pitchFamily="34" charset="0"/>
                <a:ea typeface="AECOM Sans" panose="020B0504020202020204" pitchFamily="34" charset="0"/>
                <a:cs typeface="Arial" panose="020B0604020202020204" pitchFamily="34" charset="0"/>
              </a:rPr>
              <a:t>ncdot.gov</a:t>
            </a:r>
          </a:p>
        </p:txBody>
      </p:sp>
      <p:sp>
        <p:nvSpPr>
          <p:cNvPr id="21" name="Oval 20">
            <a:extLst>
              <a:ext uri="{FF2B5EF4-FFF2-40B4-BE49-F238E27FC236}">
                <a16:creationId xmlns:a16="http://schemas.microsoft.com/office/drawing/2014/main" id="{ECB05CA0-C016-432B-96F4-8E587FF9E06F}"/>
              </a:ext>
            </a:extLst>
          </p:cNvPr>
          <p:cNvSpPr/>
          <p:nvPr/>
        </p:nvSpPr>
        <p:spPr>
          <a:xfrm>
            <a:off x="7316580" y="2971899"/>
            <a:ext cx="231892" cy="231892"/>
          </a:xfrm>
          <a:prstGeom prst="ellipse">
            <a:avLst/>
          </a:prstGeom>
          <a:solidFill>
            <a:srgbClr val="0F3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latin typeface="Arial" panose="020B0604020202020204" pitchFamily="34" charset="0"/>
              <a:ea typeface="AECOM Sans" panose="020B05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0B97A3E9-DC19-4FC4-9E45-8E00AAD35A1C}"/>
              </a:ext>
            </a:extLst>
          </p:cNvPr>
          <p:cNvSpPr txBox="1"/>
          <p:nvPr/>
        </p:nvSpPr>
        <p:spPr>
          <a:xfrm>
            <a:off x="7612121" y="2933957"/>
            <a:ext cx="4413388" cy="307777"/>
          </a:xfrm>
          <a:prstGeom prst="rect">
            <a:avLst/>
          </a:prstGeom>
          <a:noFill/>
        </p:spPr>
        <p:txBody>
          <a:bodyPr wrap="none" rtlCol="0">
            <a:spAutoFit/>
          </a:bodyPr>
          <a:lstStyle/>
          <a:p>
            <a:r>
              <a:rPr lang="en-US" sz="1400">
                <a:latin typeface="Arial" panose="020B0604020202020204" pitchFamily="34" charset="0"/>
                <a:ea typeface="AECOM Sans Light" panose="020B0404020202020204" pitchFamily="34" charset="0"/>
                <a:cs typeface="Arial" panose="020B0604020202020204" pitchFamily="34" charset="0"/>
              </a:rPr>
              <a:t>Click the funding programs to see the eligibility table. </a:t>
            </a:r>
          </a:p>
        </p:txBody>
      </p:sp>
      <p:sp>
        <p:nvSpPr>
          <p:cNvPr id="31" name="TextBox 30">
            <a:extLst>
              <a:ext uri="{FF2B5EF4-FFF2-40B4-BE49-F238E27FC236}">
                <a16:creationId xmlns:a16="http://schemas.microsoft.com/office/drawing/2014/main" id="{04AB4F25-740D-4216-9430-E8C669F3F97A}"/>
              </a:ext>
            </a:extLst>
          </p:cNvPr>
          <p:cNvSpPr txBox="1"/>
          <p:nvPr/>
        </p:nvSpPr>
        <p:spPr>
          <a:xfrm>
            <a:off x="7300613" y="2949346"/>
            <a:ext cx="263826" cy="276999"/>
          </a:xfrm>
          <a:prstGeom prst="rect">
            <a:avLst/>
          </a:prstGeom>
          <a:noFill/>
        </p:spPr>
        <p:txBody>
          <a:bodyPr wrap="square" rtlCol="0">
            <a:spAutoFit/>
          </a:bodyPr>
          <a:lstStyle/>
          <a:p>
            <a:r>
              <a:rPr lang="en-US" sz="1200">
                <a:solidFill>
                  <a:schemeClr val="bg1"/>
                </a:solidFill>
                <a:latin typeface="Arial" panose="020B0604020202020204" pitchFamily="34" charset="0"/>
                <a:ea typeface="AECOM Sans" panose="020B0504020202020204" pitchFamily="34" charset="0"/>
                <a:cs typeface="Arial" panose="020B0604020202020204" pitchFamily="34" charset="0"/>
              </a:rPr>
              <a:t>2</a:t>
            </a:r>
          </a:p>
        </p:txBody>
      </p:sp>
      <p:sp>
        <p:nvSpPr>
          <p:cNvPr id="32" name="Oval 31">
            <a:extLst>
              <a:ext uri="{FF2B5EF4-FFF2-40B4-BE49-F238E27FC236}">
                <a16:creationId xmlns:a16="http://schemas.microsoft.com/office/drawing/2014/main" id="{1E4AD8D4-F029-4DCF-8081-7AA13035DF7C}"/>
              </a:ext>
            </a:extLst>
          </p:cNvPr>
          <p:cNvSpPr/>
          <p:nvPr/>
        </p:nvSpPr>
        <p:spPr>
          <a:xfrm>
            <a:off x="7316580" y="2499354"/>
            <a:ext cx="231892" cy="231892"/>
          </a:xfrm>
          <a:prstGeom prst="ellipse">
            <a:avLst/>
          </a:prstGeom>
          <a:solidFill>
            <a:srgbClr val="0F3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latin typeface="Arial" panose="020B0604020202020204" pitchFamily="34" charset="0"/>
              <a:ea typeface="AECOM Sans" panose="020B05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FECC7F69-E429-412F-AB83-EB5220CA6F5D}"/>
              </a:ext>
            </a:extLst>
          </p:cNvPr>
          <p:cNvSpPr txBox="1"/>
          <p:nvPr/>
        </p:nvSpPr>
        <p:spPr>
          <a:xfrm>
            <a:off x="7612121" y="2461412"/>
            <a:ext cx="2704587" cy="307777"/>
          </a:xfrm>
          <a:prstGeom prst="rect">
            <a:avLst/>
          </a:prstGeom>
          <a:noFill/>
        </p:spPr>
        <p:txBody>
          <a:bodyPr wrap="none" rtlCol="0">
            <a:spAutoFit/>
          </a:bodyPr>
          <a:lstStyle/>
          <a:p>
            <a:r>
              <a:rPr lang="en-US" sz="1400">
                <a:latin typeface="Arial" panose="020B0604020202020204" pitchFamily="34" charset="0"/>
                <a:ea typeface="AECOM Sans Light" panose="020B0404020202020204" pitchFamily="34" charset="0"/>
                <a:cs typeface="Arial" panose="020B0604020202020204" pitchFamily="34" charset="0"/>
              </a:rPr>
              <a:t>Choose your organization type.</a:t>
            </a:r>
          </a:p>
        </p:txBody>
      </p:sp>
      <p:sp>
        <p:nvSpPr>
          <p:cNvPr id="35" name="TextBox 34">
            <a:extLst>
              <a:ext uri="{FF2B5EF4-FFF2-40B4-BE49-F238E27FC236}">
                <a16:creationId xmlns:a16="http://schemas.microsoft.com/office/drawing/2014/main" id="{FE476F96-03CE-40E7-BC51-E00714EA045E}"/>
              </a:ext>
            </a:extLst>
          </p:cNvPr>
          <p:cNvSpPr txBox="1"/>
          <p:nvPr/>
        </p:nvSpPr>
        <p:spPr>
          <a:xfrm>
            <a:off x="7300613" y="2476801"/>
            <a:ext cx="263826" cy="276999"/>
          </a:xfrm>
          <a:prstGeom prst="rect">
            <a:avLst/>
          </a:prstGeom>
          <a:noFill/>
        </p:spPr>
        <p:txBody>
          <a:bodyPr wrap="square" rtlCol="0">
            <a:spAutoFit/>
          </a:bodyPr>
          <a:lstStyle/>
          <a:p>
            <a:r>
              <a:rPr lang="en-US" sz="1200">
                <a:solidFill>
                  <a:schemeClr val="bg1"/>
                </a:solidFill>
                <a:latin typeface="Arial" panose="020B0604020202020204" pitchFamily="34" charset="0"/>
                <a:ea typeface="AECOM Sans" panose="020B0504020202020204" pitchFamily="34" charset="0"/>
                <a:cs typeface="Arial" panose="020B0604020202020204" pitchFamily="34" charset="0"/>
              </a:rPr>
              <a:t>1</a:t>
            </a:r>
          </a:p>
        </p:txBody>
      </p:sp>
      <p:sp>
        <p:nvSpPr>
          <p:cNvPr id="34" name="Rectangle 33">
            <a:extLst>
              <a:ext uri="{FF2B5EF4-FFF2-40B4-BE49-F238E27FC236}">
                <a16:creationId xmlns:a16="http://schemas.microsoft.com/office/drawing/2014/main" id="{D96B35BB-C0FC-4491-802D-AAFCFF3AEE1D}"/>
              </a:ext>
            </a:extLst>
          </p:cNvPr>
          <p:cNvSpPr/>
          <p:nvPr/>
        </p:nvSpPr>
        <p:spPr>
          <a:xfrm>
            <a:off x="999242" y="3463547"/>
            <a:ext cx="2359907" cy="208973"/>
          </a:xfrm>
          <a:prstGeom prst="rect">
            <a:avLst/>
          </a:prstGeom>
          <a:solidFill>
            <a:srgbClr val="FFC0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69E7FEF-209B-23C1-3721-6B882E504F67}"/>
              </a:ext>
            </a:extLst>
          </p:cNvPr>
          <p:cNvPicPr>
            <a:picLocks noChangeAspect="1"/>
          </p:cNvPicPr>
          <p:nvPr/>
        </p:nvPicPr>
        <p:blipFill>
          <a:blip r:embed="rId4"/>
          <a:stretch>
            <a:fillRect/>
          </a:stretch>
        </p:blipFill>
        <p:spPr>
          <a:xfrm>
            <a:off x="5292714" y="5994344"/>
            <a:ext cx="406421" cy="292115"/>
          </a:xfrm>
          <a:prstGeom prst="rect">
            <a:avLst/>
          </a:prstGeom>
        </p:spPr>
      </p:pic>
    </p:spTree>
    <p:extLst>
      <p:ext uri="{BB962C8B-B14F-4D97-AF65-F5344CB8AC3E}">
        <p14:creationId xmlns:p14="http://schemas.microsoft.com/office/powerpoint/2010/main" val="3856910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Shape 25">
            <a:extLst>
              <a:ext uri="{FF2B5EF4-FFF2-40B4-BE49-F238E27FC236}">
                <a16:creationId xmlns:a16="http://schemas.microsoft.com/office/drawing/2014/main" id="{55B824C8-56BF-41D8-BAC1-B5C331D1819C}"/>
              </a:ext>
            </a:extLst>
          </p:cNvPr>
          <p:cNvSpPr/>
          <p:nvPr/>
        </p:nvSpPr>
        <p:spPr>
          <a:xfrm>
            <a:off x="3446169" y="324091"/>
            <a:ext cx="5301205" cy="6736466"/>
          </a:xfrm>
          <a:custGeom>
            <a:avLst/>
            <a:gdLst>
              <a:gd name="connsiteX0" fmla="*/ 5058137 w 5301205"/>
              <a:gd name="connsiteY0" fmla="*/ 1076446 h 6736466"/>
              <a:gd name="connsiteX1" fmla="*/ 1932972 w 5301205"/>
              <a:gd name="connsiteY1" fmla="*/ 6736466 h 6736466"/>
              <a:gd name="connsiteX2" fmla="*/ 0 w 5301205"/>
              <a:gd name="connsiteY2" fmla="*/ 5775767 h 6736466"/>
              <a:gd name="connsiteX3" fmla="*/ 3333509 w 5301205"/>
              <a:gd name="connsiteY3" fmla="*/ 0 h 6736466"/>
              <a:gd name="connsiteX4" fmla="*/ 5301205 w 5301205"/>
              <a:gd name="connsiteY4" fmla="*/ 682906 h 6736466"/>
              <a:gd name="connsiteX5" fmla="*/ 5000263 w 5301205"/>
              <a:gd name="connsiteY5" fmla="*/ 1215342 h 6736466"/>
              <a:gd name="connsiteX6" fmla="*/ 5000263 w 5301205"/>
              <a:gd name="connsiteY6" fmla="*/ 1215342 h 6736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01205" h="6736466">
                <a:moveTo>
                  <a:pt x="5058137" y="1076446"/>
                </a:moveTo>
                <a:lnTo>
                  <a:pt x="1932972" y="6736466"/>
                </a:lnTo>
                <a:lnTo>
                  <a:pt x="0" y="5775767"/>
                </a:lnTo>
                <a:lnTo>
                  <a:pt x="3333509" y="0"/>
                </a:lnTo>
                <a:lnTo>
                  <a:pt x="5301205" y="682906"/>
                </a:lnTo>
                <a:lnTo>
                  <a:pt x="5000263" y="1215342"/>
                </a:lnTo>
                <a:lnTo>
                  <a:pt x="5000263" y="1215342"/>
                </a:ln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Shape 3">
            <a:extLst>
              <a:ext uri="{FF2B5EF4-FFF2-40B4-BE49-F238E27FC236}">
                <a16:creationId xmlns:a16="http://schemas.microsoft.com/office/drawing/2014/main" id="{F5B8C486-71BE-43FC-8FFD-5E677C40C750}"/>
              </a:ext>
            </a:extLst>
          </p:cNvPr>
          <p:cNvSpPr/>
          <p:nvPr/>
        </p:nvSpPr>
        <p:spPr>
          <a:xfrm>
            <a:off x="-2715" y="2042"/>
            <a:ext cx="8794151" cy="3401550"/>
          </a:xfrm>
          <a:custGeom>
            <a:avLst/>
            <a:gdLst>
              <a:gd name="connsiteX0" fmla="*/ 20320 w 6035040"/>
              <a:gd name="connsiteY0" fmla="*/ 0 h 3525520"/>
              <a:gd name="connsiteX1" fmla="*/ 6035040 w 6035040"/>
              <a:gd name="connsiteY1" fmla="*/ 0 h 3525520"/>
              <a:gd name="connsiteX2" fmla="*/ 4368800 w 6035040"/>
              <a:gd name="connsiteY2" fmla="*/ 3525520 h 3525520"/>
              <a:gd name="connsiteX3" fmla="*/ 0 w 6035040"/>
              <a:gd name="connsiteY3" fmla="*/ 3525520 h 3525520"/>
              <a:gd name="connsiteX4" fmla="*/ 20320 w 6035040"/>
              <a:gd name="connsiteY4" fmla="*/ 0 h 3525520"/>
              <a:gd name="connsiteX0" fmla="*/ 0 w 6037580"/>
              <a:gd name="connsiteY0" fmla="*/ 0 h 3529330"/>
              <a:gd name="connsiteX1" fmla="*/ 6037580 w 6037580"/>
              <a:gd name="connsiteY1" fmla="*/ 3810 h 3529330"/>
              <a:gd name="connsiteX2" fmla="*/ 4371340 w 6037580"/>
              <a:gd name="connsiteY2" fmla="*/ 3529330 h 3529330"/>
              <a:gd name="connsiteX3" fmla="*/ 2540 w 6037580"/>
              <a:gd name="connsiteY3" fmla="*/ 3529330 h 3529330"/>
              <a:gd name="connsiteX4" fmla="*/ 0 w 6037580"/>
              <a:gd name="connsiteY4" fmla="*/ 0 h 3529330"/>
              <a:gd name="connsiteX0" fmla="*/ 0 w 6326947"/>
              <a:gd name="connsiteY0" fmla="*/ 7765 h 3537095"/>
              <a:gd name="connsiteX1" fmla="*/ 6326947 w 6326947"/>
              <a:gd name="connsiteY1" fmla="*/ 0 h 3537095"/>
              <a:gd name="connsiteX2" fmla="*/ 4371340 w 6326947"/>
              <a:gd name="connsiteY2" fmla="*/ 3537095 h 3537095"/>
              <a:gd name="connsiteX3" fmla="*/ 2540 w 6326947"/>
              <a:gd name="connsiteY3" fmla="*/ 3537095 h 3537095"/>
              <a:gd name="connsiteX4" fmla="*/ 0 w 6326947"/>
              <a:gd name="connsiteY4" fmla="*/ 7765 h 3537095"/>
              <a:gd name="connsiteX0" fmla="*/ 0 w 6326947"/>
              <a:gd name="connsiteY0" fmla="*/ 0 h 3986530"/>
              <a:gd name="connsiteX1" fmla="*/ 6326947 w 6326947"/>
              <a:gd name="connsiteY1" fmla="*/ 449435 h 3986530"/>
              <a:gd name="connsiteX2" fmla="*/ 4371340 w 6326947"/>
              <a:gd name="connsiteY2" fmla="*/ 3986530 h 3986530"/>
              <a:gd name="connsiteX3" fmla="*/ 2540 w 6326947"/>
              <a:gd name="connsiteY3" fmla="*/ 3986530 h 3986530"/>
              <a:gd name="connsiteX4" fmla="*/ 0 w 6326947"/>
              <a:gd name="connsiteY4" fmla="*/ 0 h 3986530"/>
              <a:gd name="connsiteX0" fmla="*/ 0 w 6601267"/>
              <a:gd name="connsiteY0" fmla="*/ 7765 h 3994295"/>
              <a:gd name="connsiteX1" fmla="*/ 6601267 w 6601267"/>
              <a:gd name="connsiteY1" fmla="*/ 0 h 3994295"/>
              <a:gd name="connsiteX2" fmla="*/ 4371340 w 6601267"/>
              <a:gd name="connsiteY2" fmla="*/ 3994295 h 3994295"/>
              <a:gd name="connsiteX3" fmla="*/ 2540 w 6601267"/>
              <a:gd name="connsiteY3" fmla="*/ 3994295 h 3994295"/>
              <a:gd name="connsiteX4" fmla="*/ 0 w 6601267"/>
              <a:gd name="connsiteY4" fmla="*/ 7765 h 3994295"/>
              <a:gd name="connsiteX0" fmla="*/ 0 w 7744267"/>
              <a:gd name="connsiteY0" fmla="*/ 2034685 h 6021215"/>
              <a:gd name="connsiteX1" fmla="*/ 7744267 w 7744267"/>
              <a:gd name="connsiteY1" fmla="*/ 0 h 6021215"/>
              <a:gd name="connsiteX2" fmla="*/ 4371340 w 7744267"/>
              <a:gd name="connsiteY2" fmla="*/ 6021215 h 6021215"/>
              <a:gd name="connsiteX3" fmla="*/ 2540 w 7744267"/>
              <a:gd name="connsiteY3" fmla="*/ 6021215 h 6021215"/>
              <a:gd name="connsiteX4" fmla="*/ 0 w 7744267"/>
              <a:gd name="connsiteY4" fmla="*/ 2034685 h 6021215"/>
              <a:gd name="connsiteX0" fmla="*/ 0 w 9816907"/>
              <a:gd name="connsiteY0" fmla="*/ 7765 h 6021215"/>
              <a:gd name="connsiteX1" fmla="*/ 9816907 w 9816907"/>
              <a:gd name="connsiteY1" fmla="*/ 0 h 6021215"/>
              <a:gd name="connsiteX2" fmla="*/ 6443980 w 9816907"/>
              <a:gd name="connsiteY2" fmla="*/ 6021215 h 6021215"/>
              <a:gd name="connsiteX3" fmla="*/ 2075180 w 9816907"/>
              <a:gd name="connsiteY3" fmla="*/ 6021215 h 6021215"/>
              <a:gd name="connsiteX4" fmla="*/ 0 w 9816907"/>
              <a:gd name="connsiteY4" fmla="*/ 7765 h 6021215"/>
              <a:gd name="connsiteX0" fmla="*/ 43191 w 9860098"/>
              <a:gd name="connsiteY0" fmla="*/ 7765 h 6874655"/>
              <a:gd name="connsiteX1" fmla="*/ 9860098 w 9860098"/>
              <a:gd name="connsiteY1" fmla="*/ 0 h 6874655"/>
              <a:gd name="connsiteX2" fmla="*/ 6487171 w 9860098"/>
              <a:gd name="connsiteY2" fmla="*/ 6021215 h 6874655"/>
              <a:gd name="connsiteX3" fmla="*/ 11 w 9860098"/>
              <a:gd name="connsiteY3" fmla="*/ 6874655 h 6874655"/>
              <a:gd name="connsiteX4" fmla="*/ 43191 w 9860098"/>
              <a:gd name="connsiteY4" fmla="*/ 7765 h 6874655"/>
              <a:gd name="connsiteX0" fmla="*/ 27958 w 9844865"/>
              <a:gd name="connsiteY0" fmla="*/ 7765 h 6021215"/>
              <a:gd name="connsiteX1" fmla="*/ 9844865 w 9844865"/>
              <a:gd name="connsiteY1" fmla="*/ 0 h 6021215"/>
              <a:gd name="connsiteX2" fmla="*/ 6471938 w 9844865"/>
              <a:gd name="connsiteY2" fmla="*/ 6021215 h 6021215"/>
              <a:gd name="connsiteX3" fmla="*/ 18 w 9844865"/>
              <a:gd name="connsiteY3" fmla="*/ 3948575 h 6021215"/>
              <a:gd name="connsiteX4" fmla="*/ 27958 w 9844865"/>
              <a:gd name="connsiteY4" fmla="*/ 7765 h 6021215"/>
              <a:gd name="connsiteX0" fmla="*/ 27958 w 9844865"/>
              <a:gd name="connsiteY0" fmla="*/ 7765 h 3948575"/>
              <a:gd name="connsiteX1" fmla="*/ 9844865 w 9844865"/>
              <a:gd name="connsiteY1" fmla="*/ 0 h 3948575"/>
              <a:gd name="connsiteX2" fmla="*/ 7630178 w 9844865"/>
              <a:gd name="connsiteY2" fmla="*/ 3933335 h 3948575"/>
              <a:gd name="connsiteX3" fmla="*/ 18 w 9844865"/>
              <a:gd name="connsiteY3" fmla="*/ 3948575 h 3948575"/>
              <a:gd name="connsiteX4" fmla="*/ 27958 w 9844865"/>
              <a:gd name="connsiteY4" fmla="*/ 7765 h 3948575"/>
              <a:gd name="connsiteX0" fmla="*/ 0 w 9869275"/>
              <a:gd name="connsiteY0" fmla="*/ 68725 h 3948575"/>
              <a:gd name="connsiteX1" fmla="*/ 9869275 w 9869275"/>
              <a:gd name="connsiteY1" fmla="*/ 0 h 3948575"/>
              <a:gd name="connsiteX2" fmla="*/ 7654588 w 9869275"/>
              <a:gd name="connsiteY2" fmla="*/ 3933335 h 3948575"/>
              <a:gd name="connsiteX3" fmla="*/ 24428 w 9869275"/>
              <a:gd name="connsiteY3" fmla="*/ 3948575 h 3948575"/>
              <a:gd name="connsiteX4" fmla="*/ 0 w 9869275"/>
              <a:gd name="connsiteY4" fmla="*/ 68725 h 3948575"/>
              <a:gd name="connsiteX0" fmla="*/ 0 w 9851819"/>
              <a:gd name="connsiteY0" fmla="*/ 68725 h 3948575"/>
              <a:gd name="connsiteX1" fmla="*/ 9851819 w 9851819"/>
              <a:gd name="connsiteY1" fmla="*/ 0 h 3948575"/>
              <a:gd name="connsiteX2" fmla="*/ 7637132 w 9851819"/>
              <a:gd name="connsiteY2" fmla="*/ 3933335 h 3948575"/>
              <a:gd name="connsiteX3" fmla="*/ 6972 w 9851819"/>
              <a:gd name="connsiteY3" fmla="*/ 3948575 h 3948575"/>
              <a:gd name="connsiteX4" fmla="*/ 0 w 9851819"/>
              <a:gd name="connsiteY4" fmla="*/ 68725 h 3948575"/>
              <a:gd name="connsiteX0" fmla="*/ 0 w 9851819"/>
              <a:gd name="connsiteY0" fmla="*/ 68725 h 3948575"/>
              <a:gd name="connsiteX1" fmla="*/ 9851819 w 9851819"/>
              <a:gd name="connsiteY1" fmla="*/ 0 h 3948575"/>
              <a:gd name="connsiteX2" fmla="*/ 7425011 w 9851819"/>
              <a:gd name="connsiteY2" fmla="*/ 3944909 h 3948575"/>
              <a:gd name="connsiteX3" fmla="*/ 6972 w 9851819"/>
              <a:gd name="connsiteY3" fmla="*/ 3948575 h 3948575"/>
              <a:gd name="connsiteX4" fmla="*/ 0 w 9851819"/>
              <a:gd name="connsiteY4" fmla="*/ 68725 h 3948575"/>
              <a:gd name="connsiteX0" fmla="*/ 510074 w 10361893"/>
              <a:gd name="connsiteY0" fmla="*/ 68725 h 3971724"/>
              <a:gd name="connsiteX1" fmla="*/ 10361893 w 10361893"/>
              <a:gd name="connsiteY1" fmla="*/ 0 h 3971724"/>
              <a:gd name="connsiteX2" fmla="*/ 7935085 w 10361893"/>
              <a:gd name="connsiteY2" fmla="*/ 3944909 h 3971724"/>
              <a:gd name="connsiteX3" fmla="*/ 1 w 10361893"/>
              <a:gd name="connsiteY3" fmla="*/ 3971724 h 3971724"/>
              <a:gd name="connsiteX4" fmla="*/ 510074 w 10361893"/>
              <a:gd name="connsiteY4" fmla="*/ 68725 h 3971724"/>
              <a:gd name="connsiteX0" fmla="*/ 6348 w 10361955"/>
              <a:gd name="connsiteY0" fmla="*/ 57151 h 3971724"/>
              <a:gd name="connsiteX1" fmla="*/ 10361955 w 10361955"/>
              <a:gd name="connsiteY1" fmla="*/ 0 h 3971724"/>
              <a:gd name="connsiteX2" fmla="*/ 7935147 w 10361955"/>
              <a:gd name="connsiteY2" fmla="*/ 3944909 h 3971724"/>
              <a:gd name="connsiteX3" fmla="*/ 63 w 10361955"/>
              <a:gd name="connsiteY3" fmla="*/ 3971724 h 3971724"/>
              <a:gd name="connsiteX4" fmla="*/ 6348 w 10361955"/>
              <a:gd name="connsiteY4" fmla="*/ 57151 h 3971724"/>
              <a:gd name="connsiteX0" fmla="*/ 6348 w 10348698"/>
              <a:gd name="connsiteY0" fmla="*/ 0 h 3914573"/>
              <a:gd name="connsiteX1" fmla="*/ 10348698 w 10348698"/>
              <a:gd name="connsiteY1" fmla="*/ 81745 h 3914573"/>
              <a:gd name="connsiteX2" fmla="*/ 7935147 w 10348698"/>
              <a:gd name="connsiteY2" fmla="*/ 3887758 h 3914573"/>
              <a:gd name="connsiteX3" fmla="*/ 63 w 10348698"/>
              <a:gd name="connsiteY3" fmla="*/ 3914573 h 3914573"/>
              <a:gd name="connsiteX4" fmla="*/ 6348 w 10348698"/>
              <a:gd name="connsiteY4" fmla="*/ 0 h 3914573"/>
              <a:gd name="connsiteX0" fmla="*/ 6348 w 10428243"/>
              <a:gd name="connsiteY0" fmla="*/ 10852 h 3925425"/>
              <a:gd name="connsiteX1" fmla="*/ 10428243 w 10428243"/>
              <a:gd name="connsiteY1" fmla="*/ 0 h 3925425"/>
              <a:gd name="connsiteX2" fmla="*/ 7935147 w 10428243"/>
              <a:gd name="connsiteY2" fmla="*/ 3898610 h 3925425"/>
              <a:gd name="connsiteX3" fmla="*/ 63 w 10428243"/>
              <a:gd name="connsiteY3" fmla="*/ 3925425 h 3925425"/>
              <a:gd name="connsiteX4" fmla="*/ 6348 w 10428243"/>
              <a:gd name="connsiteY4" fmla="*/ 10852 h 3925425"/>
              <a:gd name="connsiteX0" fmla="*/ 6348 w 10068217"/>
              <a:gd name="connsiteY0" fmla="*/ 0 h 3914573"/>
              <a:gd name="connsiteX1" fmla="*/ 10068217 w 10068217"/>
              <a:gd name="connsiteY1" fmla="*/ 513023 h 3914573"/>
              <a:gd name="connsiteX2" fmla="*/ 7935147 w 10068217"/>
              <a:gd name="connsiteY2" fmla="*/ 3887758 h 3914573"/>
              <a:gd name="connsiteX3" fmla="*/ 63 w 10068217"/>
              <a:gd name="connsiteY3" fmla="*/ 3914573 h 3914573"/>
              <a:gd name="connsiteX4" fmla="*/ 6348 w 10068217"/>
              <a:gd name="connsiteY4" fmla="*/ 0 h 3914573"/>
              <a:gd name="connsiteX0" fmla="*/ 639059 w 10068155"/>
              <a:gd name="connsiteY0" fmla="*/ 0 h 3685973"/>
              <a:gd name="connsiteX1" fmla="*/ 10068155 w 10068155"/>
              <a:gd name="connsiteY1" fmla="*/ 284423 h 3685973"/>
              <a:gd name="connsiteX2" fmla="*/ 7935085 w 10068155"/>
              <a:gd name="connsiteY2" fmla="*/ 3659158 h 3685973"/>
              <a:gd name="connsiteX3" fmla="*/ 1 w 10068155"/>
              <a:gd name="connsiteY3" fmla="*/ 3685973 h 3685973"/>
              <a:gd name="connsiteX4" fmla="*/ 639059 w 10068155"/>
              <a:gd name="connsiteY4" fmla="*/ 0 h 3685973"/>
              <a:gd name="connsiteX0" fmla="*/ 0 w 10072780"/>
              <a:gd name="connsiteY0" fmla="*/ 1327 h 3401550"/>
              <a:gd name="connsiteX1" fmla="*/ 10072780 w 10072780"/>
              <a:gd name="connsiteY1" fmla="*/ 0 h 3401550"/>
              <a:gd name="connsiteX2" fmla="*/ 7939710 w 10072780"/>
              <a:gd name="connsiteY2" fmla="*/ 3374735 h 3401550"/>
              <a:gd name="connsiteX3" fmla="*/ 4626 w 10072780"/>
              <a:gd name="connsiteY3" fmla="*/ 3401550 h 3401550"/>
              <a:gd name="connsiteX4" fmla="*/ 0 w 10072780"/>
              <a:gd name="connsiteY4" fmla="*/ 1327 h 3401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72780" h="3401550">
                <a:moveTo>
                  <a:pt x="0" y="1327"/>
                </a:moveTo>
                <a:lnTo>
                  <a:pt x="10072780" y="0"/>
                </a:lnTo>
                <a:lnTo>
                  <a:pt x="7939710" y="3374735"/>
                </a:lnTo>
                <a:lnTo>
                  <a:pt x="4626" y="3401550"/>
                </a:lnTo>
                <a:cubicBezTo>
                  <a:pt x="3779" y="2225107"/>
                  <a:pt x="847" y="1177770"/>
                  <a:pt x="0" y="1327"/>
                </a:cubicBezTo>
                <a:close/>
              </a:path>
            </a:pathLst>
          </a:custGeom>
          <a:solidFill>
            <a:srgbClr val="29A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3F55295E-26E5-40F3-9B8B-24F0C26B9955}"/>
              </a:ext>
            </a:extLst>
          </p:cNvPr>
          <p:cNvCxnSpPr>
            <a:cxnSpLocks/>
          </p:cNvCxnSpPr>
          <p:nvPr/>
        </p:nvCxnSpPr>
        <p:spPr>
          <a:xfrm flipV="1">
            <a:off x="7535119" y="-354150"/>
            <a:ext cx="2103554" cy="3784581"/>
          </a:xfrm>
          <a:prstGeom prst="line">
            <a:avLst/>
          </a:prstGeom>
          <a:ln w="57150">
            <a:solidFill>
              <a:srgbClr val="144467"/>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047CD941-4A8E-42AA-AAA7-7DEDC0D470B0}"/>
              </a:ext>
            </a:extLst>
          </p:cNvPr>
          <p:cNvSpPr/>
          <p:nvPr/>
        </p:nvSpPr>
        <p:spPr>
          <a:xfrm rot="5400000">
            <a:off x="5908091" y="-5910805"/>
            <a:ext cx="370390" cy="12192001"/>
          </a:xfrm>
          <a:prstGeom prst="rect">
            <a:avLst/>
          </a:prstGeom>
          <a:solidFill>
            <a:srgbClr val="093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B7DFFFD3-2197-47FC-91B0-044BC2143142}"/>
              </a:ext>
            </a:extLst>
          </p:cNvPr>
          <p:cNvSpPr txBox="1"/>
          <p:nvPr/>
        </p:nvSpPr>
        <p:spPr>
          <a:xfrm>
            <a:off x="535168" y="1585619"/>
            <a:ext cx="5771904" cy="1200329"/>
          </a:xfrm>
          <a:prstGeom prst="rect">
            <a:avLst/>
          </a:prstGeom>
          <a:noFill/>
        </p:spPr>
        <p:txBody>
          <a:bodyPr wrap="square" rtlCol="0">
            <a:spAutoFit/>
          </a:bodyPr>
          <a:lstStyle/>
          <a:p>
            <a:r>
              <a:rPr lang="en-US" sz="3600" b="1">
                <a:solidFill>
                  <a:schemeClr val="bg1">
                    <a:lumMod val="95000"/>
                  </a:schemeClr>
                </a:solidFill>
                <a:latin typeface="Arial" panose="020B0604020202020204" pitchFamily="34" charset="0"/>
                <a:ea typeface="AECOM Sans" panose="020B0504020202020204" pitchFamily="34" charset="0"/>
                <a:cs typeface="Arial" panose="020B0604020202020204" pitchFamily="34" charset="0"/>
              </a:rPr>
              <a:t>INTRO – Unified Grant Application Guidance</a:t>
            </a:r>
            <a:endParaRPr lang="en-US" sz="3600" b="1">
              <a:solidFill>
                <a:schemeClr val="bg1"/>
              </a:solidFill>
              <a:latin typeface="Arial" panose="020B0604020202020204" pitchFamily="34" charset="0"/>
              <a:ea typeface="AECOM Sans" panose="020B0504020202020204" pitchFamily="34" charset="0"/>
              <a:cs typeface="Arial" panose="020B0604020202020204" pitchFamily="34" charset="0"/>
            </a:endParaRPr>
          </a:p>
        </p:txBody>
      </p:sp>
      <p:cxnSp>
        <p:nvCxnSpPr>
          <p:cNvPr id="28" name="Straight Connector 27">
            <a:extLst>
              <a:ext uri="{FF2B5EF4-FFF2-40B4-BE49-F238E27FC236}">
                <a16:creationId xmlns:a16="http://schemas.microsoft.com/office/drawing/2014/main" id="{9CA6B622-BD68-4C70-8003-ED18D7CB7CC5}"/>
              </a:ext>
            </a:extLst>
          </p:cNvPr>
          <p:cNvCxnSpPr>
            <a:cxnSpLocks/>
          </p:cNvCxnSpPr>
          <p:nvPr/>
        </p:nvCxnSpPr>
        <p:spPr>
          <a:xfrm flipV="1">
            <a:off x="6910086" y="-543340"/>
            <a:ext cx="2179695" cy="3921569"/>
          </a:xfrm>
          <a:prstGeom prst="line">
            <a:avLst/>
          </a:prstGeom>
          <a:ln w="57150">
            <a:solidFill>
              <a:srgbClr val="144467"/>
            </a:solidFill>
          </a:ln>
        </p:spPr>
        <p:style>
          <a:lnRef idx="1">
            <a:schemeClr val="accent1"/>
          </a:lnRef>
          <a:fillRef idx="0">
            <a:schemeClr val="accent1"/>
          </a:fillRef>
          <a:effectRef idx="0">
            <a:schemeClr val="accent1"/>
          </a:effectRef>
          <a:fontRef idx="minor">
            <a:schemeClr val="tx1"/>
          </a:fontRef>
        </p:style>
      </p:cxnSp>
      <p:pic>
        <p:nvPicPr>
          <p:cNvPr id="40" name="Content Placeholder 9">
            <a:extLst>
              <a:ext uri="{FF2B5EF4-FFF2-40B4-BE49-F238E27FC236}">
                <a16:creationId xmlns:a16="http://schemas.microsoft.com/office/drawing/2014/main" id="{AF0C9585-9E39-4857-A0B9-704239106A96}"/>
              </a:ext>
            </a:extLst>
          </p:cNvPr>
          <p:cNvPicPr>
            <a:picLocks noChangeAspect="1"/>
          </p:cNvPicPr>
          <p:nvPr/>
        </p:nvPicPr>
        <p:blipFill rotWithShape="1">
          <a:blip r:embed="rId3">
            <a:extLst>
              <a:ext uri="{28A0092B-C50C-407E-A947-70E740481C1C}">
                <a14:useLocalDpi xmlns:a14="http://schemas.microsoft.com/office/drawing/2010/main" val="0"/>
              </a:ext>
            </a:extLst>
          </a:blip>
          <a:srcRect l="29071" r="26800" b="29842"/>
          <a:stretch/>
        </p:blipFill>
        <p:spPr>
          <a:xfrm>
            <a:off x="9875130" y="483889"/>
            <a:ext cx="1028576" cy="825064"/>
          </a:xfrm>
          <a:prstGeom prst="rect">
            <a:avLst/>
          </a:prstGeom>
        </p:spPr>
      </p:pic>
      <p:sp>
        <p:nvSpPr>
          <p:cNvPr id="41" name="TextBox 40">
            <a:extLst>
              <a:ext uri="{FF2B5EF4-FFF2-40B4-BE49-F238E27FC236}">
                <a16:creationId xmlns:a16="http://schemas.microsoft.com/office/drawing/2014/main" id="{0B42F7D8-CC94-435F-A714-C7DB1AA6C815}"/>
              </a:ext>
            </a:extLst>
          </p:cNvPr>
          <p:cNvSpPr txBox="1"/>
          <p:nvPr/>
        </p:nvSpPr>
        <p:spPr>
          <a:xfrm>
            <a:off x="10762770" y="539808"/>
            <a:ext cx="1573301" cy="738664"/>
          </a:xfrm>
          <a:prstGeom prst="rect">
            <a:avLst/>
          </a:prstGeom>
          <a:noFill/>
        </p:spPr>
        <p:txBody>
          <a:bodyPr wrap="square" rtlCol="0">
            <a:spAutoFit/>
          </a:bodyPr>
          <a:lstStyle/>
          <a:p>
            <a:r>
              <a:rPr lang="en-US" sz="1400" b="1">
                <a:solidFill>
                  <a:srgbClr val="093B60"/>
                </a:solidFill>
                <a:latin typeface="Arial" panose="020B0604020202020204" pitchFamily="34" charset="0"/>
                <a:ea typeface="AECOM Sans" panose="020B0504020202020204" pitchFamily="34" charset="0"/>
                <a:cs typeface="Arial" panose="020B0604020202020204" pitchFamily="34" charset="0"/>
              </a:rPr>
              <a:t>INTEGRATED MOBILITY DIVISION</a:t>
            </a:r>
          </a:p>
        </p:txBody>
      </p:sp>
      <p:sp>
        <p:nvSpPr>
          <p:cNvPr id="42" name="TextBox 41">
            <a:extLst>
              <a:ext uri="{FF2B5EF4-FFF2-40B4-BE49-F238E27FC236}">
                <a16:creationId xmlns:a16="http://schemas.microsoft.com/office/drawing/2014/main" id="{62C6E17E-2F12-4227-8C73-F9CF8E0FCAFE}"/>
              </a:ext>
            </a:extLst>
          </p:cNvPr>
          <p:cNvSpPr txBox="1"/>
          <p:nvPr/>
        </p:nvSpPr>
        <p:spPr>
          <a:xfrm>
            <a:off x="208347" y="-47587"/>
            <a:ext cx="4076934" cy="430887"/>
          </a:xfrm>
          <a:prstGeom prst="rect">
            <a:avLst/>
          </a:prstGeom>
          <a:noFill/>
        </p:spPr>
        <p:txBody>
          <a:bodyPr wrap="square" rtlCol="0">
            <a:spAutoFit/>
          </a:bodyPr>
          <a:lstStyle/>
          <a:p>
            <a:r>
              <a:rPr lang="en-US" sz="2200" b="1">
                <a:solidFill>
                  <a:schemeClr val="bg1"/>
                </a:solidFill>
                <a:latin typeface="Arial" panose="020B0604020202020204" pitchFamily="34" charset="0"/>
                <a:ea typeface="AECOM Sans" panose="020B0504020202020204" pitchFamily="34" charset="0"/>
                <a:cs typeface="Arial" panose="020B0604020202020204" pitchFamily="34" charset="0"/>
              </a:rPr>
              <a:t>PUBLIC TRANSPORTATION</a:t>
            </a:r>
          </a:p>
        </p:txBody>
      </p:sp>
      <p:sp>
        <p:nvSpPr>
          <p:cNvPr id="21" name="TextBox 20">
            <a:extLst>
              <a:ext uri="{FF2B5EF4-FFF2-40B4-BE49-F238E27FC236}">
                <a16:creationId xmlns:a16="http://schemas.microsoft.com/office/drawing/2014/main" id="{6FF59DE6-7329-4097-8C0F-D20AA070D66F}"/>
              </a:ext>
            </a:extLst>
          </p:cNvPr>
          <p:cNvSpPr txBox="1"/>
          <p:nvPr/>
        </p:nvSpPr>
        <p:spPr>
          <a:xfrm>
            <a:off x="500445" y="3814094"/>
            <a:ext cx="6697110" cy="1287532"/>
          </a:xfrm>
          <a:prstGeom prst="rect">
            <a:avLst/>
          </a:prstGeom>
          <a:noFill/>
        </p:spPr>
        <p:txBody>
          <a:bodyPr wrap="square" rtlCol="0">
            <a:spAutoFit/>
          </a:bodyPr>
          <a:lstStyle/>
          <a:p>
            <a:pPr>
              <a:lnSpc>
                <a:spcPct val="150000"/>
              </a:lnSpc>
            </a:pPr>
            <a:r>
              <a:rPr lang="en-US">
                <a:solidFill>
                  <a:srgbClr val="093B60"/>
                </a:solidFill>
                <a:latin typeface="Arial" panose="020B0604020202020204" pitchFamily="34" charset="0"/>
                <a:ea typeface="AECOM Sans" panose="020B0504020202020204" pitchFamily="34" charset="0"/>
                <a:cs typeface="Arial" panose="020B0604020202020204" pitchFamily="34" charset="0"/>
              </a:rPr>
              <a:t>INTRO.1	          UGA Guidance Overview</a:t>
            </a:r>
          </a:p>
          <a:p>
            <a:pPr>
              <a:lnSpc>
                <a:spcPct val="150000"/>
              </a:lnSpc>
            </a:pPr>
            <a:r>
              <a:rPr lang="en-US">
                <a:solidFill>
                  <a:srgbClr val="093B60"/>
                </a:solidFill>
                <a:latin typeface="Arial" panose="020B0604020202020204" pitchFamily="34" charset="0"/>
                <a:ea typeface="AECOM Sans" panose="020B0504020202020204" pitchFamily="34" charset="0"/>
                <a:cs typeface="Arial" panose="020B0604020202020204" pitchFamily="34" charset="0"/>
              </a:rPr>
              <a:t>INTRO.2	          How to Access the UGA Guidance</a:t>
            </a:r>
          </a:p>
          <a:p>
            <a:pPr>
              <a:lnSpc>
                <a:spcPct val="150000"/>
              </a:lnSpc>
            </a:pPr>
            <a:r>
              <a:rPr lang="en-US">
                <a:solidFill>
                  <a:srgbClr val="093B60"/>
                </a:solidFill>
                <a:latin typeface="Arial" panose="020B0604020202020204" pitchFamily="34" charset="0"/>
                <a:ea typeface="AECOM Sans" panose="020B0504020202020204" pitchFamily="34" charset="0"/>
                <a:cs typeface="Arial" panose="020B0604020202020204" pitchFamily="34" charset="0"/>
              </a:rPr>
              <a:t>INTRO.3	          New to FY28</a:t>
            </a:r>
            <a:endParaRPr lang="en-US">
              <a:solidFill>
                <a:srgbClr val="FF0000"/>
              </a:solidFill>
              <a:latin typeface="Arial" panose="020B0604020202020204" pitchFamily="34" charset="0"/>
              <a:ea typeface="AECOM Sans" panose="020B0504020202020204" pitchFamily="34" charset="0"/>
              <a:cs typeface="Arial" panose="020B0604020202020204" pitchFamily="34" charset="0"/>
            </a:endParaRPr>
          </a:p>
        </p:txBody>
      </p:sp>
    </p:spTree>
    <p:extLst>
      <p:ext uri="{BB962C8B-B14F-4D97-AF65-F5344CB8AC3E}">
        <p14:creationId xmlns:p14="http://schemas.microsoft.com/office/powerpoint/2010/main" val="41103021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1C7F3D-2B4A-6244-12BB-73535940E929}"/>
              </a:ext>
            </a:extLst>
          </p:cNvPr>
          <p:cNvPicPr>
            <a:picLocks noChangeAspect="1"/>
          </p:cNvPicPr>
          <p:nvPr/>
        </p:nvPicPr>
        <p:blipFill>
          <a:blip r:embed="rId3"/>
          <a:stretch>
            <a:fillRect/>
          </a:stretch>
        </p:blipFill>
        <p:spPr>
          <a:xfrm>
            <a:off x="515531" y="1513186"/>
            <a:ext cx="6167900" cy="4770641"/>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15D462D9-800E-451E-A8E6-5DF1D145BC67}"/>
              </a:ext>
            </a:extLst>
          </p:cNvPr>
          <p:cNvSpPr/>
          <p:nvPr/>
        </p:nvSpPr>
        <p:spPr>
          <a:xfrm rot="5400000">
            <a:off x="5910806" y="-5910805"/>
            <a:ext cx="370390" cy="12192001"/>
          </a:xfrm>
          <a:prstGeom prst="rect">
            <a:avLst/>
          </a:prstGeom>
          <a:solidFill>
            <a:srgbClr val="093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45261EF3-36AA-46BC-9505-57A9573B3DF8}"/>
              </a:ext>
            </a:extLst>
          </p:cNvPr>
          <p:cNvSpPr txBox="1"/>
          <p:nvPr/>
        </p:nvSpPr>
        <p:spPr>
          <a:xfrm>
            <a:off x="525910" y="689847"/>
            <a:ext cx="11570840" cy="461665"/>
          </a:xfrm>
          <a:prstGeom prst="rect">
            <a:avLst/>
          </a:prstGeom>
          <a:noFill/>
        </p:spPr>
        <p:txBody>
          <a:bodyPr wrap="square" rtlCol="0">
            <a:spAutoFit/>
          </a:bodyPr>
          <a:lstStyle/>
          <a:p>
            <a:r>
              <a:rPr lang="en-US" sz="2400" b="1">
                <a:solidFill>
                  <a:srgbClr val="093B60"/>
                </a:solidFill>
                <a:latin typeface="Arial" panose="020B0604020202020204" pitchFamily="34" charset="0"/>
                <a:ea typeface="AECOM Sans" panose="020B0504020202020204" pitchFamily="34" charset="0"/>
                <a:cs typeface="Arial" panose="020B0604020202020204" pitchFamily="34" charset="0"/>
              </a:rPr>
              <a:t>1.3	Additional Guidance on Available Funding</a:t>
            </a:r>
          </a:p>
        </p:txBody>
      </p:sp>
      <p:sp>
        <p:nvSpPr>
          <p:cNvPr id="20" name="Rectangle 19">
            <a:extLst>
              <a:ext uri="{FF2B5EF4-FFF2-40B4-BE49-F238E27FC236}">
                <a16:creationId xmlns:a16="http://schemas.microsoft.com/office/drawing/2014/main" id="{DF2E5BA8-C8D6-4C75-A8A6-81064C1CDDDC}"/>
              </a:ext>
            </a:extLst>
          </p:cNvPr>
          <p:cNvSpPr/>
          <p:nvPr/>
        </p:nvSpPr>
        <p:spPr>
          <a:xfrm rot="5400000">
            <a:off x="6073142" y="-5707024"/>
            <a:ext cx="45719" cy="12192002"/>
          </a:xfrm>
          <a:prstGeom prst="rect">
            <a:avLst/>
          </a:prstGeom>
          <a:solidFill>
            <a:srgbClr val="29A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1718DDF-3AEE-4F66-8379-F1A563006FB1}"/>
              </a:ext>
            </a:extLst>
          </p:cNvPr>
          <p:cNvSpPr txBox="1"/>
          <p:nvPr/>
        </p:nvSpPr>
        <p:spPr>
          <a:xfrm>
            <a:off x="208347" y="-47587"/>
            <a:ext cx="2545209" cy="430887"/>
          </a:xfrm>
          <a:prstGeom prst="rect">
            <a:avLst/>
          </a:prstGeom>
          <a:noFill/>
        </p:spPr>
        <p:txBody>
          <a:bodyPr wrap="square" rtlCol="0">
            <a:spAutoFit/>
          </a:bodyPr>
          <a:lstStyle/>
          <a:p>
            <a:r>
              <a:rPr lang="en-US" sz="2200" b="1">
                <a:solidFill>
                  <a:schemeClr val="bg1"/>
                </a:solidFill>
                <a:latin typeface="Arial" panose="020B0604020202020204" pitchFamily="34" charset="0"/>
                <a:ea typeface="AECOM Sans" panose="020B0504020202020204" pitchFamily="34" charset="0"/>
                <a:cs typeface="Arial" panose="020B0604020202020204" pitchFamily="34" charset="0"/>
              </a:rPr>
              <a:t>ncdot.gov</a:t>
            </a:r>
          </a:p>
        </p:txBody>
      </p:sp>
      <p:sp>
        <p:nvSpPr>
          <p:cNvPr id="37" name="Oval 36">
            <a:extLst>
              <a:ext uri="{FF2B5EF4-FFF2-40B4-BE49-F238E27FC236}">
                <a16:creationId xmlns:a16="http://schemas.microsoft.com/office/drawing/2014/main" id="{7DC792ED-14C4-4CE4-9F24-4C1E7A047FE9}"/>
              </a:ext>
            </a:extLst>
          </p:cNvPr>
          <p:cNvSpPr/>
          <p:nvPr/>
        </p:nvSpPr>
        <p:spPr>
          <a:xfrm>
            <a:off x="7316580" y="3434650"/>
            <a:ext cx="231892" cy="231892"/>
          </a:xfrm>
          <a:prstGeom prst="ellipse">
            <a:avLst/>
          </a:prstGeom>
          <a:solidFill>
            <a:srgbClr val="0F3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latin typeface="Arial" panose="020B0604020202020204" pitchFamily="34" charset="0"/>
              <a:ea typeface="AECOM Sans" panose="020B05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A3CAFA74-230C-4913-9061-DF0241A60CCE}"/>
              </a:ext>
            </a:extLst>
          </p:cNvPr>
          <p:cNvSpPr txBox="1"/>
          <p:nvPr/>
        </p:nvSpPr>
        <p:spPr>
          <a:xfrm>
            <a:off x="7612121" y="3406502"/>
            <a:ext cx="4363695" cy="523220"/>
          </a:xfrm>
          <a:prstGeom prst="rect">
            <a:avLst/>
          </a:prstGeom>
          <a:noFill/>
        </p:spPr>
        <p:txBody>
          <a:bodyPr wrap="square" rtlCol="0">
            <a:spAutoFit/>
          </a:bodyPr>
          <a:lstStyle/>
          <a:p>
            <a:r>
              <a:rPr lang="en-US" sz="1400">
                <a:latin typeface="Arial" panose="020B0604020202020204" pitchFamily="34" charset="0"/>
                <a:ea typeface="AECOM Sans Light" panose="020B0404020202020204" pitchFamily="34" charset="0"/>
                <a:cs typeface="Arial" panose="020B0604020202020204" pitchFamily="34" charset="0"/>
              </a:rPr>
              <a:t>Check the eligibility for each program. Click the boxes to the right of the table for more instructions. </a:t>
            </a:r>
          </a:p>
        </p:txBody>
      </p:sp>
      <p:sp>
        <p:nvSpPr>
          <p:cNvPr id="39" name="TextBox 38">
            <a:extLst>
              <a:ext uri="{FF2B5EF4-FFF2-40B4-BE49-F238E27FC236}">
                <a16:creationId xmlns:a16="http://schemas.microsoft.com/office/drawing/2014/main" id="{410B5CA4-81C2-415A-A8B9-29FEB49A2CBD}"/>
              </a:ext>
            </a:extLst>
          </p:cNvPr>
          <p:cNvSpPr txBox="1"/>
          <p:nvPr/>
        </p:nvSpPr>
        <p:spPr>
          <a:xfrm>
            <a:off x="7300613" y="3412070"/>
            <a:ext cx="263826" cy="276999"/>
          </a:xfrm>
          <a:prstGeom prst="rect">
            <a:avLst/>
          </a:prstGeom>
          <a:noFill/>
        </p:spPr>
        <p:txBody>
          <a:bodyPr wrap="square" rtlCol="0">
            <a:spAutoFit/>
          </a:bodyPr>
          <a:lstStyle/>
          <a:p>
            <a:r>
              <a:rPr lang="en-US" sz="1200">
                <a:solidFill>
                  <a:schemeClr val="bg1"/>
                </a:solidFill>
                <a:latin typeface="Arial" panose="020B0604020202020204" pitchFamily="34" charset="0"/>
                <a:ea typeface="AECOM Sans" panose="020B0504020202020204" pitchFamily="34" charset="0"/>
                <a:cs typeface="Arial" panose="020B0604020202020204" pitchFamily="34" charset="0"/>
              </a:rPr>
              <a:t>3</a:t>
            </a:r>
          </a:p>
        </p:txBody>
      </p:sp>
      <p:sp>
        <p:nvSpPr>
          <p:cNvPr id="40" name="Oval 39">
            <a:extLst>
              <a:ext uri="{FF2B5EF4-FFF2-40B4-BE49-F238E27FC236}">
                <a16:creationId xmlns:a16="http://schemas.microsoft.com/office/drawing/2014/main" id="{8A76BE47-C5A2-40D2-A298-1A23E96153FB}"/>
              </a:ext>
            </a:extLst>
          </p:cNvPr>
          <p:cNvSpPr/>
          <p:nvPr/>
        </p:nvSpPr>
        <p:spPr>
          <a:xfrm>
            <a:off x="7316580" y="2971899"/>
            <a:ext cx="231892" cy="231892"/>
          </a:xfrm>
          <a:prstGeom prst="ellipse">
            <a:avLst/>
          </a:prstGeom>
          <a:solidFill>
            <a:srgbClr val="0F3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latin typeface="Arial" panose="020B0604020202020204" pitchFamily="34" charset="0"/>
              <a:ea typeface="AECOM Sans" panose="020B0504020202020204" pitchFamily="34" charset="0"/>
              <a:cs typeface="Arial" panose="020B0604020202020204" pitchFamily="34" charset="0"/>
            </a:endParaRPr>
          </a:p>
        </p:txBody>
      </p:sp>
      <p:sp>
        <p:nvSpPr>
          <p:cNvPr id="41" name="TextBox 40">
            <a:extLst>
              <a:ext uri="{FF2B5EF4-FFF2-40B4-BE49-F238E27FC236}">
                <a16:creationId xmlns:a16="http://schemas.microsoft.com/office/drawing/2014/main" id="{97B5E958-3BD9-4BEF-B4D1-0F0AB326087C}"/>
              </a:ext>
            </a:extLst>
          </p:cNvPr>
          <p:cNvSpPr txBox="1"/>
          <p:nvPr/>
        </p:nvSpPr>
        <p:spPr>
          <a:xfrm>
            <a:off x="7612121" y="2933957"/>
            <a:ext cx="4413388" cy="307777"/>
          </a:xfrm>
          <a:prstGeom prst="rect">
            <a:avLst/>
          </a:prstGeom>
          <a:noFill/>
        </p:spPr>
        <p:txBody>
          <a:bodyPr wrap="none" rtlCol="0">
            <a:spAutoFit/>
          </a:bodyPr>
          <a:lstStyle/>
          <a:p>
            <a:r>
              <a:rPr lang="en-US" sz="1400">
                <a:latin typeface="Arial" panose="020B0604020202020204" pitchFamily="34" charset="0"/>
                <a:ea typeface="AECOM Sans Light" panose="020B0404020202020204" pitchFamily="34" charset="0"/>
                <a:cs typeface="Arial" panose="020B0604020202020204" pitchFamily="34" charset="0"/>
              </a:rPr>
              <a:t>Click the funding programs to see the eligibility table. </a:t>
            </a:r>
          </a:p>
        </p:txBody>
      </p:sp>
      <p:sp>
        <p:nvSpPr>
          <p:cNvPr id="42" name="TextBox 41">
            <a:extLst>
              <a:ext uri="{FF2B5EF4-FFF2-40B4-BE49-F238E27FC236}">
                <a16:creationId xmlns:a16="http://schemas.microsoft.com/office/drawing/2014/main" id="{1947C1F4-2754-4CEB-B760-3702919DB4DB}"/>
              </a:ext>
            </a:extLst>
          </p:cNvPr>
          <p:cNvSpPr txBox="1"/>
          <p:nvPr/>
        </p:nvSpPr>
        <p:spPr>
          <a:xfrm>
            <a:off x="7300613" y="2949346"/>
            <a:ext cx="263826" cy="276999"/>
          </a:xfrm>
          <a:prstGeom prst="rect">
            <a:avLst/>
          </a:prstGeom>
          <a:noFill/>
        </p:spPr>
        <p:txBody>
          <a:bodyPr wrap="square" rtlCol="0">
            <a:spAutoFit/>
          </a:bodyPr>
          <a:lstStyle/>
          <a:p>
            <a:r>
              <a:rPr lang="en-US" sz="1200">
                <a:solidFill>
                  <a:schemeClr val="bg1"/>
                </a:solidFill>
                <a:latin typeface="Arial" panose="020B0604020202020204" pitchFamily="34" charset="0"/>
                <a:ea typeface="AECOM Sans" panose="020B0504020202020204" pitchFamily="34" charset="0"/>
                <a:cs typeface="Arial" panose="020B0604020202020204" pitchFamily="34" charset="0"/>
              </a:rPr>
              <a:t>2</a:t>
            </a:r>
          </a:p>
        </p:txBody>
      </p:sp>
      <p:sp>
        <p:nvSpPr>
          <p:cNvPr id="43" name="Oval 42">
            <a:extLst>
              <a:ext uri="{FF2B5EF4-FFF2-40B4-BE49-F238E27FC236}">
                <a16:creationId xmlns:a16="http://schemas.microsoft.com/office/drawing/2014/main" id="{CBA8F205-A047-436C-AFAD-61E69BD3EAB8}"/>
              </a:ext>
            </a:extLst>
          </p:cNvPr>
          <p:cNvSpPr/>
          <p:nvPr/>
        </p:nvSpPr>
        <p:spPr>
          <a:xfrm>
            <a:off x="7316580" y="2499354"/>
            <a:ext cx="231892" cy="231892"/>
          </a:xfrm>
          <a:prstGeom prst="ellipse">
            <a:avLst/>
          </a:prstGeom>
          <a:solidFill>
            <a:srgbClr val="0F3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latin typeface="Arial" panose="020B0604020202020204" pitchFamily="34" charset="0"/>
              <a:ea typeface="AECOM Sans" panose="020B0504020202020204" pitchFamily="34" charset="0"/>
              <a:cs typeface="Arial" panose="020B0604020202020204" pitchFamily="34" charset="0"/>
            </a:endParaRPr>
          </a:p>
        </p:txBody>
      </p:sp>
      <p:sp>
        <p:nvSpPr>
          <p:cNvPr id="44" name="TextBox 43">
            <a:extLst>
              <a:ext uri="{FF2B5EF4-FFF2-40B4-BE49-F238E27FC236}">
                <a16:creationId xmlns:a16="http://schemas.microsoft.com/office/drawing/2014/main" id="{D3319AC6-6739-4299-9A28-52F52274C884}"/>
              </a:ext>
            </a:extLst>
          </p:cNvPr>
          <p:cNvSpPr txBox="1"/>
          <p:nvPr/>
        </p:nvSpPr>
        <p:spPr>
          <a:xfrm>
            <a:off x="7612121" y="2461412"/>
            <a:ext cx="2704587" cy="307777"/>
          </a:xfrm>
          <a:prstGeom prst="rect">
            <a:avLst/>
          </a:prstGeom>
          <a:noFill/>
        </p:spPr>
        <p:txBody>
          <a:bodyPr wrap="none" rtlCol="0">
            <a:spAutoFit/>
          </a:bodyPr>
          <a:lstStyle/>
          <a:p>
            <a:r>
              <a:rPr lang="en-US" sz="1400">
                <a:latin typeface="Arial" panose="020B0604020202020204" pitchFamily="34" charset="0"/>
                <a:ea typeface="AECOM Sans Light" panose="020B0404020202020204" pitchFamily="34" charset="0"/>
                <a:cs typeface="Arial" panose="020B0604020202020204" pitchFamily="34" charset="0"/>
              </a:rPr>
              <a:t>Choose your organization type.</a:t>
            </a:r>
          </a:p>
        </p:txBody>
      </p:sp>
      <p:sp>
        <p:nvSpPr>
          <p:cNvPr id="45" name="TextBox 44">
            <a:extLst>
              <a:ext uri="{FF2B5EF4-FFF2-40B4-BE49-F238E27FC236}">
                <a16:creationId xmlns:a16="http://schemas.microsoft.com/office/drawing/2014/main" id="{B69EE95C-BACC-4349-9007-B2B7D4A4B1C8}"/>
              </a:ext>
            </a:extLst>
          </p:cNvPr>
          <p:cNvSpPr txBox="1"/>
          <p:nvPr/>
        </p:nvSpPr>
        <p:spPr>
          <a:xfrm>
            <a:off x="7300613" y="2476801"/>
            <a:ext cx="263826" cy="276999"/>
          </a:xfrm>
          <a:prstGeom prst="rect">
            <a:avLst/>
          </a:prstGeom>
          <a:noFill/>
        </p:spPr>
        <p:txBody>
          <a:bodyPr wrap="square" rtlCol="0">
            <a:spAutoFit/>
          </a:bodyPr>
          <a:lstStyle/>
          <a:p>
            <a:r>
              <a:rPr lang="en-US" sz="1200">
                <a:solidFill>
                  <a:schemeClr val="bg1"/>
                </a:solidFill>
                <a:latin typeface="Arial" panose="020B0604020202020204" pitchFamily="34" charset="0"/>
                <a:ea typeface="AECOM Sans" panose="020B0504020202020204" pitchFamily="34" charset="0"/>
                <a:cs typeface="Arial" panose="020B0604020202020204" pitchFamily="34" charset="0"/>
              </a:rPr>
              <a:t>1</a:t>
            </a:r>
          </a:p>
        </p:txBody>
      </p:sp>
      <p:sp>
        <p:nvSpPr>
          <p:cNvPr id="36" name="Rectangle 35">
            <a:extLst>
              <a:ext uri="{FF2B5EF4-FFF2-40B4-BE49-F238E27FC236}">
                <a16:creationId xmlns:a16="http://schemas.microsoft.com/office/drawing/2014/main" id="{2B7DCD25-C636-4EC4-92F8-B5FEA5EA68D5}"/>
              </a:ext>
            </a:extLst>
          </p:cNvPr>
          <p:cNvSpPr/>
          <p:nvPr/>
        </p:nvSpPr>
        <p:spPr>
          <a:xfrm>
            <a:off x="5499766" y="3068192"/>
            <a:ext cx="908900" cy="467962"/>
          </a:xfrm>
          <a:prstGeom prst="rect">
            <a:avLst/>
          </a:prstGeom>
          <a:solidFill>
            <a:srgbClr val="FFC0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B3B08287-76FD-4F16-9899-BA483B895C41}"/>
              </a:ext>
            </a:extLst>
          </p:cNvPr>
          <p:cNvSpPr/>
          <p:nvPr/>
        </p:nvSpPr>
        <p:spPr>
          <a:xfrm>
            <a:off x="5499766" y="2515851"/>
            <a:ext cx="908900" cy="467962"/>
          </a:xfrm>
          <a:prstGeom prst="rect">
            <a:avLst/>
          </a:prstGeom>
          <a:solidFill>
            <a:srgbClr val="FFC0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D99672D-532D-226A-93C6-14B9F498136A}"/>
              </a:ext>
            </a:extLst>
          </p:cNvPr>
          <p:cNvPicPr>
            <a:picLocks noChangeAspect="1"/>
          </p:cNvPicPr>
          <p:nvPr/>
        </p:nvPicPr>
        <p:blipFill>
          <a:blip r:embed="rId4"/>
          <a:stretch>
            <a:fillRect/>
          </a:stretch>
        </p:blipFill>
        <p:spPr>
          <a:xfrm>
            <a:off x="5296555" y="5991712"/>
            <a:ext cx="406421" cy="292115"/>
          </a:xfrm>
          <a:prstGeom prst="rect">
            <a:avLst/>
          </a:prstGeom>
        </p:spPr>
      </p:pic>
    </p:spTree>
    <p:extLst>
      <p:ext uri="{BB962C8B-B14F-4D97-AF65-F5344CB8AC3E}">
        <p14:creationId xmlns:p14="http://schemas.microsoft.com/office/powerpoint/2010/main" val="24734760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70E199-8311-1F42-F2C1-B11E24EF8588}"/>
              </a:ext>
            </a:extLst>
          </p:cNvPr>
          <p:cNvPicPr>
            <a:picLocks noChangeAspect="1"/>
          </p:cNvPicPr>
          <p:nvPr/>
        </p:nvPicPr>
        <p:blipFill>
          <a:blip r:embed="rId3"/>
          <a:stretch>
            <a:fillRect/>
          </a:stretch>
        </p:blipFill>
        <p:spPr>
          <a:xfrm>
            <a:off x="515531" y="1513186"/>
            <a:ext cx="6167900" cy="4770641"/>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15D462D9-800E-451E-A8E6-5DF1D145BC67}"/>
              </a:ext>
            </a:extLst>
          </p:cNvPr>
          <p:cNvSpPr/>
          <p:nvPr/>
        </p:nvSpPr>
        <p:spPr>
          <a:xfrm rot="5400000">
            <a:off x="5910806" y="-5910805"/>
            <a:ext cx="370390" cy="12192001"/>
          </a:xfrm>
          <a:prstGeom prst="rect">
            <a:avLst/>
          </a:prstGeom>
          <a:solidFill>
            <a:srgbClr val="093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45261EF3-36AA-46BC-9505-57A9573B3DF8}"/>
              </a:ext>
            </a:extLst>
          </p:cNvPr>
          <p:cNvSpPr txBox="1"/>
          <p:nvPr/>
        </p:nvSpPr>
        <p:spPr>
          <a:xfrm>
            <a:off x="525910" y="689847"/>
            <a:ext cx="11570840" cy="461665"/>
          </a:xfrm>
          <a:prstGeom prst="rect">
            <a:avLst/>
          </a:prstGeom>
          <a:noFill/>
        </p:spPr>
        <p:txBody>
          <a:bodyPr wrap="square" rtlCol="0">
            <a:spAutoFit/>
          </a:bodyPr>
          <a:lstStyle/>
          <a:p>
            <a:r>
              <a:rPr lang="en-US" sz="2400" b="1">
                <a:solidFill>
                  <a:srgbClr val="093B60"/>
                </a:solidFill>
                <a:latin typeface="Arial" panose="020B0604020202020204" pitchFamily="34" charset="0"/>
                <a:ea typeface="AECOM Sans" panose="020B0504020202020204" pitchFamily="34" charset="0"/>
                <a:cs typeface="Arial" panose="020B0604020202020204" pitchFamily="34" charset="0"/>
              </a:rPr>
              <a:t>1.3	Additional Guidance on Available Funding</a:t>
            </a:r>
          </a:p>
        </p:txBody>
      </p:sp>
      <p:sp>
        <p:nvSpPr>
          <p:cNvPr id="20" name="Rectangle 19">
            <a:extLst>
              <a:ext uri="{FF2B5EF4-FFF2-40B4-BE49-F238E27FC236}">
                <a16:creationId xmlns:a16="http://schemas.microsoft.com/office/drawing/2014/main" id="{DF2E5BA8-C8D6-4C75-A8A6-81064C1CDDDC}"/>
              </a:ext>
            </a:extLst>
          </p:cNvPr>
          <p:cNvSpPr/>
          <p:nvPr/>
        </p:nvSpPr>
        <p:spPr>
          <a:xfrm rot="5400000">
            <a:off x="6073142" y="-5707024"/>
            <a:ext cx="45719" cy="12192002"/>
          </a:xfrm>
          <a:prstGeom prst="rect">
            <a:avLst/>
          </a:prstGeom>
          <a:solidFill>
            <a:srgbClr val="29A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1718DDF-3AEE-4F66-8379-F1A563006FB1}"/>
              </a:ext>
            </a:extLst>
          </p:cNvPr>
          <p:cNvSpPr txBox="1"/>
          <p:nvPr/>
        </p:nvSpPr>
        <p:spPr>
          <a:xfrm>
            <a:off x="208347" y="-47587"/>
            <a:ext cx="2545209" cy="430887"/>
          </a:xfrm>
          <a:prstGeom prst="rect">
            <a:avLst/>
          </a:prstGeom>
          <a:noFill/>
        </p:spPr>
        <p:txBody>
          <a:bodyPr wrap="square" rtlCol="0">
            <a:spAutoFit/>
          </a:bodyPr>
          <a:lstStyle/>
          <a:p>
            <a:r>
              <a:rPr lang="en-US" sz="2200" b="1">
                <a:solidFill>
                  <a:schemeClr val="bg1"/>
                </a:solidFill>
                <a:latin typeface="Arial" panose="020B0604020202020204" pitchFamily="34" charset="0"/>
                <a:ea typeface="AECOM Sans" panose="020B0504020202020204" pitchFamily="34" charset="0"/>
                <a:cs typeface="Arial" panose="020B0604020202020204" pitchFamily="34" charset="0"/>
              </a:rPr>
              <a:t>ncdot.gov</a:t>
            </a:r>
          </a:p>
        </p:txBody>
      </p:sp>
      <p:sp>
        <p:nvSpPr>
          <p:cNvPr id="36" name="Oval 35">
            <a:extLst>
              <a:ext uri="{FF2B5EF4-FFF2-40B4-BE49-F238E27FC236}">
                <a16:creationId xmlns:a16="http://schemas.microsoft.com/office/drawing/2014/main" id="{9F70226C-8819-42E2-AD96-0695BD71D293}"/>
              </a:ext>
            </a:extLst>
          </p:cNvPr>
          <p:cNvSpPr/>
          <p:nvPr/>
        </p:nvSpPr>
        <p:spPr>
          <a:xfrm>
            <a:off x="7316580" y="3434650"/>
            <a:ext cx="231892" cy="231892"/>
          </a:xfrm>
          <a:prstGeom prst="ellipse">
            <a:avLst/>
          </a:prstGeom>
          <a:solidFill>
            <a:srgbClr val="0F3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latin typeface="Arial" panose="020B0604020202020204" pitchFamily="34" charset="0"/>
              <a:ea typeface="AECOM Sans" panose="020B05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AFA1BC32-D75D-4DF9-ACC1-E17D78E73400}"/>
              </a:ext>
            </a:extLst>
          </p:cNvPr>
          <p:cNvSpPr txBox="1"/>
          <p:nvPr/>
        </p:nvSpPr>
        <p:spPr>
          <a:xfrm>
            <a:off x="7612121" y="3406502"/>
            <a:ext cx="4363695" cy="523220"/>
          </a:xfrm>
          <a:prstGeom prst="rect">
            <a:avLst/>
          </a:prstGeom>
          <a:noFill/>
        </p:spPr>
        <p:txBody>
          <a:bodyPr wrap="square" rtlCol="0">
            <a:spAutoFit/>
          </a:bodyPr>
          <a:lstStyle/>
          <a:p>
            <a:r>
              <a:rPr lang="en-US" sz="1400">
                <a:latin typeface="Arial" panose="020B0604020202020204" pitchFamily="34" charset="0"/>
                <a:ea typeface="AECOM Sans Light" panose="020B0404020202020204" pitchFamily="34" charset="0"/>
                <a:cs typeface="Arial" panose="020B0604020202020204" pitchFamily="34" charset="0"/>
              </a:rPr>
              <a:t>Check the eligibility for each program. Click the boxes to the right of the table for more instructions. </a:t>
            </a:r>
          </a:p>
        </p:txBody>
      </p:sp>
      <p:sp>
        <p:nvSpPr>
          <p:cNvPr id="41" name="TextBox 40">
            <a:extLst>
              <a:ext uri="{FF2B5EF4-FFF2-40B4-BE49-F238E27FC236}">
                <a16:creationId xmlns:a16="http://schemas.microsoft.com/office/drawing/2014/main" id="{40C65FEE-C2EF-41F8-94A8-2C02F8C0F12B}"/>
              </a:ext>
            </a:extLst>
          </p:cNvPr>
          <p:cNvSpPr txBox="1"/>
          <p:nvPr/>
        </p:nvSpPr>
        <p:spPr>
          <a:xfrm>
            <a:off x="7300613" y="3412070"/>
            <a:ext cx="263826" cy="276999"/>
          </a:xfrm>
          <a:prstGeom prst="rect">
            <a:avLst/>
          </a:prstGeom>
          <a:noFill/>
        </p:spPr>
        <p:txBody>
          <a:bodyPr wrap="square" rtlCol="0">
            <a:spAutoFit/>
          </a:bodyPr>
          <a:lstStyle/>
          <a:p>
            <a:r>
              <a:rPr lang="en-US" sz="1200">
                <a:solidFill>
                  <a:schemeClr val="bg1"/>
                </a:solidFill>
                <a:latin typeface="Arial" panose="020B0604020202020204" pitchFamily="34" charset="0"/>
                <a:ea typeface="AECOM Sans" panose="020B0504020202020204" pitchFamily="34" charset="0"/>
                <a:cs typeface="Arial" panose="020B0604020202020204" pitchFamily="34" charset="0"/>
              </a:rPr>
              <a:t>3</a:t>
            </a:r>
          </a:p>
        </p:txBody>
      </p:sp>
      <p:sp>
        <p:nvSpPr>
          <p:cNvPr id="42" name="Oval 41">
            <a:extLst>
              <a:ext uri="{FF2B5EF4-FFF2-40B4-BE49-F238E27FC236}">
                <a16:creationId xmlns:a16="http://schemas.microsoft.com/office/drawing/2014/main" id="{27D537E3-2A48-42FF-84F4-69A7457A7EDF}"/>
              </a:ext>
            </a:extLst>
          </p:cNvPr>
          <p:cNvSpPr/>
          <p:nvPr/>
        </p:nvSpPr>
        <p:spPr>
          <a:xfrm>
            <a:off x="7316580" y="2971899"/>
            <a:ext cx="231892" cy="231892"/>
          </a:xfrm>
          <a:prstGeom prst="ellipse">
            <a:avLst/>
          </a:prstGeom>
          <a:solidFill>
            <a:srgbClr val="0F3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latin typeface="Arial" panose="020B0604020202020204" pitchFamily="34" charset="0"/>
              <a:ea typeface="AECOM Sans" panose="020B0504020202020204" pitchFamily="34" charset="0"/>
              <a:cs typeface="Arial" panose="020B0604020202020204" pitchFamily="34" charset="0"/>
            </a:endParaRPr>
          </a:p>
        </p:txBody>
      </p:sp>
      <p:sp>
        <p:nvSpPr>
          <p:cNvPr id="43" name="TextBox 42">
            <a:extLst>
              <a:ext uri="{FF2B5EF4-FFF2-40B4-BE49-F238E27FC236}">
                <a16:creationId xmlns:a16="http://schemas.microsoft.com/office/drawing/2014/main" id="{E50BCA7E-83DC-4E36-B77D-B75B50799E0A}"/>
              </a:ext>
            </a:extLst>
          </p:cNvPr>
          <p:cNvSpPr txBox="1"/>
          <p:nvPr/>
        </p:nvSpPr>
        <p:spPr>
          <a:xfrm>
            <a:off x="7612121" y="2933957"/>
            <a:ext cx="4413388" cy="307777"/>
          </a:xfrm>
          <a:prstGeom prst="rect">
            <a:avLst/>
          </a:prstGeom>
          <a:noFill/>
        </p:spPr>
        <p:txBody>
          <a:bodyPr wrap="none" rtlCol="0">
            <a:spAutoFit/>
          </a:bodyPr>
          <a:lstStyle/>
          <a:p>
            <a:r>
              <a:rPr lang="en-US" sz="1400">
                <a:latin typeface="Arial" panose="020B0604020202020204" pitchFamily="34" charset="0"/>
                <a:ea typeface="AECOM Sans Light" panose="020B0404020202020204" pitchFamily="34" charset="0"/>
                <a:cs typeface="Arial" panose="020B0604020202020204" pitchFamily="34" charset="0"/>
              </a:rPr>
              <a:t>Click the funding programs to see the eligibility table. </a:t>
            </a:r>
          </a:p>
        </p:txBody>
      </p:sp>
      <p:sp>
        <p:nvSpPr>
          <p:cNvPr id="44" name="TextBox 43">
            <a:extLst>
              <a:ext uri="{FF2B5EF4-FFF2-40B4-BE49-F238E27FC236}">
                <a16:creationId xmlns:a16="http://schemas.microsoft.com/office/drawing/2014/main" id="{C93F9511-929E-4B5F-8DEA-6A18589A9758}"/>
              </a:ext>
            </a:extLst>
          </p:cNvPr>
          <p:cNvSpPr txBox="1"/>
          <p:nvPr/>
        </p:nvSpPr>
        <p:spPr>
          <a:xfrm>
            <a:off x="7300613" y="2949346"/>
            <a:ext cx="263826" cy="276999"/>
          </a:xfrm>
          <a:prstGeom prst="rect">
            <a:avLst/>
          </a:prstGeom>
          <a:noFill/>
        </p:spPr>
        <p:txBody>
          <a:bodyPr wrap="square" rtlCol="0">
            <a:spAutoFit/>
          </a:bodyPr>
          <a:lstStyle/>
          <a:p>
            <a:r>
              <a:rPr lang="en-US" sz="1200">
                <a:solidFill>
                  <a:schemeClr val="bg1"/>
                </a:solidFill>
                <a:latin typeface="Arial" panose="020B0604020202020204" pitchFamily="34" charset="0"/>
                <a:ea typeface="AECOM Sans" panose="020B0504020202020204" pitchFamily="34" charset="0"/>
                <a:cs typeface="Arial" panose="020B0604020202020204" pitchFamily="34" charset="0"/>
              </a:rPr>
              <a:t>2</a:t>
            </a:r>
          </a:p>
        </p:txBody>
      </p:sp>
      <p:sp>
        <p:nvSpPr>
          <p:cNvPr id="45" name="Oval 44">
            <a:extLst>
              <a:ext uri="{FF2B5EF4-FFF2-40B4-BE49-F238E27FC236}">
                <a16:creationId xmlns:a16="http://schemas.microsoft.com/office/drawing/2014/main" id="{9482DF8E-629B-4B9A-98B9-6CB71115A726}"/>
              </a:ext>
            </a:extLst>
          </p:cNvPr>
          <p:cNvSpPr/>
          <p:nvPr/>
        </p:nvSpPr>
        <p:spPr>
          <a:xfrm>
            <a:off x="7316580" y="2499354"/>
            <a:ext cx="231892" cy="231892"/>
          </a:xfrm>
          <a:prstGeom prst="ellipse">
            <a:avLst/>
          </a:prstGeom>
          <a:solidFill>
            <a:srgbClr val="0F3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latin typeface="Arial" panose="020B0604020202020204" pitchFamily="34" charset="0"/>
              <a:ea typeface="AECOM Sans" panose="020B0504020202020204" pitchFamily="34" charset="0"/>
              <a:cs typeface="Arial" panose="020B0604020202020204" pitchFamily="34" charset="0"/>
            </a:endParaRPr>
          </a:p>
        </p:txBody>
      </p:sp>
      <p:sp>
        <p:nvSpPr>
          <p:cNvPr id="46" name="TextBox 45">
            <a:extLst>
              <a:ext uri="{FF2B5EF4-FFF2-40B4-BE49-F238E27FC236}">
                <a16:creationId xmlns:a16="http://schemas.microsoft.com/office/drawing/2014/main" id="{5212244C-5AE5-40DC-ADE7-877DCB38A4D3}"/>
              </a:ext>
            </a:extLst>
          </p:cNvPr>
          <p:cNvSpPr txBox="1"/>
          <p:nvPr/>
        </p:nvSpPr>
        <p:spPr>
          <a:xfrm>
            <a:off x="7612121" y="2461412"/>
            <a:ext cx="2704587" cy="307777"/>
          </a:xfrm>
          <a:prstGeom prst="rect">
            <a:avLst/>
          </a:prstGeom>
          <a:noFill/>
        </p:spPr>
        <p:txBody>
          <a:bodyPr wrap="none" rtlCol="0">
            <a:spAutoFit/>
          </a:bodyPr>
          <a:lstStyle/>
          <a:p>
            <a:r>
              <a:rPr lang="en-US" sz="1400">
                <a:latin typeface="Arial" panose="020B0604020202020204" pitchFamily="34" charset="0"/>
                <a:ea typeface="AECOM Sans Light" panose="020B0404020202020204" pitchFamily="34" charset="0"/>
                <a:cs typeface="Arial" panose="020B0604020202020204" pitchFamily="34" charset="0"/>
              </a:rPr>
              <a:t>Choose your organization type.</a:t>
            </a:r>
          </a:p>
        </p:txBody>
      </p:sp>
      <p:sp>
        <p:nvSpPr>
          <p:cNvPr id="47" name="TextBox 46">
            <a:extLst>
              <a:ext uri="{FF2B5EF4-FFF2-40B4-BE49-F238E27FC236}">
                <a16:creationId xmlns:a16="http://schemas.microsoft.com/office/drawing/2014/main" id="{1648E933-98A5-4953-A040-491D75A43619}"/>
              </a:ext>
            </a:extLst>
          </p:cNvPr>
          <p:cNvSpPr txBox="1"/>
          <p:nvPr/>
        </p:nvSpPr>
        <p:spPr>
          <a:xfrm>
            <a:off x="7300613" y="2476801"/>
            <a:ext cx="263826" cy="276999"/>
          </a:xfrm>
          <a:prstGeom prst="rect">
            <a:avLst/>
          </a:prstGeom>
          <a:noFill/>
        </p:spPr>
        <p:txBody>
          <a:bodyPr wrap="square" rtlCol="0">
            <a:spAutoFit/>
          </a:bodyPr>
          <a:lstStyle/>
          <a:p>
            <a:r>
              <a:rPr lang="en-US" sz="1200">
                <a:solidFill>
                  <a:schemeClr val="bg1"/>
                </a:solidFill>
                <a:latin typeface="Arial" panose="020B0604020202020204" pitchFamily="34" charset="0"/>
                <a:ea typeface="AECOM Sans" panose="020B0504020202020204" pitchFamily="34" charset="0"/>
                <a:cs typeface="Arial" panose="020B0604020202020204" pitchFamily="34" charset="0"/>
              </a:rPr>
              <a:t>1</a:t>
            </a:r>
          </a:p>
        </p:txBody>
      </p:sp>
      <p:sp>
        <p:nvSpPr>
          <p:cNvPr id="48" name="Oval 47">
            <a:extLst>
              <a:ext uri="{FF2B5EF4-FFF2-40B4-BE49-F238E27FC236}">
                <a16:creationId xmlns:a16="http://schemas.microsoft.com/office/drawing/2014/main" id="{116DF696-6231-48C8-943E-14F365969C89}"/>
              </a:ext>
            </a:extLst>
          </p:cNvPr>
          <p:cNvSpPr/>
          <p:nvPr/>
        </p:nvSpPr>
        <p:spPr>
          <a:xfrm>
            <a:off x="7316580" y="4059927"/>
            <a:ext cx="231892" cy="231892"/>
          </a:xfrm>
          <a:prstGeom prst="ellipse">
            <a:avLst/>
          </a:prstGeom>
          <a:solidFill>
            <a:srgbClr val="0F3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latin typeface="Arial" panose="020B0604020202020204" pitchFamily="34" charset="0"/>
              <a:ea typeface="AECOM Sans" panose="020B0504020202020204" pitchFamily="34" charset="0"/>
              <a:cs typeface="Arial" panose="020B0604020202020204" pitchFamily="34" charset="0"/>
            </a:endParaRPr>
          </a:p>
        </p:txBody>
      </p:sp>
      <p:sp>
        <p:nvSpPr>
          <p:cNvPr id="49" name="TextBox 48">
            <a:extLst>
              <a:ext uri="{FF2B5EF4-FFF2-40B4-BE49-F238E27FC236}">
                <a16:creationId xmlns:a16="http://schemas.microsoft.com/office/drawing/2014/main" id="{ADA1F78D-A838-4028-B839-16A807FEEC72}"/>
              </a:ext>
            </a:extLst>
          </p:cNvPr>
          <p:cNvSpPr txBox="1"/>
          <p:nvPr/>
        </p:nvSpPr>
        <p:spPr>
          <a:xfrm>
            <a:off x="7612121" y="4031779"/>
            <a:ext cx="4289259" cy="523220"/>
          </a:xfrm>
          <a:prstGeom prst="rect">
            <a:avLst/>
          </a:prstGeom>
          <a:noFill/>
        </p:spPr>
        <p:txBody>
          <a:bodyPr wrap="square" rtlCol="0">
            <a:spAutoFit/>
          </a:bodyPr>
          <a:lstStyle/>
          <a:p>
            <a:r>
              <a:rPr lang="en-US" sz="1400">
                <a:latin typeface="Arial" panose="020B0604020202020204" pitchFamily="34" charset="0"/>
                <a:ea typeface="AECOM Sans Light" panose="020B0404020202020204" pitchFamily="34" charset="0"/>
                <a:cs typeface="Arial" panose="020B0604020202020204" pitchFamily="34" charset="0"/>
              </a:rPr>
              <a:t>Use the navigation box to go back to Part 1 or </a:t>
            </a:r>
            <a:br>
              <a:rPr lang="en-US" sz="1400">
                <a:latin typeface="Arial" panose="020B0604020202020204" pitchFamily="34" charset="0"/>
                <a:ea typeface="AECOM Sans Light" panose="020B0404020202020204" pitchFamily="34" charset="0"/>
                <a:cs typeface="Arial" panose="020B0604020202020204" pitchFamily="34" charset="0"/>
              </a:rPr>
            </a:br>
            <a:r>
              <a:rPr lang="en-US" sz="1400">
                <a:latin typeface="Arial" panose="020B0604020202020204" pitchFamily="34" charset="0"/>
                <a:ea typeface="AECOM Sans Light" panose="020B0404020202020204" pitchFamily="34" charset="0"/>
                <a:cs typeface="Arial" panose="020B0604020202020204" pitchFamily="34" charset="0"/>
              </a:rPr>
              <a:t>1.2.3 Home.</a:t>
            </a:r>
          </a:p>
        </p:txBody>
      </p:sp>
      <p:sp>
        <p:nvSpPr>
          <p:cNvPr id="50" name="TextBox 49">
            <a:extLst>
              <a:ext uri="{FF2B5EF4-FFF2-40B4-BE49-F238E27FC236}">
                <a16:creationId xmlns:a16="http://schemas.microsoft.com/office/drawing/2014/main" id="{300D6C89-E6F8-47D6-87DE-7E1C6EA76F16}"/>
              </a:ext>
            </a:extLst>
          </p:cNvPr>
          <p:cNvSpPr txBox="1"/>
          <p:nvPr/>
        </p:nvSpPr>
        <p:spPr>
          <a:xfrm>
            <a:off x="7300613" y="4037347"/>
            <a:ext cx="263826" cy="276999"/>
          </a:xfrm>
          <a:prstGeom prst="rect">
            <a:avLst/>
          </a:prstGeom>
          <a:noFill/>
        </p:spPr>
        <p:txBody>
          <a:bodyPr wrap="square" rtlCol="0">
            <a:spAutoFit/>
          </a:bodyPr>
          <a:lstStyle/>
          <a:p>
            <a:r>
              <a:rPr lang="en-US" sz="1200">
                <a:solidFill>
                  <a:schemeClr val="bg1"/>
                </a:solidFill>
                <a:latin typeface="Arial" panose="020B0604020202020204" pitchFamily="34" charset="0"/>
                <a:ea typeface="AECOM Sans" panose="020B0504020202020204" pitchFamily="34" charset="0"/>
                <a:cs typeface="Arial" panose="020B0604020202020204" pitchFamily="34" charset="0"/>
              </a:rPr>
              <a:t>4</a:t>
            </a:r>
          </a:p>
        </p:txBody>
      </p:sp>
      <p:sp>
        <p:nvSpPr>
          <p:cNvPr id="35" name="Rectangle 34">
            <a:extLst>
              <a:ext uri="{FF2B5EF4-FFF2-40B4-BE49-F238E27FC236}">
                <a16:creationId xmlns:a16="http://schemas.microsoft.com/office/drawing/2014/main" id="{C473A65B-2B31-4537-95BF-9EB51596C6E3}"/>
              </a:ext>
            </a:extLst>
          </p:cNvPr>
          <p:cNvSpPr/>
          <p:nvPr/>
        </p:nvSpPr>
        <p:spPr>
          <a:xfrm>
            <a:off x="650024" y="5934172"/>
            <a:ext cx="2036025" cy="366110"/>
          </a:xfrm>
          <a:prstGeom prst="rect">
            <a:avLst/>
          </a:prstGeom>
          <a:solidFill>
            <a:srgbClr val="FFC0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997FCD0-0CE9-5B74-9E58-523326838387}"/>
              </a:ext>
            </a:extLst>
          </p:cNvPr>
          <p:cNvPicPr>
            <a:picLocks noChangeAspect="1"/>
          </p:cNvPicPr>
          <p:nvPr/>
        </p:nvPicPr>
        <p:blipFill>
          <a:blip r:embed="rId4"/>
          <a:stretch>
            <a:fillRect/>
          </a:stretch>
        </p:blipFill>
        <p:spPr>
          <a:xfrm>
            <a:off x="5254614" y="5959299"/>
            <a:ext cx="406421" cy="292115"/>
          </a:xfrm>
          <a:prstGeom prst="rect">
            <a:avLst/>
          </a:prstGeom>
        </p:spPr>
      </p:pic>
    </p:spTree>
    <p:extLst>
      <p:ext uri="{BB962C8B-B14F-4D97-AF65-F5344CB8AC3E}">
        <p14:creationId xmlns:p14="http://schemas.microsoft.com/office/powerpoint/2010/main" val="31277143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EBC5AFD-6FC9-A1AF-5F00-BD1A554F3E2E}"/>
              </a:ext>
            </a:extLst>
          </p:cNvPr>
          <p:cNvPicPr>
            <a:picLocks noChangeAspect="1"/>
          </p:cNvPicPr>
          <p:nvPr/>
        </p:nvPicPr>
        <p:blipFill>
          <a:blip r:embed="rId3"/>
          <a:stretch>
            <a:fillRect/>
          </a:stretch>
        </p:blipFill>
        <p:spPr>
          <a:xfrm>
            <a:off x="525910" y="1513185"/>
            <a:ext cx="6186933" cy="4771526"/>
          </a:xfrm>
          <a:prstGeom prst="rect">
            <a:avLst/>
          </a:prstGeom>
        </p:spPr>
      </p:pic>
      <p:sp>
        <p:nvSpPr>
          <p:cNvPr id="5" name="Rectangle 4">
            <a:extLst>
              <a:ext uri="{FF2B5EF4-FFF2-40B4-BE49-F238E27FC236}">
                <a16:creationId xmlns:a16="http://schemas.microsoft.com/office/drawing/2014/main" id="{15D462D9-800E-451E-A8E6-5DF1D145BC67}"/>
              </a:ext>
            </a:extLst>
          </p:cNvPr>
          <p:cNvSpPr/>
          <p:nvPr/>
        </p:nvSpPr>
        <p:spPr>
          <a:xfrm rot="5400000">
            <a:off x="5910806" y="-5910805"/>
            <a:ext cx="370390" cy="12192001"/>
          </a:xfrm>
          <a:prstGeom prst="rect">
            <a:avLst/>
          </a:prstGeom>
          <a:solidFill>
            <a:srgbClr val="093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45261EF3-36AA-46BC-9505-57A9573B3DF8}"/>
              </a:ext>
            </a:extLst>
          </p:cNvPr>
          <p:cNvSpPr txBox="1"/>
          <p:nvPr/>
        </p:nvSpPr>
        <p:spPr>
          <a:xfrm>
            <a:off x="525910" y="689847"/>
            <a:ext cx="11570840" cy="461665"/>
          </a:xfrm>
          <a:prstGeom prst="rect">
            <a:avLst/>
          </a:prstGeom>
          <a:noFill/>
        </p:spPr>
        <p:txBody>
          <a:bodyPr wrap="square" rtlCol="0">
            <a:spAutoFit/>
          </a:bodyPr>
          <a:lstStyle/>
          <a:p>
            <a:r>
              <a:rPr lang="en-US" sz="2400" b="1">
                <a:solidFill>
                  <a:srgbClr val="093B60"/>
                </a:solidFill>
                <a:latin typeface="Arial" panose="020B0604020202020204" pitchFamily="34" charset="0"/>
                <a:ea typeface="AECOM Sans" panose="020B0504020202020204" pitchFamily="34" charset="0"/>
                <a:cs typeface="Arial" panose="020B0604020202020204" pitchFamily="34" charset="0"/>
              </a:rPr>
              <a:t>1.3	Additional Guidance on Available Funding</a:t>
            </a:r>
          </a:p>
        </p:txBody>
      </p:sp>
      <p:sp>
        <p:nvSpPr>
          <p:cNvPr id="20" name="Rectangle 19">
            <a:extLst>
              <a:ext uri="{FF2B5EF4-FFF2-40B4-BE49-F238E27FC236}">
                <a16:creationId xmlns:a16="http://schemas.microsoft.com/office/drawing/2014/main" id="{DF2E5BA8-C8D6-4C75-A8A6-81064C1CDDDC}"/>
              </a:ext>
            </a:extLst>
          </p:cNvPr>
          <p:cNvSpPr/>
          <p:nvPr/>
        </p:nvSpPr>
        <p:spPr>
          <a:xfrm rot="5400000">
            <a:off x="6073142" y="-5707024"/>
            <a:ext cx="45719" cy="12192002"/>
          </a:xfrm>
          <a:prstGeom prst="rect">
            <a:avLst/>
          </a:prstGeom>
          <a:solidFill>
            <a:srgbClr val="29A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1718DDF-3AEE-4F66-8379-F1A563006FB1}"/>
              </a:ext>
            </a:extLst>
          </p:cNvPr>
          <p:cNvSpPr txBox="1"/>
          <p:nvPr/>
        </p:nvSpPr>
        <p:spPr>
          <a:xfrm>
            <a:off x="208347" y="-47587"/>
            <a:ext cx="2545209" cy="430887"/>
          </a:xfrm>
          <a:prstGeom prst="rect">
            <a:avLst/>
          </a:prstGeom>
          <a:noFill/>
        </p:spPr>
        <p:txBody>
          <a:bodyPr wrap="square" rtlCol="0">
            <a:spAutoFit/>
          </a:bodyPr>
          <a:lstStyle/>
          <a:p>
            <a:r>
              <a:rPr lang="en-US" sz="2200" b="1">
                <a:solidFill>
                  <a:schemeClr val="bg1"/>
                </a:solidFill>
                <a:latin typeface="Arial" panose="020B0604020202020204" pitchFamily="34" charset="0"/>
                <a:ea typeface="AECOM Sans" panose="020B0504020202020204" pitchFamily="34" charset="0"/>
                <a:cs typeface="Arial" panose="020B0604020202020204" pitchFamily="34" charset="0"/>
              </a:rPr>
              <a:t>ncdot.gov</a:t>
            </a:r>
          </a:p>
        </p:txBody>
      </p:sp>
      <p:sp>
        <p:nvSpPr>
          <p:cNvPr id="27" name="Oval 26">
            <a:extLst>
              <a:ext uri="{FF2B5EF4-FFF2-40B4-BE49-F238E27FC236}">
                <a16:creationId xmlns:a16="http://schemas.microsoft.com/office/drawing/2014/main" id="{47230BEC-5117-45B0-804F-B4FEFF2C90B6}"/>
              </a:ext>
            </a:extLst>
          </p:cNvPr>
          <p:cNvSpPr/>
          <p:nvPr/>
        </p:nvSpPr>
        <p:spPr>
          <a:xfrm>
            <a:off x="7318258" y="2489560"/>
            <a:ext cx="231892" cy="231892"/>
          </a:xfrm>
          <a:prstGeom prst="ellipse">
            <a:avLst/>
          </a:prstGeom>
          <a:solidFill>
            <a:srgbClr val="0F3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latin typeface="Arial" panose="020B0604020202020204" pitchFamily="34" charset="0"/>
              <a:ea typeface="AECOM Sans" panose="020B05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4F69D025-3785-4C1A-9ACA-2421A1CD6CFF}"/>
              </a:ext>
            </a:extLst>
          </p:cNvPr>
          <p:cNvSpPr txBox="1"/>
          <p:nvPr/>
        </p:nvSpPr>
        <p:spPr>
          <a:xfrm>
            <a:off x="7612121" y="2461412"/>
            <a:ext cx="2879314" cy="307777"/>
          </a:xfrm>
          <a:prstGeom prst="rect">
            <a:avLst/>
          </a:prstGeom>
          <a:noFill/>
        </p:spPr>
        <p:txBody>
          <a:bodyPr wrap="none" rtlCol="0">
            <a:spAutoFit/>
          </a:bodyPr>
          <a:lstStyle/>
          <a:p>
            <a:r>
              <a:rPr lang="en-US" sz="1400">
                <a:latin typeface="Arial" panose="020B0604020202020204" pitchFamily="34" charset="0"/>
                <a:ea typeface="AECOM Sans Light" panose="020B0404020202020204" pitchFamily="34" charset="0"/>
                <a:cs typeface="Arial" panose="020B0604020202020204" pitchFamily="34" charset="0"/>
              </a:rPr>
              <a:t>Click the program of your interest.</a:t>
            </a:r>
          </a:p>
        </p:txBody>
      </p:sp>
      <p:sp>
        <p:nvSpPr>
          <p:cNvPr id="29" name="TextBox 28">
            <a:extLst>
              <a:ext uri="{FF2B5EF4-FFF2-40B4-BE49-F238E27FC236}">
                <a16:creationId xmlns:a16="http://schemas.microsoft.com/office/drawing/2014/main" id="{14480D2E-5E85-4333-9527-C0CC6A4A4A5E}"/>
              </a:ext>
            </a:extLst>
          </p:cNvPr>
          <p:cNvSpPr txBox="1"/>
          <p:nvPr/>
        </p:nvSpPr>
        <p:spPr>
          <a:xfrm>
            <a:off x="7300613" y="2466980"/>
            <a:ext cx="263826" cy="276999"/>
          </a:xfrm>
          <a:prstGeom prst="rect">
            <a:avLst/>
          </a:prstGeom>
          <a:noFill/>
        </p:spPr>
        <p:txBody>
          <a:bodyPr wrap="square" rtlCol="0">
            <a:spAutoFit/>
          </a:bodyPr>
          <a:lstStyle/>
          <a:p>
            <a:r>
              <a:rPr lang="en-US" sz="1200">
                <a:solidFill>
                  <a:schemeClr val="bg1"/>
                </a:solidFill>
                <a:latin typeface="Arial" panose="020B0604020202020204" pitchFamily="34" charset="0"/>
                <a:ea typeface="AECOM Sans" panose="020B0504020202020204" pitchFamily="34" charset="0"/>
                <a:cs typeface="Arial" panose="020B0604020202020204" pitchFamily="34" charset="0"/>
              </a:rPr>
              <a:t>1</a:t>
            </a:r>
          </a:p>
        </p:txBody>
      </p:sp>
      <p:sp>
        <p:nvSpPr>
          <p:cNvPr id="25" name="Rectangle 24">
            <a:extLst>
              <a:ext uri="{FF2B5EF4-FFF2-40B4-BE49-F238E27FC236}">
                <a16:creationId xmlns:a16="http://schemas.microsoft.com/office/drawing/2014/main" id="{66695274-8824-4585-99E5-DAAE99B3C822}"/>
              </a:ext>
            </a:extLst>
          </p:cNvPr>
          <p:cNvSpPr/>
          <p:nvPr/>
        </p:nvSpPr>
        <p:spPr>
          <a:xfrm>
            <a:off x="3648670" y="3530600"/>
            <a:ext cx="885230" cy="239405"/>
          </a:xfrm>
          <a:prstGeom prst="rect">
            <a:avLst/>
          </a:prstGeom>
          <a:solidFill>
            <a:srgbClr val="FFC0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D894804-E575-D00B-710A-936EEC5D2EF8}"/>
              </a:ext>
            </a:extLst>
          </p:cNvPr>
          <p:cNvPicPr>
            <a:picLocks noChangeAspect="1"/>
          </p:cNvPicPr>
          <p:nvPr/>
        </p:nvPicPr>
        <p:blipFill>
          <a:blip r:embed="rId4"/>
          <a:stretch>
            <a:fillRect/>
          </a:stretch>
        </p:blipFill>
        <p:spPr>
          <a:xfrm>
            <a:off x="5235564" y="5992596"/>
            <a:ext cx="406421" cy="292115"/>
          </a:xfrm>
          <a:prstGeom prst="rect">
            <a:avLst/>
          </a:prstGeom>
        </p:spPr>
      </p:pic>
    </p:spTree>
    <p:extLst>
      <p:ext uri="{BB962C8B-B14F-4D97-AF65-F5344CB8AC3E}">
        <p14:creationId xmlns:p14="http://schemas.microsoft.com/office/powerpoint/2010/main" val="1981541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p:bldP spid="29" grpId="0"/>
      <p:bldP spid="2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CF8898-8E05-4DEA-2C9E-1C414327EF72}"/>
              </a:ext>
            </a:extLst>
          </p:cNvPr>
          <p:cNvPicPr>
            <a:picLocks noChangeAspect="1"/>
          </p:cNvPicPr>
          <p:nvPr/>
        </p:nvPicPr>
        <p:blipFill>
          <a:blip r:embed="rId3"/>
          <a:stretch>
            <a:fillRect/>
          </a:stretch>
        </p:blipFill>
        <p:spPr>
          <a:xfrm>
            <a:off x="525911" y="1513443"/>
            <a:ext cx="6193850" cy="4786839"/>
          </a:xfrm>
          <a:prstGeom prst="rect">
            <a:avLst/>
          </a:prstGeom>
          <a:ln>
            <a:noFill/>
          </a:ln>
          <a:effectLst>
            <a:outerShdw blurRad="292100" dist="139700" dir="2700000" algn="tl" rotWithShape="0">
              <a:srgbClr val="333333">
                <a:alpha val="65000"/>
              </a:srgbClr>
            </a:outerShdw>
          </a:effectLst>
        </p:spPr>
      </p:pic>
      <p:sp>
        <p:nvSpPr>
          <p:cNvPr id="17" name="TextBox 16">
            <a:extLst>
              <a:ext uri="{FF2B5EF4-FFF2-40B4-BE49-F238E27FC236}">
                <a16:creationId xmlns:a16="http://schemas.microsoft.com/office/drawing/2014/main" id="{45261EF3-36AA-46BC-9505-57A9573B3DF8}"/>
              </a:ext>
            </a:extLst>
          </p:cNvPr>
          <p:cNvSpPr txBox="1"/>
          <p:nvPr/>
        </p:nvSpPr>
        <p:spPr>
          <a:xfrm>
            <a:off x="525910" y="689847"/>
            <a:ext cx="11570840" cy="461665"/>
          </a:xfrm>
          <a:prstGeom prst="rect">
            <a:avLst/>
          </a:prstGeom>
          <a:noFill/>
        </p:spPr>
        <p:txBody>
          <a:bodyPr wrap="square" rtlCol="0">
            <a:spAutoFit/>
          </a:bodyPr>
          <a:lstStyle/>
          <a:p>
            <a:r>
              <a:rPr lang="en-US" sz="2400" b="1">
                <a:solidFill>
                  <a:srgbClr val="093B60"/>
                </a:solidFill>
                <a:latin typeface="Arial" panose="020B0604020202020204" pitchFamily="34" charset="0"/>
                <a:ea typeface="AECOM Sans" panose="020B0504020202020204" pitchFamily="34" charset="0"/>
                <a:cs typeface="Arial" panose="020B0604020202020204" pitchFamily="34" charset="0"/>
              </a:rPr>
              <a:t>1.3	Additional Guidance on Available Funding</a:t>
            </a:r>
          </a:p>
        </p:txBody>
      </p:sp>
      <p:sp>
        <p:nvSpPr>
          <p:cNvPr id="20" name="Rectangle 19">
            <a:extLst>
              <a:ext uri="{FF2B5EF4-FFF2-40B4-BE49-F238E27FC236}">
                <a16:creationId xmlns:a16="http://schemas.microsoft.com/office/drawing/2014/main" id="{DF2E5BA8-C8D6-4C75-A8A6-81064C1CDDDC}"/>
              </a:ext>
            </a:extLst>
          </p:cNvPr>
          <p:cNvSpPr/>
          <p:nvPr/>
        </p:nvSpPr>
        <p:spPr>
          <a:xfrm rot="5400000">
            <a:off x="6073142" y="-5707024"/>
            <a:ext cx="45719" cy="12192002"/>
          </a:xfrm>
          <a:prstGeom prst="rect">
            <a:avLst/>
          </a:prstGeom>
          <a:solidFill>
            <a:srgbClr val="29A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1718DDF-3AEE-4F66-8379-F1A563006FB1}"/>
              </a:ext>
            </a:extLst>
          </p:cNvPr>
          <p:cNvSpPr txBox="1"/>
          <p:nvPr/>
        </p:nvSpPr>
        <p:spPr>
          <a:xfrm>
            <a:off x="208347" y="-47587"/>
            <a:ext cx="2545209" cy="430887"/>
          </a:xfrm>
          <a:prstGeom prst="rect">
            <a:avLst/>
          </a:prstGeom>
          <a:noFill/>
        </p:spPr>
        <p:txBody>
          <a:bodyPr wrap="square" rtlCol="0">
            <a:spAutoFit/>
          </a:bodyPr>
          <a:lstStyle/>
          <a:p>
            <a:r>
              <a:rPr lang="en-US" sz="2200" b="1">
                <a:solidFill>
                  <a:schemeClr val="bg1"/>
                </a:solidFill>
                <a:latin typeface="Arial" panose="020B0604020202020204" pitchFamily="34" charset="0"/>
                <a:ea typeface="AECOM Sans" panose="020B0504020202020204" pitchFamily="34" charset="0"/>
                <a:cs typeface="Arial" panose="020B0604020202020204" pitchFamily="34" charset="0"/>
              </a:rPr>
              <a:t>ncdot.gov</a:t>
            </a:r>
          </a:p>
        </p:txBody>
      </p:sp>
      <p:pic>
        <p:nvPicPr>
          <p:cNvPr id="33" name="Graphic 32">
            <a:extLst>
              <a:ext uri="{FF2B5EF4-FFF2-40B4-BE49-F238E27FC236}">
                <a16:creationId xmlns:a16="http://schemas.microsoft.com/office/drawing/2014/main" id="{D3AC4FB4-DBF2-4D7E-9FBE-8FF734506848}"/>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248841" y="114383"/>
            <a:ext cx="157543" cy="217302"/>
          </a:xfrm>
          <a:prstGeom prst="rect">
            <a:avLst/>
          </a:prstGeom>
        </p:spPr>
      </p:pic>
      <p:pic>
        <p:nvPicPr>
          <p:cNvPr id="34" name="Graphic 33">
            <a:extLst>
              <a:ext uri="{FF2B5EF4-FFF2-40B4-BE49-F238E27FC236}">
                <a16:creationId xmlns:a16="http://schemas.microsoft.com/office/drawing/2014/main" id="{1C644645-E127-4206-9334-CC7CD2A6FB8E}"/>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0743500" y="115669"/>
            <a:ext cx="157543" cy="217302"/>
          </a:xfrm>
          <a:prstGeom prst="rect">
            <a:avLst/>
          </a:prstGeom>
        </p:spPr>
      </p:pic>
      <p:pic>
        <p:nvPicPr>
          <p:cNvPr id="35" name="Graphic 34">
            <a:extLst>
              <a:ext uri="{FF2B5EF4-FFF2-40B4-BE49-F238E27FC236}">
                <a16:creationId xmlns:a16="http://schemas.microsoft.com/office/drawing/2014/main" id="{C4C9D8A9-9C13-45C9-9124-013BAF072A9A}"/>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0994820" y="115617"/>
            <a:ext cx="157543" cy="217302"/>
          </a:xfrm>
          <a:prstGeom prst="rect">
            <a:avLst/>
          </a:prstGeom>
        </p:spPr>
      </p:pic>
      <p:pic>
        <p:nvPicPr>
          <p:cNvPr id="36" name="Graphic 35">
            <a:extLst>
              <a:ext uri="{FF2B5EF4-FFF2-40B4-BE49-F238E27FC236}">
                <a16:creationId xmlns:a16="http://schemas.microsoft.com/office/drawing/2014/main" id="{4F73CC59-F006-459A-AFFD-274D1D34D4C9}"/>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11249040" y="116407"/>
            <a:ext cx="157543" cy="217302"/>
          </a:xfrm>
          <a:prstGeom prst="rect">
            <a:avLst/>
          </a:prstGeom>
        </p:spPr>
      </p:pic>
      <p:pic>
        <p:nvPicPr>
          <p:cNvPr id="37" name="Graphic 36">
            <a:extLst>
              <a:ext uri="{FF2B5EF4-FFF2-40B4-BE49-F238E27FC236}">
                <a16:creationId xmlns:a16="http://schemas.microsoft.com/office/drawing/2014/main" id="{5BFDFBFA-6C88-4C59-8D82-EF9C2058A905}"/>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11500360" y="115772"/>
            <a:ext cx="157543" cy="217302"/>
          </a:xfrm>
          <a:prstGeom prst="rect">
            <a:avLst/>
          </a:prstGeom>
        </p:spPr>
      </p:pic>
      <p:cxnSp>
        <p:nvCxnSpPr>
          <p:cNvPr id="39" name="Straight Connector 38">
            <a:extLst>
              <a:ext uri="{FF2B5EF4-FFF2-40B4-BE49-F238E27FC236}">
                <a16:creationId xmlns:a16="http://schemas.microsoft.com/office/drawing/2014/main" id="{EC7934B7-2953-472F-A3DF-9BA5FB1241EB}"/>
              </a:ext>
            </a:extLst>
          </p:cNvPr>
          <p:cNvCxnSpPr>
            <a:cxnSpLocks/>
          </p:cNvCxnSpPr>
          <p:nvPr/>
        </p:nvCxnSpPr>
        <p:spPr>
          <a:xfrm>
            <a:off x="10156308" y="68377"/>
            <a:ext cx="0" cy="23920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40" name="Graphic 39">
            <a:extLst>
              <a:ext uri="{FF2B5EF4-FFF2-40B4-BE49-F238E27FC236}">
                <a16:creationId xmlns:a16="http://schemas.microsoft.com/office/drawing/2014/main" id="{FFA98349-36C4-4B1D-B05D-51ADDD082E4C}"/>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10494339" y="114904"/>
            <a:ext cx="356636" cy="281857"/>
          </a:xfrm>
          <a:prstGeom prst="rect">
            <a:avLst/>
          </a:prstGeom>
        </p:spPr>
      </p:pic>
      <p:grpSp>
        <p:nvGrpSpPr>
          <p:cNvPr id="16" name="Graphic 43">
            <a:extLst>
              <a:ext uri="{FF2B5EF4-FFF2-40B4-BE49-F238E27FC236}">
                <a16:creationId xmlns:a16="http://schemas.microsoft.com/office/drawing/2014/main" id="{0819FBDB-7BE8-43F6-A45C-7EB32B23E17C}"/>
              </a:ext>
            </a:extLst>
          </p:cNvPr>
          <p:cNvGrpSpPr/>
          <p:nvPr/>
        </p:nvGrpSpPr>
        <p:grpSpPr>
          <a:xfrm>
            <a:off x="11687471" y="71868"/>
            <a:ext cx="279244" cy="237116"/>
            <a:chOff x="11687471" y="75043"/>
            <a:chExt cx="279244" cy="237116"/>
          </a:xfrm>
        </p:grpSpPr>
        <p:sp>
          <p:nvSpPr>
            <p:cNvPr id="18" name="Freeform: Shape 17">
              <a:extLst>
                <a:ext uri="{FF2B5EF4-FFF2-40B4-BE49-F238E27FC236}">
                  <a16:creationId xmlns:a16="http://schemas.microsoft.com/office/drawing/2014/main" id="{26D516A5-0551-4C27-B4D2-1D8B6F210E4B}"/>
                </a:ext>
              </a:extLst>
            </p:cNvPr>
            <p:cNvSpPr/>
            <p:nvPr/>
          </p:nvSpPr>
          <p:spPr>
            <a:xfrm>
              <a:off x="11748727" y="119250"/>
              <a:ext cx="152653" cy="152654"/>
            </a:xfrm>
            <a:custGeom>
              <a:avLst/>
              <a:gdLst>
                <a:gd name="connsiteX0" fmla="*/ 152654 w 152653"/>
                <a:gd name="connsiteY0" fmla="*/ 76327 h 152654"/>
                <a:gd name="connsiteX1" fmla="*/ 76327 w 152653"/>
                <a:gd name="connsiteY1" fmla="*/ 152655 h 152654"/>
                <a:gd name="connsiteX2" fmla="*/ 0 w 152653"/>
                <a:gd name="connsiteY2" fmla="*/ 76327 h 152654"/>
                <a:gd name="connsiteX3" fmla="*/ 76327 w 152653"/>
                <a:gd name="connsiteY3" fmla="*/ 0 h 152654"/>
                <a:gd name="connsiteX4" fmla="*/ 152654 w 152653"/>
                <a:gd name="connsiteY4" fmla="*/ 76327 h 152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53" h="152654">
                  <a:moveTo>
                    <a:pt x="152654" y="76327"/>
                  </a:moveTo>
                  <a:cubicBezTo>
                    <a:pt x="152654" y="118482"/>
                    <a:pt x="118481" y="152655"/>
                    <a:pt x="76327" y="152655"/>
                  </a:cubicBezTo>
                  <a:cubicBezTo>
                    <a:pt x="34173" y="152655"/>
                    <a:pt x="0" y="118482"/>
                    <a:pt x="0" y="76327"/>
                  </a:cubicBezTo>
                  <a:cubicBezTo>
                    <a:pt x="0" y="34173"/>
                    <a:pt x="34173" y="0"/>
                    <a:pt x="76327" y="0"/>
                  </a:cubicBezTo>
                  <a:cubicBezTo>
                    <a:pt x="118481" y="0"/>
                    <a:pt x="152654" y="34173"/>
                    <a:pt x="152654" y="76327"/>
                  </a:cubicBezTo>
                  <a:close/>
                </a:path>
              </a:pathLst>
            </a:custGeom>
            <a:noFill/>
            <a:ln w="5255" cap="flat">
              <a:solidFill>
                <a:srgbClr val="FFFFFF"/>
              </a:solidFill>
              <a:prstDash val="solid"/>
              <a:miter/>
            </a:ln>
          </p:spPr>
          <p:txBody>
            <a:bodyPr rtlCol="0" anchor="ctr"/>
            <a:lstStyle/>
            <a:p>
              <a:endParaRPr lang="en-US"/>
            </a:p>
          </p:txBody>
        </p:sp>
        <p:sp>
          <p:nvSpPr>
            <p:cNvPr id="19" name="TextBox 18">
              <a:extLst>
                <a:ext uri="{FF2B5EF4-FFF2-40B4-BE49-F238E27FC236}">
                  <a16:creationId xmlns:a16="http://schemas.microsoft.com/office/drawing/2014/main" id="{FC217A31-21A6-4908-A171-71630C38A516}"/>
                </a:ext>
              </a:extLst>
            </p:cNvPr>
            <p:cNvSpPr txBox="1"/>
            <p:nvPr/>
          </p:nvSpPr>
          <p:spPr>
            <a:xfrm>
              <a:off x="11687471" y="75043"/>
              <a:ext cx="279244" cy="237116"/>
            </a:xfrm>
            <a:prstGeom prst="rect">
              <a:avLst/>
            </a:prstGeom>
            <a:noFill/>
          </p:spPr>
          <p:txBody>
            <a:bodyPr wrap="none" rtlCol="0">
              <a:spAutoFit/>
            </a:bodyPr>
            <a:lstStyle/>
            <a:p>
              <a:pPr algn="l"/>
              <a:r>
                <a:rPr lang="en-US" sz="941" spc="0" baseline="0">
                  <a:solidFill>
                    <a:srgbClr val="FFFFFF"/>
                  </a:solidFill>
                  <a:latin typeface="Arial"/>
                  <a:cs typeface="Arial"/>
                  <a:sym typeface="Arial"/>
                  <a:rtl val="0"/>
                </a:rPr>
                <a:t>O</a:t>
              </a:r>
            </a:p>
          </p:txBody>
        </p:sp>
      </p:grpSp>
      <p:pic>
        <p:nvPicPr>
          <p:cNvPr id="21" name="Graphic 20">
            <a:extLst>
              <a:ext uri="{FF2B5EF4-FFF2-40B4-BE49-F238E27FC236}">
                <a16:creationId xmlns:a16="http://schemas.microsoft.com/office/drawing/2014/main" id="{2195FF72-5032-4FD3-B051-00AA37F3750A}"/>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9908345" y="112950"/>
            <a:ext cx="160369" cy="160369"/>
          </a:xfrm>
          <a:prstGeom prst="rect">
            <a:avLst/>
          </a:prstGeom>
        </p:spPr>
      </p:pic>
      <p:sp>
        <p:nvSpPr>
          <p:cNvPr id="25" name="Oval 24">
            <a:extLst>
              <a:ext uri="{FF2B5EF4-FFF2-40B4-BE49-F238E27FC236}">
                <a16:creationId xmlns:a16="http://schemas.microsoft.com/office/drawing/2014/main" id="{95DAD586-CDD2-48DC-B717-40670AA4F241}"/>
              </a:ext>
            </a:extLst>
          </p:cNvPr>
          <p:cNvSpPr/>
          <p:nvPr/>
        </p:nvSpPr>
        <p:spPr>
          <a:xfrm>
            <a:off x="7316580" y="2489560"/>
            <a:ext cx="231892" cy="231892"/>
          </a:xfrm>
          <a:prstGeom prst="ellipse">
            <a:avLst/>
          </a:prstGeom>
          <a:solidFill>
            <a:srgbClr val="0F3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latin typeface="Arial" panose="020B0604020202020204" pitchFamily="34" charset="0"/>
              <a:ea typeface="AECOM Sans" panose="020B05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70CF7C06-624B-46EF-9C10-547228FC5082}"/>
              </a:ext>
            </a:extLst>
          </p:cNvPr>
          <p:cNvSpPr txBox="1"/>
          <p:nvPr/>
        </p:nvSpPr>
        <p:spPr>
          <a:xfrm>
            <a:off x="7612121" y="2461412"/>
            <a:ext cx="2879314" cy="307777"/>
          </a:xfrm>
          <a:prstGeom prst="rect">
            <a:avLst/>
          </a:prstGeom>
          <a:noFill/>
        </p:spPr>
        <p:txBody>
          <a:bodyPr wrap="none" rtlCol="0">
            <a:spAutoFit/>
          </a:bodyPr>
          <a:lstStyle/>
          <a:p>
            <a:r>
              <a:rPr lang="en-US" sz="1400">
                <a:latin typeface="Arial" panose="020B0604020202020204" pitchFamily="34" charset="0"/>
                <a:ea typeface="AECOM Sans Light" panose="020B0404020202020204" pitchFamily="34" charset="0"/>
                <a:cs typeface="Arial" panose="020B0604020202020204" pitchFamily="34" charset="0"/>
              </a:rPr>
              <a:t>Click the program of your interest.</a:t>
            </a:r>
          </a:p>
        </p:txBody>
      </p:sp>
      <p:sp>
        <p:nvSpPr>
          <p:cNvPr id="27" name="TextBox 26">
            <a:extLst>
              <a:ext uri="{FF2B5EF4-FFF2-40B4-BE49-F238E27FC236}">
                <a16:creationId xmlns:a16="http://schemas.microsoft.com/office/drawing/2014/main" id="{95B90208-A4BC-46DC-BA7E-CF3712D7C346}"/>
              </a:ext>
            </a:extLst>
          </p:cNvPr>
          <p:cNvSpPr txBox="1"/>
          <p:nvPr/>
        </p:nvSpPr>
        <p:spPr>
          <a:xfrm>
            <a:off x="7300613" y="2466980"/>
            <a:ext cx="263826" cy="276999"/>
          </a:xfrm>
          <a:prstGeom prst="rect">
            <a:avLst/>
          </a:prstGeom>
          <a:noFill/>
        </p:spPr>
        <p:txBody>
          <a:bodyPr wrap="square" rtlCol="0">
            <a:spAutoFit/>
          </a:bodyPr>
          <a:lstStyle/>
          <a:p>
            <a:r>
              <a:rPr lang="en-US" sz="1200">
                <a:solidFill>
                  <a:schemeClr val="bg1"/>
                </a:solidFill>
                <a:latin typeface="Arial" panose="020B0604020202020204" pitchFamily="34" charset="0"/>
                <a:ea typeface="AECOM Sans" panose="020B0504020202020204" pitchFamily="34" charset="0"/>
                <a:cs typeface="Arial" panose="020B0604020202020204" pitchFamily="34" charset="0"/>
              </a:rPr>
              <a:t>1</a:t>
            </a:r>
          </a:p>
        </p:txBody>
      </p:sp>
      <p:sp>
        <p:nvSpPr>
          <p:cNvPr id="28" name="Oval 27">
            <a:extLst>
              <a:ext uri="{FF2B5EF4-FFF2-40B4-BE49-F238E27FC236}">
                <a16:creationId xmlns:a16="http://schemas.microsoft.com/office/drawing/2014/main" id="{2F97861D-9426-4A72-9395-E68EE9EC057C}"/>
              </a:ext>
            </a:extLst>
          </p:cNvPr>
          <p:cNvSpPr/>
          <p:nvPr/>
        </p:nvSpPr>
        <p:spPr>
          <a:xfrm>
            <a:off x="7316580" y="2962105"/>
            <a:ext cx="231892" cy="231892"/>
          </a:xfrm>
          <a:prstGeom prst="ellipse">
            <a:avLst/>
          </a:prstGeom>
          <a:solidFill>
            <a:srgbClr val="0F3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latin typeface="Arial" panose="020B0604020202020204" pitchFamily="34" charset="0"/>
              <a:ea typeface="AECOM Sans" panose="020B05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265F86ED-FDAD-4672-9E6D-8CE73A27C07C}"/>
              </a:ext>
            </a:extLst>
          </p:cNvPr>
          <p:cNvSpPr txBox="1"/>
          <p:nvPr/>
        </p:nvSpPr>
        <p:spPr>
          <a:xfrm>
            <a:off x="7612121" y="2933957"/>
            <a:ext cx="3995004" cy="307777"/>
          </a:xfrm>
          <a:prstGeom prst="rect">
            <a:avLst/>
          </a:prstGeom>
          <a:noFill/>
        </p:spPr>
        <p:txBody>
          <a:bodyPr wrap="none" rtlCol="0">
            <a:spAutoFit/>
          </a:bodyPr>
          <a:lstStyle/>
          <a:p>
            <a:r>
              <a:rPr lang="en-US" sz="1400">
                <a:latin typeface="Arial" panose="020B0604020202020204" pitchFamily="34" charset="0"/>
                <a:ea typeface="AECOM Sans Light" panose="020B0404020202020204" pitchFamily="34" charset="0"/>
                <a:cs typeface="Arial" panose="020B0604020202020204" pitchFamily="34" charset="0"/>
              </a:rPr>
              <a:t>Click boxes to the right to see more instructions.</a:t>
            </a:r>
          </a:p>
        </p:txBody>
      </p:sp>
      <p:sp>
        <p:nvSpPr>
          <p:cNvPr id="30" name="TextBox 29">
            <a:extLst>
              <a:ext uri="{FF2B5EF4-FFF2-40B4-BE49-F238E27FC236}">
                <a16:creationId xmlns:a16="http://schemas.microsoft.com/office/drawing/2014/main" id="{88E27C58-C029-4B27-9EFC-8D1CFC409699}"/>
              </a:ext>
            </a:extLst>
          </p:cNvPr>
          <p:cNvSpPr txBox="1"/>
          <p:nvPr/>
        </p:nvSpPr>
        <p:spPr>
          <a:xfrm>
            <a:off x="7300613" y="2939525"/>
            <a:ext cx="263826" cy="276999"/>
          </a:xfrm>
          <a:prstGeom prst="rect">
            <a:avLst/>
          </a:prstGeom>
          <a:noFill/>
        </p:spPr>
        <p:txBody>
          <a:bodyPr wrap="square" rtlCol="0">
            <a:spAutoFit/>
          </a:bodyPr>
          <a:lstStyle/>
          <a:p>
            <a:r>
              <a:rPr lang="en-US" sz="1200">
                <a:solidFill>
                  <a:schemeClr val="bg1"/>
                </a:solidFill>
                <a:latin typeface="Arial" panose="020B0604020202020204" pitchFamily="34" charset="0"/>
                <a:ea typeface="AECOM Sans" panose="020B0504020202020204" pitchFamily="34" charset="0"/>
                <a:cs typeface="Arial" panose="020B0604020202020204" pitchFamily="34" charset="0"/>
              </a:rPr>
              <a:t>2</a:t>
            </a:r>
          </a:p>
        </p:txBody>
      </p:sp>
      <p:sp>
        <p:nvSpPr>
          <p:cNvPr id="31" name="Rectangle 30">
            <a:extLst>
              <a:ext uri="{FF2B5EF4-FFF2-40B4-BE49-F238E27FC236}">
                <a16:creationId xmlns:a16="http://schemas.microsoft.com/office/drawing/2014/main" id="{34A6A3FD-E5D3-461A-B6D9-17EB4F9FBF4F}"/>
              </a:ext>
            </a:extLst>
          </p:cNvPr>
          <p:cNvSpPr/>
          <p:nvPr/>
        </p:nvSpPr>
        <p:spPr>
          <a:xfrm>
            <a:off x="5505855" y="2438261"/>
            <a:ext cx="914401" cy="495696"/>
          </a:xfrm>
          <a:prstGeom prst="rect">
            <a:avLst/>
          </a:prstGeom>
          <a:solidFill>
            <a:srgbClr val="FFC0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DF29FD84-F71B-8CA7-24AF-7281A7708DD8}"/>
              </a:ext>
            </a:extLst>
          </p:cNvPr>
          <p:cNvSpPr/>
          <p:nvPr/>
        </p:nvSpPr>
        <p:spPr>
          <a:xfrm rot="5400000">
            <a:off x="5910806" y="-5910805"/>
            <a:ext cx="370390" cy="12192001"/>
          </a:xfrm>
          <a:prstGeom prst="rect">
            <a:avLst/>
          </a:prstGeom>
          <a:solidFill>
            <a:srgbClr val="093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32E546C-A6EB-C361-6103-BCE794904298}"/>
              </a:ext>
            </a:extLst>
          </p:cNvPr>
          <p:cNvSpPr txBox="1"/>
          <p:nvPr/>
        </p:nvSpPr>
        <p:spPr>
          <a:xfrm>
            <a:off x="178779" y="-41910"/>
            <a:ext cx="2545209" cy="430887"/>
          </a:xfrm>
          <a:prstGeom prst="rect">
            <a:avLst/>
          </a:prstGeom>
          <a:noFill/>
        </p:spPr>
        <p:txBody>
          <a:bodyPr wrap="square" rtlCol="0">
            <a:spAutoFit/>
          </a:bodyPr>
          <a:lstStyle/>
          <a:p>
            <a:r>
              <a:rPr lang="en-US" sz="2200" b="1">
                <a:solidFill>
                  <a:schemeClr val="bg1"/>
                </a:solidFill>
                <a:latin typeface="Arial" panose="020B0604020202020204" pitchFamily="34" charset="0"/>
                <a:ea typeface="AECOM Sans" panose="020B0504020202020204" pitchFamily="34" charset="0"/>
                <a:cs typeface="Arial" panose="020B0604020202020204" pitchFamily="34" charset="0"/>
              </a:rPr>
              <a:t>ncdot.gov</a:t>
            </a:r>
          </a:p>
        </p:txBody>
      </p:sp>
      <p:pic>
        <p:nvPicPr>
          <p:cNvPr id="6" name="Picture 5">
            <a:extLst>
              <a:ext uri="{FF2B5EF4-FFF2-40B4-BE49-F238E27FC236}">
                <a16:creationId xmlns:a16="http://schemas.microsoft.com/office/drawing/2014/main" id="{91A188D6-C9F4-FF5D-4C0F-96188ACA9EC1}"/>
              </a:ext>
            </a:extLst>
          </p:cNvPr>
          <p:cNvPicPr>
            <a:picLocks noChangeAspect="1"/>
          </p:cNvPicPr>
          <p:nvPr/>
        </p:nvPicPr>
        <p:blipFill>
          <a:blip r:embed="rId11"/>
          <a:stretch>
            <a:fillRect/>
          </a:stretch>
        </p:blipFill>
        <p:spPr>
          <a:xfrm>
            <a:off x="5302644" y="5979592"/>
            <a:ext cx="406421" cy="292115"/>
          </a:xfrm>
          <a:prstGeom prst="rect">
            <a:avLst/>
          </a:prstGeom>
        </p:spPr>
      </p:pic>
    </p:spTree>
    <p:extLst>
      <p:ext uri="{BB962C8B-B14F-4D97-AF65-F5344CB8AC3E}">
        <p14:creationId xmlns:p14="http://schemas.microsoft.com/office/powerpoint/2010/main" val="40225808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84D999-8C2B-31D8-C5C2-B54F6353F732}"/>
              </a:ext>
            </a:extLst>
          </p:cNvPr>
          <p:cNvPicPr>
            <a:picLocks noChangeAspect="1"/>
          </p:cNvPicPr>
          <p:nvPr/>
        </p:nvPicPr>
        <p:blipFill>
          <a:blip r:embed="rId3"/>
          <a:stretch>
            <a:fillRect/>
          </a:stretch>
        </p:blipFill>
        <p:spPr>
          <a:xfrm>
            <a:off x="525911" y="1513443"/>
            <a:ext cx="6193850" cy="4786839"/>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15D462D9-800E-451E-A8E6-5DF1D145BC67}"/>
              </a:ext>
            </a:extLst>
          </p:cNvPr>
          <p:cNvSpPr/>
          <p:nvPr/>
        </p:nvSpPr>
        <p:spPr>
          <a:xfrm rot="5400000">
            <a:off x="5910806" y="-5910805"/>
            <a:ext cx="370390" cy="12192001"/>
          </a:xfrm>
          <a:prstGeom prst="rect">
            <a:avLst/>
          </a:prstGeom>
          <a:solidFill>
            <a:srgbClr val="093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45261EF3-36AA-46BC-9505-57A9573B3DF8}"/>
              </a:ext>
            </a:extLst>
          </p:cNvPr>
          <p:cNvSpPr txBox="1"/>
          <p:nvPr/>
        </p:nvSpPr>
        <p:spPr>
          <a:xfrm>
            <a:off x="525910" y="689847"/>
            <a:ext cx="11570840" cy="461665"/>
          </a:xfrm>
          <a:prstGeom prst="rect">
            <a:avLst/>
          </a:prstGeom>
          <a:noFill/>
        </p:spPr>
        <p:txBody>
          <a:bodyPr wrap="square" rtlCol="0">
            <a:spAutoFit/>
          </a:bodyPr>
          <a:lstStyle/>
          <a:p>
            <a:r>
              <a:rPr lang="en-US" sz="2400" b="1">
                <a:solidFill>
                  <a:srgbClr val="093B60"/>
                </a:solidFill>
                <a:latin typeface="Arial" panose="020B0604020202020204" pitchFamily="34" charset="0"/>
                <a:ea typeface="AECOM Sans" panose="020B0504020202020204" pitchFamily="34" charset="0"/>
                <a:cs typeface="Arial" panose="020B0604020202020204" pitchFamily="34" charset="0"/>
              </a:rPr>
              <a:t>1.3	Additional Guidance on Available Funding</a:t>
            </a:r>
          </a:p>
        </p:txBody>
      </p:sp>
      <p:sp>
        <p:nvSpPr>
          <p:cNvPr id="20" name="Rectangle 19">
            <a:extLst>
              <a:ext uri="{FF2B5EF4-FFF2-40B4-BE49-F238E27FC236}">
                <a16:creationId xmlns:a16="http://schemas.microsoft.com/office/drawing/2014/main" id="{DF2E5BA8-C8D6-4C75-A8A6-81064C1CDDDC}"/>
              </a:ext>
            </a:extLst>
          </p:cNvPr>
          <p:cNvSpPr/>
          <p:nvPr/>
        </p:nvSpPr>
        <p:spPr>
          <a:xfrm rot="5400000">
            <a:off x="6073142" y="-5707024"/>
            <a:ext cx="45719" cy="12192002"/>
          </a:xfrm>
          <a:prstGeom prst="rect">
            <a:avLst/>
          </a:prstGeom>
          <a:solidFill>
            <a:srgbClr val="29A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1718DDF-3AEE-4F66-8379-F1A563006FB1}"/>
              </a:ext>
            </a:extLst>
          </p:cNvPr>
          <p:cNvSpPr txBox="1"/>
          <p:nvPr/>
        </p:nvSpPr>
        <p:spPr>
          <a:xfrm>
            <a:off x="208347" y="-47587"/>
            <a:ext cx="2545209" cy="430887"/>
          </a:xfrm>
          <a:prstGeom prst="rect">
            <a:avLst/>
          </a:prstGeom>
          <a:noFill/>
        </p:spPr>
        <p:txBody>
          <a:bodyPr wrap="square" rtlCol="0">
            <a:spAutoFit/>
          </a:bodyPr>
          <a:lstStyle/>
          <a:p>
            <a:r>
              <a:rPr lang="en-US" sz="2200" b="1">
                <a:solidFill>
                  <a:schemeClr val="bg1"/>
                </a:solidFill>
                <a:latin typeface="Arial" panose="020B0604020202020204" pitchFamily="34" charset="0"/>
                <a:ea typeface="AECOM Sans" panose="020B0504020202020204" pitchFamily="34" charset="0"/>
                <a:cs typeface="Arial" panose="020B0604020202020204" pitchFamily="34" charset="0"/>
              </a:rPr>
              <a:t>ncdot.gov</a:t>
            </a:r>
          </a:p>
        </p:txBody>
      </p:sp>
      <p:sp>
        <p:nvSpPr>
          <p:cNvPr id="25" name="Oval 24">
            <a:extLst>
              <a:ext uri="{FF2B5EF4-FFF2-40B4-BE49-F238E27FC236}">
                <a16:creationId xmlns:a16="http://schemas.microsoft.com/office/drawing/2014/main" id="{95DAD586-CDD2-48DC-B717-40670AA4F241}"/>
              </a:ext>
            </a:extLst>
          </p:cNvPr>
          <p:cNvSpPr/>
          <p:nvPr/>
        </p:nvSpPr>
        <p:spPr>
          <a:xfrm>
            <a:off x="7316580" y="2489560"/>
            <a:ext cx="231892" cy="231892"/>
          </a:xfrm>
          <a:prstGeom prst="ellipse">
            <a:avLst/>
          </a:prstGeom>
          <a:solidFill>
            <a:srgbClr val="0F3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latin typeface="Arial" panose="020B0604020202020204" pitchFamily="34" charset="0"/>
              <a:ea typeface="AECOM Sans" panose="020B05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70CF7C06-624B-46EF-9C10-547228FC5082}"/>
              </a:ext>
            </a:extLst>
          </p:cNvPr>
          <p:cNvSpPr txBox="1"/>
          <p:nvPr/>
        </p:nvSpPr>
        <p:spPr>
          <a:xfrm>
            <a:off x="7612121" y="2461412"/>
            <a:ext cx="2879314" cy="307777"/>
          </a:xfrm>
          <a:prstGeom prst="rect">
            <a:avLst/>
          </a:prstGeom>
          <a:noFill/>
        </p:spPr>
        <p:txBody>
          <a:bodyPr wrap="none" rtlCol="0">
            <a:spAutoFit/>
          </a:bodyPr>
          <a:lstStyle/>
          <a:p>
            <a:r>
              <a:rPr lang="en-US" sz="1400">
                <a:latin typeface="Arial" panose="020B0604020202020204" pitchFamily="34" charset="0"/>
                <a:ea typeface="AECOM Sans Light" panose="020B0404020202020204" pitchFamily="34" charset="0"/>
                <a:cs typeface="Arial" panose="020B0604020202020204" pitchFamily="34" charset="0"/>
              </a:rPr>
              <a:t>Click the program of your interest.</a:t>
            </a:r>
          </a:p>
        </p:txBody>
      </p:sp>
      <p:sp>
        <p:nvSpPr>
          <p:cNvPr id="27" name="TextBox 26">
            <a:extLst>
              <a:ext uri="{FF2B5EF4-FFF2-40B4-BE49-F238E27FC236}">
                <a16:creationId xmlns:a16="http://schemas.microsoft.com/office/drawing/2014/main" id="{95B90208-A4BC-46DC-BA7E-CF3712D7C346}"/>
              </a:ext>
            </a:extLst>
          </p:cNvPr>
          <p:cNvSpPr txBox="1"/>
          <p:nvPr/>
        </p:nvSpPr>
        <p:spPr>
          <a:xfrm>
            <a:off x="7300613" y="2466980"/>
            <a:ext cx="263826" cy="276999"/>
          </a:xfrm>
          <a:prstGeom prst="rect">
            <a:avLst/>
          </a:prstGeom>
          <a:noFill/>
        </p:spPr>
        <p:txBody>
          <a:bodyPr wrap="square" rtlCol="0">
            <a:spAutoFit/>
          </a:bodyPr>
          <a:lstStyle/>
          <a:p>
            <a:r>
              <a:rPr lang="en-US" sz="1200">
                <a:solidFill>
                  <a:schemeClr val="bg1"/>
                </a:solidFill>
                <a:latin typeface="Arial" panose="020B0604020202020204" pitchFamily="34" charset="0"/>
                <a:ea typeface="AECOM Sans" panose="020B0504020202020204" pitchFamily="34" charset="0"/>
                <a:cs typeface="Arial" panose="020B0604020202020204" pitchFamily="34" charset="0"/>
              </a:rPr>
              <a:t>1</a:t>
            </a:r>
          </a:p>
        </p:txBody>
      </p:sp>
      <p:sp>
        <p:nvSpPr>
          <p:cNvPr id="28" name="Oval 27">
            <a:extLst>
              <a:ext uri="{FF2B5EF4-FFF2-40B4-BE49-F238E27FC236}">
                <a16:creationId xmlns:a16="http://schemas.microsoft.com/office/drawing/2014/main" id="{2F97861D-9426-4A72-9395-E68EE9EC057C}"/>
              </a:ext>
            </a:extLst>
          </p:cNvPr>
          <p:cNvSpPr/>
          <p:nvPr/>
        </p:nvSpPr>
        <p:spPr>
          <a:xfrm>
            <a:off x="7316580" y="2962105"/>
            <a:ext cx="231892" cy="231892"/>
          </a:xfrm>
          <a:prstGeom prst="ellipse">
            <a:avLst/>
          </a:prstGeom>
          <a:solidFill>
            <a:srgbClr val="0F3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latin typeface="Arial" panose="020B0604020202020204" pitchFamily="34" charset="0"/>
              <a:ea typeface="AECOM Sans" panose="020B05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265F86ED-FDAD-4672-9E6D-8CE73A27C07C}"/>
              </a:ext>
            </a:extLst>
          </p:cNvPr>
          <p:cNvSpPr txBox="1"/>
          <p:nvPr/>
        </p:nvSpPr>
        <p:spPr>
          <a:xfrm>
            <a:off x="7612121" y="2933957"/>
            <a:ext cx="3995004" cy="307777"/>
          </a:xfrm>
          <a:prstGeom prst="rect">
            <a:avLst/>
          </a:prstGeom>
          <a:noFill/>
        </p:spPr>
        <p:txBody>
          <a:bodyPr wrap="none" rtlCol="0">
            <a:spAutoFit/>
          </a:bodyPr>
          <a:lstStyle/>
          <a:p>
            <a:r>
              <a:rPr lang="en-US" sz="1400">
                <a:latin typeface="Arial" panose="020B0604020202020204" pitchFamily="34" charset="0"/>
                <a:ea typeface="AECOM Sans Light" panose="020B0404020202020204" pitchFamily="34" charset="0"/>
                <a:cs typeface="Arial" panose="020B0604020202020204" pitchFamily="34" charset="0"/>
              </a:rPr>
              <a:t>Click boxes to the right to see more instructions.</a:t>
            </a:r>
          </a:p>
        </p:txBody>
      </p:sp>
      <p:sp>
        <p:nvSpPr>
          <p:cNvPr id="30" name="TextBox 29">
            <a:extLst>
              <a:ext uri="{FF2B5EF4-FFF2-40B4-BE49-F238E27FC236}">
                <a16:creationId xmlns:a16="http://schemas.microsoft.com/office/drawing/2014/main" id="{88E27C58-C029-4B27-9EFC-8D1CFC409699}"/>
              </a:ext>
            </a:extLst>
          </p:cNvPr>
          <p:cNvSpPr txBox="1"/>
          <p:nvPr/>
        </p:nvSpPr>
        <p:spPr>
          <a:xfrm>
            <a:off x="7300613" y="2939525"/>
            <a:ext cx="263826" cy="276999"/>
          </a:xfrm>
          <a:prstGeom prst="rect">
            <a:avLst/>
          </a:prstGeom>
          <a:noFill/>
        </p:spPr>
        <p:txBody>
          <a:bodyPr wrap="square" rtlCol="0">
            <a:spAutoFit/>
          </a:bodyPr>
          <a:lstStyle/>
          <a:p>
            <a:r>
              <a:rPr lang="en-US" sz="1200">
                <a:solidFill>
                  <a:schemeClr val="bg1"/>
                </a:solidFill>
                <a:latin typeface="Arial" panose="020B0604020202020204" pitchFamily="34" charset="0"/>
                <a:ea typeface="AECOM Sans" panose="020B0504020202020204" pitchFamily="34" charset="0"/>
                <a:cs typeface="Arial" panose="020B0604020202020204" pitchFamily="34" charset="0"/>
              </a:rPr>
              <a:t>2</a:t>
            </a:r>
          </a:p>
        </p:txBody>
      </p:sp>
      <p:sp>
        <p:nvSpPr>
          <p:cNvPr id="32" name="Oval 31">
            <a:extLst>
              <a:ext uri="{FF2B5EF4-FFF2-40B4-BE49-F238E27FC236}">
                <a16:creationId xmlns:a16="http://schemas.microsoft.com/office/drawing/2014/main" id="{E3E68C97-C3EA-46AA-B973-BD3D082D1A46}"/>
              </a:ext>
            </a:extLst>
          </p:cNvPr>
          <p:cNvSpPr/>
          <p:nvPr/>
        </p:nvSpPr>
        <p:spPr>
          <a:xfrm>
            <a:off x="7316580" y="3434650"/>
            <a:ext cx="231892" cy="231892"/>
          </a:xfrm>
          <a:prstGeom prst="ellipse">
            <a:avLst/>
          </a:prstGeom>
          <a:solidFill>
            <a:srgbClr val="0F3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latin typeface="Arial" panose="020B0604020202020204" pitchFamily="34" charset="0"/>
              <a:ea typeface="AECOM Sans" panose="020B05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D016AC9E-110D-42A9-B811-D4D5A4A44830}"/>
              </a:ext>
            </a:extLst>
          </p:cNvPr>
          <p:cNvSpPr txBox="1"/>
          <p:nvPr/>
        </p:nvSpPr>
        <p:spPr>
          <a:xfrm>
            <a:off x="7612121" y="3406502"/>
            <a:ext cx="4532254" cy="307777"/>
          </a:xfrm>
          <a:prstGeom prst="rect">
            <a:avLst/>
          </a:prstGeom>
          <a:noFill/>
        </p:spPr>
        <p:txBody>
          <a:bodyPr wrap="square" rtlCol="0">
            <a:spAutoFit/>
          </a:bodyPr>
          <a:lstStyle/>
          <a:p>
            <a:r>
              <a:rPr lang="en-US" sz="1400">
                <a:latin typeface="Arial" panose="020B0604020202020204" pitchFamily="34" charset="0"/>
                <a:ea typeface="AECOM Sans Light" panose="020B0404020202020204" pitchFamily="34" charset="0"/>
                <a:cs typeface="Arial" panose="020B0604020202020204" pitchFamily="34" charset="0"/>
              </a:rPr>
              <a:t>Use navigation box to go back to Part 1 or 1.3 Home.</a:t>
            </a:r>
          </a:p>
        </p:txBody>
      </p:sp>
      <p:sp>
        <p:nvSpPr>
          <p:cNvPr id="41" name="TextBox 40">
            <a:extLst>
              <a:ext uri="{FF2B5EF4-FFF2-40B4-BE49-F238E27FC236}">
                <a16:creationId xmlns:a16="http://schemas.microsoft.com/office/drawing/2014/main" id="{74418863-6D75-43E5-916B-9554ED6EFC14}"/>
              </a:ext>
            </a:extLst>
          </p:cNvPr>
          <p:cNvSpPr txBox="1"/>
          <p:nvPr/>
        </p:nvSpPr>
        <p:spPr>
          <a:xfrm>
            <a:off x="7300613" y="3412070"/>
            <a:ext cx="263826" cy="276999"/>
          </a:xfrm>
          <a:prstGeom prst="rect">
            <a:avLst/>
          </a:prstGeom>
          <a:noFill/>
        </p:spPr>
        <p:txBody>
          <a:bodyPr wrap="square" rtlCol="0">
            <a:spAutoFit/>
          </a:bodyPr>
          <a:lstStyle/>
          <a:p>
            <a:r>
              <a:rPr lang="en-US" sz="1200">
                <a:solidFill>
                  <a:schemeClr val="bg1"/>
                </a:solidFill>
                <a:latin typeface="Arial" panose="020B0604020202020204" pitchFamily="34" charset="0"/>
                <a:ea typeface="AECOM Sans" panose="020B0504020202020204" pitchFamily="34" charset="0"/>
                <a:cs typeface="Arial" panose="020B0604020202020204" pitchFamily="34" charset="0"/>
              </a:rPr>
              <a:t>3</a:t>
            </a:r>
          </a:p>
        </p:txBody>
      </p:sp>
      <p:sp>
        <p:nvSpPr>
          <p:cNvPr id="31" name="Rectangle 30">
            <a:extLst>
              <a:ext uri="{FF2B5EF4-FFF2-40B4-BE49-F238E27FC236}">
                <a16:creationId xmlns:a16="http://schemas.microsoft.com/office/drawing/2014/main" id="{34A6A3FD-E5D3-461A-B6D9-17EB4F9FBF4F}"/>
              </a:ext>
            </a:extLst>
          </p:cNvPr>
          <p:cNvSpPr/>
          <p:nvPr/>
        </p:nvSpPr>
        <p:spPr>
          <a:xfrm>
            <a:off x="650024" y="5934172"/>
            <a:ext cx="2036025" cy="366110"/>
          </a:xfrm>
          <a:prstGeom prst="rect">
            <a:avLst/>
          </a:prstGeom>
          <a:solidFill>
            <a:srgbClr val="FFC0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BD9F0C1-5B5C-D0A2-5AC4-C7F95B8A035F}"/>
              </a:ext>
            </a:extLst>
          </p:cNvPr>
          <p:cNvPicPr>
            <a:picLocks noChangeAspect="1"/>
          </p:cNvPicPr>
          <p:nvPr/>
        </p:nvPicPr>
        <p:blipFill>
          <a:blip r:embed="rId4"/>
          <a:stretch>
            <a:fillRect/>
          </a:stretch>
        </p:blipFill>
        <p:spPr>
          <a:xfrm>
            <a:off x="5302239" y="5971169"/>
            <a:ext cx="406421" cy="292115"/>
          </a:xfrm>
          <a:prstGeom prst="rect">
            <a:avLst/>
          </a:prstGeom>
        </p:spPr>
      </p:pic>
    </p:spTree>
    <p:extLst>
      <p:ext uri="{BB962C8B-B14F-4D97-AF65-F5344CB8AC3E}">
        <p14:creationId xmlns:p14="http://schemas.microsoft.com/office/powerpoint/2010/main" val="17954336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Shape 25">
            <a:extLst>
              <a:ext uri="{FF2B5EF4-FFF2-40B4-BE49-F238E27FC236}">
                <a16:creationId xmlns:a16="http://schemas.microsoft.com/office/drawing/2014/main" id="{55B824C8-56BF-41D8-BAC1-B5C331D1819C}"/>
              </a:ext>
            </a:extLst>
          </p:cNvPr>
          <p:cNvSpPr/>
          <p:nvPr/>
        </p:nvSpPr>
        <p:spPr>
          <a:xfrm>
            <a:off x="3446169" y="324091"/>
            <a:ext cx="5301205" cy="6736466"/>
          </a:xfrm>
          <a:custGeom>
            <a:avLst/>
            <a:gdLst>
              <a:gd name="connsiteX0" fmla="*/ 5058137 w 5301205"/>
              <a:gd name="connsiteY0" fmla="*/ 1076446 h 6736466"/>
              <a:gd name="connsiteX1" fmla="*/ 1932972 w 5301205"/>
              <a:gd name="connsiteY1" fmla="*/ 6736466 h 6736466"/>
              <a:gd name="connsiteX2" fmla="*/ 0 w 5301205"/>
              <a:gd name="connsiteY2" fmla="*/ 5775767 h 6736466"/>
              <a:gd name="connsiteX3" fmla="*/ 3333509 w 5301205"/>
              <a:gd name="connsiteY3" fmla="*/ 0 h 6736466"/>
              <a:gd name="connsiteX4" fmla="*/ 5301205 w 5301205"/>
              <a:gd name="connsiteY4" fmla="*/ 682906 h 6736466"/>
              <a:gd name="connsiteX5" fmla="*/ 5000263 w 5301205"/>
              <a:gd name="connsiteY5" fmla="*/ 1215342 h 6736466"/>
              <a:gd name="connsiteX6" fmla="*/ 5000263 w 5301205"/>
              <a:gd name="connsiteY6" fmla="*/ 1215342 h 6736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01205" h="6736466">
                <a:moveTo>
                  <a:pt x="5058137" y="1076446"/>
                </a:moveTo>
                <a:lnTo>
                  <a:pt x="1932972" y="6736466"/>
                </a:lnTo>
                <a:lnTo>
                  <a:pt x="0" y="5775767"/>
                </a:lnTo>
                <a:lnTo>
                  <a:pt x="3333509" y="0"/>
                </a:lnTo>
                <a:lnTo>
                  <a:pt x="5301205" y="682906"/>
                </a:lnTo>
                <a:lnTo>
                  <a:pt x="5000263" y="1215342"/>
                </a:lnTo>
                <a:lnTo>
                  <a:pt x="5000263" y="1215342"/>
                </a:ln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Shape 3">
            <a:extLst>
              <a:ext uri="{FF2B5EF4-FFF2-40B4-BE49-F238E27FC236}">
                <a16:creationId xmlns:a16="http://schemas.microsoft.com/office/drawing/2014/main" id="{F5B8C486-71BE-43FC-8FFD-5E677C40C750}"/>
              </a:ext>
            </a:extLst>
          </p:cNvPr>
          <p:cNvSpPr/>
          <p:nvPr/>
        </p:nvSpPr>
        <p:spPr>
          <a:xfrm>
            <a:off x="-2715" y="2042"/>
            <a:ext cx="8794151" cy="3401550"/>
          </a:xfrm>
          <a:custGeom>
            <a:avLst/>
            <a:gdLst>
              <a:gd name="connsiteX0" fmla="*/ 20320 w 6035040"/>
              <a:gd name="connsiteY0" fmla="*/ 0 h 3525520"/>
              <a:gd name="connsiteX1" fmla="*/ 6035040 w 6035040"/>
              <a:gd name="connsiteY1" fmla="*/ 0 h 3525520"/>
              <a:gd name="connsiteX2" fmla="*/ 4368800 w 6035040"/>
              <a:gd name="connsiteY2" fmla="*/ 3525520 h 3525520"/>
              <a:gd name="connsiteX3" fmla="*/ 0 w 6035040"/>
              <a:gd name="connsiteY3" fmla="*/ 3525520 h 3525520"/>
              <a:gd name="connsiteX4" fmla="*/ 20320 w 6035040"/>
              <a:gd name="connsiteY4" fmla="*/ 0 h 3525520"/>
              <a:gd name="connsiteX0" fmla="*/ 0 w 6037580"/>
              <a:gd name="connsiteY0" fmla="*/ 0 h 3529330"/>
              <a:gd name="connsiteX1" fmla="*/ 6037580 w 6037580"/>
              <a:gd name="connsiteY1" fmla="*/ 3810 h 3529330"/>
              <a:gd name="connsiteX2" fmla="*/ 4371340 w 6037580"/>
              <a:gd name="connsiteY2" fmla="*/ 3529330 h 3529330"/>
              <a:gd name="connsiteX3" fmla="*/ 2540 w 6037580"/>
              <a:gd name="connsiteY3" fmla="*/ 3529330 h 3529330"/>
              <a:gd name="connsiteX4" fmla="*/ 0 w 6037580"/>
              <a:gd name="connsiteY4" fmla="*/ 0 h 3529330"/>
              <a:gd name="connsiteX0" fmla="*/ 0 w 6326947"/>
              <a:gd name="connsiteY0" fmla="*/ 7765 h 3537095"/>
              <a:gd name="connsiteX1" fmla="*/ 6326947 w 6326947"/>
              <a:gd name="connsiteY1" fmla="*/ 0 h 3537095"/>
              <a:gd name="connsiteX2" fmla="*/ 4371340 w 6326947"/>
              <a:gd name="connsiteY2" fmla="*/ 3537095 h 3537095"/>
              <a:gd name="connsiteX3" fmla="*/ 2540 w 6326947"/>
              <a:gd name="connsiteY3" fmla="*/ 3537095 h 3537095"/>
              <a:gd name="connsiteX4" fmla="*/ 0 w 6326947"/>
              <a:gd name="connsiteY4" fmla="*/ 7765 h 3537095"/>
              <a:gd name="connsiteX0" fmla="*/ 0 w 6326947"/>
              <a:gd name="connsiteY0" fmla="*/ 0 h 3986530"/>
              <a:gd name="connsiteX1" fmla="*/ 6326947 w 6326947"/>
              <a:gd name="connsiteY1" fmla="*/ 449435 h 3986530"/>
              <a:gd name="connsiteX2" fmla="*/ 4371340 w 6326947"/>
              <a:gd name="connsiteY2" fmla="*/ 3986530 h 3986530"/>
              <a:gd name="connsiteX3" fmla="*/ 2540 w 6326947"/>
              <a:gd name="connsiteY3" fmla="*/ 3986530 h 3986530"/>
              <a:gd name="connsiteX4" fmla="*/ 0 w 6326947"/>
              <a:gd name="connsiteY4" fmla="*/ 0 h 3986530"/>
              <a:gd name="connsiteX0" fmla="*/ 0 w 6601267"/>
              <a:gd name="connsiteY0" fmla="*/ 7765 h 3994295"/>
              <a:gd name="connsiteX1" fmla="*/ 6601267 w 6601267"/>
              <a:gd name="connsiteY1" fmla="*/ 0 h 3994295"/>
              <a:gd name="connsiteX2" fmla="*/ 4371340 w 6601267"/>
              <a:gd name="connsiteY2" fmla="*/ 3994295 h 3994295"/>
              <a:gd name="connsiteX3" fmla="*/ 2540 w 6601267"/>
              <a:gd name="connsiteY3" fmla="*/ 3994295 h 3994295"/>
              <a:gd name="connsiteX4" fmla="*/ 0 w 6601267"/>
              <a:gd name="connsiteY4" fmla="*/ 7765 h 3994295"/>
              <a:gd name="connsiteX0" fmla="*/ 0 w 7744267"/>
              <a:gd name="connsiteY0" fmla="*/ 2034685 h 6021215"/>
              <a:gd name="connsiteX1" fmla="*/ 7744267 w 7744267"/>
              <a:gd name="connsiteY1" fmla="*/ 0 h 6021215"/>
              <a:gd name="connsiteX2" fmla="*/ 4371340 w 7744267"/>
              <a:gd name="connsiteY2" fmla="*/ 6021215 h 6021215"/>
              <a:gd name="connsiteX3" fmla="*/ 2540 w 7744267"/>
              <a:gd name="connsiteY3" fmla="*/ 6021215 h 6021215"/>
              <a:gd name="connsiteX4" fmla="*/ 0 w 7744267"/>
              <a:gd name="connsiteY4" fmla="*/ 2034685 h 6021215"/>
              <a:gd name="connsiteX0" fmla="*/ 0 w 9816907"/>
              <a:gd name="connsiteY0" fmla="*/ 7765 h 6021215"/>
              <a:gd name="connsiteX1" fmla="*/ 9816907 w 9816907"/>
              <a:gd name="connsiteY1" fmla="*/ 0 h 6021215"/>
              <a:gd name="connsiteX2" fmla="*/ 6443980 w 9816907"/>
              <a:gd name="connsiteY2" fmla="*/ 6021215 h 6021215"/>
              <a:gd name="connsiteX3" fmla="*/ 2075180 w 9816907"/>
              <a:gd name="connsiteY3" fmla="*/ 6021215 h 6021215"/>
              <a:gd name="connsiteX4" fmla="*/ 0 w 9816907"/>
              <a:gd name="connsiteY4" fmla="*/ 7765 h 6021215"/>
              <a:gd name="connsiteX0" fmla="*/ 43191 w 9860098"/>
              <a:gd name="connsiteY0" fmla="*/ 7765 h 6874655"/>
              <a:gd name="connsiteX1" fmla="*/ 9860098 w 9860098"/>
              <a:gd name="connsiteY1" fmla="*/ 0 h 6874655"/>
              <a:gd name="connsiteX2" fmla="*/ 6487171 w 9860098"/>
              <a:gd name="connsiteY2" fmla="*/ 6021215 h 6874655"/>
              <a:gd name="connsiteX3" fmla="*/ 11 w 9860098"/>
              <a:gd name="connsiteY3" fmla="*/ 6874655 h 6874655"/>
              <a:gd name="connsiteX4" fmla="*/ 43191 w 9860098"/>
              <a:gd name="connsiteY4" fmla="*/ 7765 h 6874655"/>
              <a:gd name="connsiteX0" fmla="*/ 27958 w 9844865"/>
              <a:gd name="connsiteY0" fmla="*/ 7765 h 6021215"/>
              <a:gd name="connsiteX1" fmla="*/ 9844865 w 9844865"/>
              <a:gd name="connsiteY1" fmla="*/ 0 h 6021215"/>
              <a:gd name="connsiteX2" fmla="*/ 6471938 w 9844865"/>
              <a:gd name="connsiteY2" fmla="*/ 6021215 h 6021215"/>
              <a:gd name="connsiteX3" fmla="*/ 18 w 9844865"/>
              <a:gd name="connsiteY3" fmla="*/ 3948575 h 6021215"/>
              <a:gd name="connsiteX4" fmla="*/ 27958 w 9844865"/>
              <a:gd name="connsiteY4" fmla="*/ 7765 h 6021215"/>
              <a:gd name="connsiteX0" fmla="*/ 27958 w 9844865"/>
              <a:gd name="connsiteY0" fmla="*/ 7765 h 3948575"/>
              <a:gd name="connsiteX1" fmla="*/ 9844865 w 9844865"/>
              <a:gd name="connsiteY1" fmla="*/ 0 h 3948575"/>
              <a:gd name="connsiteX2" fmla="*/ 7630178 w 9844865"/>
              <a:gd name="connsiteY2" fmla="*/ 3933335 h 3948575"/>
              <a:gd name="connsiteX3" fmla="*/ 18 w 9844865"/>
              <a:gd name="connsiteY3" fmla="*/ 3948575 h 3948575"/>
              <a:gd name="connsiteX4" fmla="*/ 27958 w 9844865"/>
              <a:gd name="connsiteY4" fmla="*/ 7765 h 3948575"/>
              <a:gd name="connsiteX0" fmla="*/ 0 w 9869275"/>
              <a:gd name="connsiteY0" fmla="*/ 68725 h 3948575"/>
              <a:gd name="connsiteX1" fmla="*/ 9869275 w 9869275"/>
              <a:gd name="connsiteY1" fmla="*/ 0 h 3948575"/>
              <a:gd name="connsiteX2" fmla="*/ 7654588 w 9869275"/>
              <a:gd name="connsiteY2" fmla="*/ 3933335 h 3948575"/>
              <a:gd name="connsiteX3" fmla="*/ 24428 w 9869275"/>
              <a:gd name="connsiteY3" fmla="*/ 3948575 h 3948575"/>
              <a:gd name="connsiteX4" fmla="*/ 0 w 9869275"/>
              <a:gd name="connsiteY4" fmla="*/ 68725 h 3948575"/>
              <a:gd name="connsiteX0" fmla="*/ 0 w 9851819"/>
              <a:gd name="connsiteY0" fmla="*/ 68725 h 3948575"/>
              <a:gd name="connsiteX1" fmla="*/ 9851819 w 9851819"/>
              <a:gd name="connsiteY1" fmla="*/ 0 h 3948575"/>
              <a:gd name="connsiteX2" fmla="*/ 7637132 w 9851819"/>
              <a:gd name="connsiteY2" fmla="*/ 3933335 h 3948575"/>
              <a:gd name="connsiteX3" fmla="*/ 6972 w 9851819"/>
              <a:gd name="connsiteY3" fmla="*/ 3948575 h 3948575"/>
              <a:gd name="connsiteX4" fmla="*/ 0 w 9851819"/>
              <a:gd name="connsiteY4" fmla="*/ 68725 h 3948575"/>
              <a:gd name="connsiteX0" fmla="*/ 0 w 9851819"/>
              <a:gd name="connsiteY0" fmla="*/ 68725 h 3948575"/>
              <a:gd name="connsiteX1" fmla="*/ 9851819 w 9851819"/>
              <a:gd name="connsiteY1" fmla="*/ 0 h 3948575"/>
              <a:gd name="connsiteX2" fmla="*/ 7425011 w 9851819"/>
              <a:gd name="connsiteY2" fmla="*/ 3944909 h 3948575"/>
              <a:gd name="connsiteX3" fmla="*/ 6972 w 9851819"/>
              <a:gd name="connsiteY3" fmla="*/ 3948575 h 3948575"/>
              <a:gd name="connsiteX4" fmla="*/ 0 w 9851819"/>
              <a:gd name="connsiteY4" fmla="*/ 68725 h 3948575"/>
              <a:gd name="connsiteX0" fmla="*/ 510074 w 10361893"/>
              <a:gd name="connsiteY0" fmla="*/ 68725 h 3971724"/>
              <a:gd name="connsiteX1" fmla="*/ 10361893 w 10361893"/>
              <a:gd name="connsiteY1" fmla="*/ 0 h 3971724"/>
              <a:gd name="connsiteX2" fmla="*/ 7935085 w 10361893"/>
              <a:gd name="connsiteY2" fmla="*/ 3944909 h 3971724"/>
              <a:gd name="connsiteX3" fmla="*/ 1 w 10361893"/>
              <a:gd name="connsiteY3" fmla="*/ 3971724 h 3971724"/>
              <a:gd name="connsiteX4" fmla="*/ 510074 w 10361893"/>
              <a:gd name="connsiteY4" fmla="*/ 68725 h 3971724"/>
              <a:gd name="connsiteX0" fmla="*/ 6348 w 10361955"/>
              <a:gd name="connsiteY0" fmla="*/ 57151 h 3971724"/>
              <a:gd name="connsiteX1" fmla="*/ 10361955 w 10361955"/>
              <a:gd name="connsiteY1" fmla="*/ 0 h 3971724"/>
              <a:gd name="connsiteX2" fmla="*/ 7935147 w 10361955"/>
              <a:gd name="connsiteY2" fmla="*/ 3944909 h 3971724"/>
              <a:gd name="connsiteX3" fmla="*/ 63 w 10361955"/>
              <a:gd name="connsiteY3" fmla="*/ 3971724 h 3971724"/>
              <a:gd name="connsiteX4" fmla="*/ 6348 w 10361955"/>
              <a:gd name="connsiteY4" fmla="*/ 57151 h 3971724"/>
              <a:gd name="connsiteX0" fmla="*/ 6348 w 10348698"/>
              <a:gd name="connsiteY0" fmla="*/ 0 h 3914573"/>
              <a:gd name="connsiteX1" fmla="*/ 10348698 w 10348698"/>
              <a:gd name="connsiteY1" fmla="*/ 81745 h 3914573"/>
              <a:gd name="connsiteX2" fmla="*/ 7935147 w 10348698"/>
              <a:gd name="connsiteY2" fmla="*/ 3887758 h 3914573"/>
              <a:gd name="connsiteX3" fmla="*/ 63 w 10348698"/>
              <a:gd name="connsiteY3" fmla="*/ 3914573 h 3914573"/>
              <a:gd name="connsiteX4" fmla="*/ 6348 w 10348698"/>
              <a:gd name="connsiteY4" fmla="*/ 0 h 3914573"/>
              <a:gd name="connsiteX0" fmla="*/ 6348 w 10428243"/>
              <a:gd name="connsiteY0" fmla="*/ 10852 h 3925425"/>
              <a:gd name="connsiteX1" fmla="*/ 10428243 w 10428243"/>
              <a:gd name="connsiteY1" fmla="*/ 0 h 3925425"/>
              <a:gd name="connsiteX2" fmla="*/ 7935147 w 10428243"/>
              <a:gd name="connsiteY2" fmla="*/ 3898610 h 3925425"/>
              <a:gd name="connsiteX3" fmla="*/ 63 w 10428243"/>
              <a:gd name="connsiteY3" fmla="*/ 3925425 h 3925425"/>
              <a:gd name="connsiteX4" fmla="*/ 6348 w 10428243"/>
              <a:gd name="connsiteY4" fmla="*/ 10852 h 3925425"/>
              <a:gd name="connsiteX0" fmla="*/ 6348 w 10068217"/>
              <a:gd name="connsiteY0" fmla="*/ 0 h 3914573"/>
              <a:gd name="connsiteX1" fmla="*/ 10068217 w 10068217"/>
              <a:gd name="connsiteY1" fmla="*/ 513023 h 3914573"/>
              <a:gd name="connsiteX2" fmla="*/ 7935147 w 10068217"/>
              <a:gd name="connsiteY2" fmla="*/ 3887758 h 3914573"/>
              <a:gd name="connsiteX3" fmla="*/ 63 w 10068217"/>
              <a:gd name="connsiteY3" fmla="*/ 3914573 h 3914573"/>
              <a:gd name="connsiteX4" fmla="*/ 6348 w 10068217"/>
              <a:gd name="connsiteY4" fmla="*/ 0 h 3914573"/>
              <a:gd name="connsiteX0" fmla="*/ 639059 w 10068155"/>
              <a:gd name="connsiteY0" fmla="*/ 0 h 3685973"/>
              <a:gd name="connsiteX1" fmla="*/ 10068155 w 10068155"/>
              <a:gd name="connsiteY1" fmla="*/ 284423 h 3685973"/>
              <a:gd name="connsiteX2" fmla="*/ 7935085 w 10068155"/>
              <a:gd name="connsiteY2" fmla="*/ 3659158 h 3685973"/>
              <a:gd name="connsiteX3" fmla="*/ 1 w 10068155"/>
              <a:gd name="connsiteY3" fmla="*/ 3685973 h 3685973"/>
              <a:gd name="connsiteX4" fmla="*/ 639059 w 10068155"/>
              <a:gd name="connsiteY4" fmla="*/ 0 h 3685973"/>
              <a:gd name="connsiteX0" fmla="*/ 0 w 10072780"/>
              <a:gd name="connsiteY0" fmla="*/ 1327 h 3401550"/>
              <a:gd name="connsiteX1" fmla="*/ 10072780 w 10072780"/>
              <a:gd name="connsiteY1" fmla="*/ 0 h 3401550"/>
              <a:gd name="connsiteX2" fmla="*/ 7939710 w 10072780"/>
              <a:gd name="connsiteY2" fmla="*/ 3374735 h 3401550"/>
              <a:gd name="connsiteX3" fmla="*/ 4626 w 10072780"/>
              <a:gd name="connsiteY3" fmla="*/ 3401550 h 3401550"/>
              <a:gd name="connsiteX4" fmla="*/ 0 w 10072780"/>
              <a:gd name="connsiteY4" fmla="*/ 1327 h 3401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72780" h="3401550">
                <a:moveTo>
                  <a:pt x="0" y="1327"/>
                </a:moveTo>
                <a:lnTo>
                  <a:pt x="10072780" y="0"/>
                </a:lnTo>
                <a:lnTo>
                  <a:pt x="7939710" y="3374735"/>
                </a:lnTo>
                <a:lnTo>
                  <a:pt x="4626" y="3401550"/>
                </a:lnTo>
                <a:cubicBezTo>
                  <a:pt x="3779" y="2225107"/>
                  <a:pt x="847" y="1177770"/>
                  <a:pt x="0" y="1327"/>
                </a:cubicBezTo>
                <a:close/>
              </a:path>
            </a:pathLst>
          </a:custGeom>
          <a:solidFill>
            <a:srgbClr val="29A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3F55295E-26E5-40F3-9B8B-24F0C26B9955}"/>
              </a:ext>
            </a:extLst>
          </p:cNvPr>
          <p:cNvCxnSpPr>
            <a:cxnSpLocks/>
          </p:cNvCxnSpPr>
          <p:nvPr/>
        </p:nvCxnSpPr>
        <p:spPr>
          <a:xfrm flipV="1">
            <a:off x="7535119" y="-354150"/>
            <a:ext cx="2103554" cy="3784581"/>
          </a:xfrm>
          <a:prstGeom prst="line">
            <a:avLst/>
          </a:prstGeom>
          <a:ln w="57150">
            <a:solidFill>
              <a:srgbClr val="144467"/>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047CD941-4A8E-42AA-AAA7-7DEDC0D470B0}"/>
              </a:ext>
            </a:extLst>
          </p:cNvPr>
          <p:cNvSpPr/>
          <p:nvPr/>
        </p:nvSpPr>
        <p:spPr>
          <a:xfrm rot="5400000">
            <a:off x="5910806" y="-5910805"/>
            <a:ext cx="370390" cy="12192001"/>
          </a:xfrm>
          <a:prstGeom prst="rect">
            <a:avLst/>
          </a:prstGeom>
          <a:solidFill>
            <a:srgbClr val="093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B7DFFFD3-2197-47FC-91B0-044BC2143142}"/>
              </a:ext>
            </a:extLst>
          </p:cNvPr>
          <p:cNvSpPr txBox="1"/>
          <p:nvPr/>
        </p:nvSpPr>
        <p:spPr>
          <a:xfrm>
            <a:off x="535168" y="1585619"/>
            <a:ext cx="5771904" cy="1754326"/>
          </a:xfrm>
          <a:prstGeom prst="rect">
            <a:avLst/>
          </a:prstGeom>
          <a:noFill/>
        </p:spPr>
        <p:txBody>
          <a:bodyPr wrap="square" rtlCol="0">
            <a:spAutoFit/>
          </a:bodyPr>
          <a:lstStyle/>
          <a:p>
            <a:r>
              <a:rPr lang="en-US" sz="3600" b="1">
                <a:solidFill>
                  <a:schemeClr val="bg1">
                    <a:lumMod val="95000"/>
                  </a:schemeClr>
                </a:solidFill>
                <a:latin typeface="Arial" panose="020B0604020202020204" pitchFamily="34" charset="0"/>
                <a:ea typeface="AECOM Sans" panose="020B0504020202020204" pitchFamily="34" charset="0"/>
                <a:cs typeface="Arial" panose="020B0604020202020204" pitchFamily="34" charset="0"/>
              </a:rPr>
              <a:t>PART 2 – </a:t>
            </a:r>
          </a:p>
          <a:p>
            <a:r>
              <a:rPr lang="en-US" sz="3600" b="1">
                <a:solidFill>
                  <a:schemeClr val="bg1"/>
                </a:solidFill>
                <a:latin typeface="Arial" panose="020B0604020202020204" pitchFamily="34" charset="0"/>
                <a:ea typeface="AECOM Sans" panose="020B0504020202020204" pitchFamily="34" charset="0"/>
                <a:cs typeface="Arial" panose="020B0604020202020204" pitchFamily="34" charset="0"/>
              </a:rPr>
              <a:t>What Expenses are Eligible? </a:t>
            </a:r>
          </a:p>
        </p:txBody>
      </p:sp>
      <p:cxnSp>
        <p:nvCxnSpPr>
          <p:cNvPr id="28" name="Straight Connector 27">
            <a:extLst>
              <a:ext uri="{FF2B5EF4-FFF2-40B4-BE49-F238E27FC236}">
                <a16:creationId xmlns:a16="http://schemas.microsoft.com/office/drawing/2014/main" id="{9CA6B622-BD68-4C70-8003-ED18D7CB7CC5}"/>
              </a:ext>
            </a:extLst>
          </p:cNvPr>
          <p:cNvCxnSpPr>
            <a:cxnSpLocks/>
          </p:cNvCxnSpPr>
          <p:nvPr/>
        </p:nvCxnSpPr>
        <p:spPr>
          <a:xfrm flipV="1">
            <a:off x="6910086" y="-543340"/>
            <a:ext cx="2179695" cy="3921569"/>
          </a:xfrm>
          <a:prstGeom prst="line">
            <a:avLst/>
          </a:prstGeom>
          <a:ln w="57150">
            <a:solidFill>
              <a:srgbClr val="144467"/>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E2AD0FAD-C804-4FF9-87F2-419E2478B3AC}"/>
              </a:ext>
            </a:extLst>
          </p:cNvPr>
          <p:cNvSpPr txBox="1"/>
          <p:nvPr/>
        </p:nvSpPr>
        <p:spPr>
          <a:xfrm>
            <a:off x="500445" y="3814094"/>
            <a:ext cx="6697110" cy="3365024"/>
          </a:xfrm>
          <a:prstGeom prst="rect">
            <a:avLst/>
          </a:prstGeom>
          <a:noFill/>
        </p:spPr>
        <p:txBody>
          <a:bodyPr wrap="square" rtlCol="0">
            <a:spAutoFit/>
          </a:bodyPr>
          <a:lstStyle/>
          <a:p>
            <a:pPr>
              <a:lnSpc>
                <a:spcPct val="150000"/>
              </a:lnSpc>
            </a:pPr>
            <a:r>
              <a:rPr lang="en-US">
                <a:solidFill>
                  <a:srgbClr val="093B60"/>
                </a:solidFill>
                <a:latin typeface="Arial" panose="020B0604020202020204" pitchFamily="34" charset="0"/>
                <a:ea typeface="AECOM Sans" panose="020B0504020202020204" pitchFamily="34" charset="0"/>
                <a:cs typeface="Arial" panose="020B0604020202020204" pitchFamily="34" charset="0"/>
              </a:rPr>
              <a:t>2.1	Using Public Transportation Funding in North Carolina</a:t>
            </a:r>
          </a:p>
          <a:p>
            <a:pPr>
              <a:lnSpc>
                <a:spcPct val="150000"/>
              </a:lnSpc>
            </a:pPr>
            <a:r>
              <a:rPr lang="en-US">
                <a:solidFill>
                  <a:srgbClr val="093B60"/>
                </a:solidFill>
                <a:latin typeface="Arial" panose="020B0604020202020204" pitchFamily="34" charset="0"/>
                <a:ea typeface="AECOM Sans" panose="020B0504020202020204" pitchFamily="34" charset="0"/>
                <a:cs typeface="Arial" panose="020B0604020202020204" pitchFamily="34" charset="0"/>
              </a:rPr>
              <a:t>2.2	Eligible Administrative Expenses </a:t>
            </a:r>
          </a:p>
          <a:p>
            <a:pPr>
              <a:lnSpc>
                <a:spcPct val="150000"/>
              </a:lnSpc>
            </a:pPr>
            <a:r>
              <a:rPr lang="en-US">
                <a:solidFill>
                  <a:srgbClr val="093B60"/>
                </a:solidFill>
                <a:latin typeface="Arial" panose="020B0604020202020204" pitchFamily="34" charset="0"/>
                <a:ea typeface="AECOM Sans" panose="020B0504020202020204" pitchFamily="34" charset="0"/>
                <a:cs typeface="Arial" panose="020B0604020202020204" pitchFamily="34" charset="0"/>
              </a:rPr>
              <a:t>2.3	Eligible Operating Expenses </a:t>
            </a:r>
            <a:endParaRPr lang="en-US">
              <a:solidFill>
                <a:srgbClr val="FF0000"/>
              </a:solidFill>
              <a:latin typeface="Arial" panose="020B0604020202020204" pitchFamily="34" charset="0"/>
              <a:ea typeface="AECOM Sans" panose="020B0504020202020204" pitchFamily="34" charset="0"/>
              <a:cs typeface="Arial" panose="020B0604020202020204" pitchFamily="34" charset="0"/>
            </a:endParaRPr>
          </a:p>
          <a:p>
            <a:pPr>
              <a:lnSpc>
                <a:spcPct val="150000"/>
              </a:lnSpc>
            </a:pPr>
            <a:r>
              <a:rPr lang="en-US">
                <a:solidFill>
                  <a:srgbClr val="093B60"/>
                </a:solidFill>
                <a:latin typeface="Arial" panose="020B0604020202020204" pitchFamily="34" charset="0"/>
                <a:ea typeface="AECOM Sans" panose="020B0504020202020204" pitchFamily="34" charset="0"/>
                <a:cs typeface="Arial" panose="020B0604020202020204" pitchFamily="34" charset="0"/>
              </a:rPr>
              <a:t>2.4	Eligible Capital Expenses </a:t>
            </a:r>
            <a:endParaRPr lang="en-US">
              <a:solidFill>
                <a:srgbClr val="FF0000"/>
              </a:solidFill>
              <a:latin typeface="Arial" panose="020B0604020202020204" pitchFamily="34" charset="0"/>
              <a:ea typeface="AECOM Sans" panose="020B0504020202020204" pitchFamily="34" charset="0"/>
              <a:cs typeface="Arial" panose="020B0604020202020204" pitchFamily="34" charset="0"/>
            </a:endParaRPr>
          </a:p>
          <a:p>
            <a:pPr>
              <a:lnSpc>
                <a:spcPct val="150000"/>
              </a:lnSpc>
            </a:pPr>
            <a:r>
              <a:rPr lang="en-US">
                <a:solidFill>
                  <a:srgbClr val="093B60"/>
                </a:solidFill>
                <a:latin typeface="Arial" panose="020B0604020202020204" pitchFamily="34" charset="0"/>
                <a:ea typeface="AECOM Sans" panose="020B0504020202020204" pitchFamily="34" charset="0"/>
                <a:cs typeface="Arial" panose="020B0604020202020204" pitchFamily="34" charset="0"/>
              </a:rPr>
              <a:t>2.5	Eligible Planning Expenses for </a:t>
            </a:r>
            <a:endParaRPr lang="en-US">
              <a:solidFill>
                <a:srgbClr val="FF0000"/>
              </a:solidFill>
              <a:latin typeface="Arial" panose="020B0604020202020204" pitchFamily="34" charset="0"/>
              <a:ea typeface="AECOM Sans" panose="020B0504020202020204" pitchFamily="34" charset="0"/>
              <a:cs typeface="Arial" panose="020B0604020202020204" pitchFamily="34" charset="0"/>
            </a:endParaRPr>
          </a:p>
          <a:p>
            <a:pPr>
              <a:lnSpc>
                <a:spcPct val="150000"/>
              </a:lnSpc>
            </a:pPr>
            <a:r>
              <a:rPr lang="en-US">
                <a:solidFill>
                  <a:srgbClr val="093B60"/>
                </a:solidFill>
                <a:latin typeface="Arial" panose="020B0604020202020204" pitchFamily="34" charset="0"/>
                <a:ea typeface="AECOM Sans" panose="020B0504020202020204" pitchFamily="34" charset="0"/>
                <a:cs typeface="Arial" panose="020B0604020202020204" pitchFamily="34" charset="0"/>
              </a:rPr>
              <a:t>2.6	Guidance on Identifying Reimbursable Expenses </a:t>
            </a:r>
            <a:endParaRPr lang="en-US">
              <a:solidFill>
                <a:srgbClr val="FF0000"/>
              </a:solidFill>
              <a:latin typeface="Arial" panose="020B0604020202020204" pitchFamily="34" charset="0"/>
              <a:ea typeface="AECOM Sans" panose="020B0504020202020204" pitchFamily="34" charset="0"/>
              <a:cs typeface="Arial" panose="020B0604020202020204" pitchFamily="34" charset="0"/>
            </a:endParaRPr>
          </a:p>
          <a:p>
            <a:pPr>
              <a:lnSpc>
                <a:spcPct val="150000"/>
              </a:lnSpc>
            </a:pPr>
            <a:r>
              <a:rPr lang="en-US">
                <a:solidFill>
                  <a:srgbClr val="FF0000"/>
                </a:solidFill>
                <a:latin typeface="Arial" panose="020B0604020202020204" pitchFamily="34" charset="0"/>
                <a:ea typeface="AECOM Sans" panose="020B0504020202020204" pitchFamily="34" charset="0"/>
                <a:cs typeface="Arial" panose="020B0604020202020204" pitchFamily="34" charset="0"/>
              </a:rPr>
              <a:t>	</a:t>
            </a:r>
          </a:p>
          <a:p>
            <a:pPr>
              <a:lnSpc>
                <a:spcPct val="150000"/>
              </a:lnSpc>
            </a:pPr>
            <a:endParaRPr lang="en-US">
              <a:solidFill>
                <a:srgbClr val="093B60"/>
              </a:solidFill>
              <a:latin typeface="Arial" panose="020B0604020202020204" pitchFamily="34" charset="0"/>
              <a:ea typeface="AECOM Sans" panose="020B0504020202020204" pitchFamily="34" charset="0"/>
              <a:cs typeface="Arial" panose="020B0604020202020204" pitchFamily="34" charset="0"/>
            </a:endParaRPr>
          </a:p>
        </p:txBody>
      </p:sp>
      <p:pic>
        <p:nvPicPr>
          <p:cNvPr id="40" name="Content Placeholder 9">
            <a:extLst>
              <a:ext uri="{FF2B5EF4-FFF2-40B4-BE49-F238E27FC236}">
                <a16:creationId xmlns:a16="http://schemas.microsoft.com/office/drawing/2014/main" id="{AF0C9585-9E39-4857-A0B9-704239106A96}"/>
              </a:ext>
            </a:extLst>
          </p:cNvPr>
          <p:cNvPicPr>
            <a:picLocks noChangeAspect="1"/>
          </p:cNvPicPr>
          <p:nvPr/>
        </p:nvPicPr>
        <p:blipFill rotWithShape="1">
          <a:blip r:embed="rId3">
            <a:extLst>
              <a:ext uri="{28A0092B-C50C-407E-A947-70E740481C1C}">
                <a14:useLocalDpi xmlns:a14="http://schemas.microsoft.com/office/drawing/2010/main" val="0"/>
              </a:ext>
            </a:extLst>
          </a:blip>
          <a:srcRect l="29071" r="26800" b="29842"/>
          <a:stretch/>
        </p:blipFill>
        <p:spPr>
          <a:xfrm>
            <a:off x="9875130" y="483889"/>
            <a:ext cx="1028576" cy="825064"/>
          </a:xfrm>
          <a:prstGeom prst="rect">
            <a:avLst/>
          </a:prstGeom>
        </p:spPr>
      </p:pic>
      <p:sp>
        <p:nvSpPr>
          <p:cNvPr id="41" name="TextBox 40">
            <a:extLst>
              <a:ext uri="{FF2B5EF4-FFF2-40B4-BE49-F238E27FC236}">
                <a16:creationId xmlns:a16="http://schemas.microsoft.com/office/drawing/2014/main" id="{0B42F7D8-CC94-435F-A714-C7DB1AA6C815}"/>
              </a:ext>
            </a:extLst>
          </p:cNvPr>
          <p:cNvSpPr txBox="1"/>
          <p:nvPr/>
        </p:nvSpPr>
        <p:spPr>
          <a:xfrm>
            <a:off x="10762770" y="539808"/>
            <a:ext cx="1573301" cy="738664"/>
          </a:xfrm>
          <a:prstGeom prst="rect">
            <a:avLst/>
          </a:prstGeom>
          <a:noFill/>
        </p:spPr>
        <p:txBody>
          <a:bodyPr wrap="square" rtlCol="0">
            <a:spAutoFit/>
          </a:bodyPr>
          <a:lstStyle/>
          <a:p>
            <a:r>
              <a:rPr lang="en-US" sz="1400" b="1">
                <a:solidFill>
                  <a:srgbClr val="093B60"/>
                </a:solidFill>
                <a:latin typeface="Arial" panose="020B0604020202020204" pitchFamily="34" charset="0"/>
                <a:ea typeface="AECOM Sans" panose="020B0504020202020204" pitchFamily="34" charset="0"/>
                <a:cs typeface="Arial" panose="020B0604020202020204" pitchFamily="34" charset="0"/>
              </a:rPr>
              <a:t>INTEGRATED MOBILITY DIVISION</a:t>
            </a:r>
          </a:p>
        </p:txBody>
      </p:sp>
      <p:sp>
        <p:nvSpPr>
          <p:cNvPr id="42" name="TextBox 41">
            <a:extLst>
              <a:ext uri="{FF2B5EF4-FFF2-40B4-BE49-F238E27FC236}">
                <a16:creationId xmlns:a16="http://schemas.microsoft.com/office/drawing/2014/main" id="{62C6E17E-2F12-4227-8C73-F9CF8E0FCAFE}"/>
              </a:ext>
            </a:extLst>
          </p:cNvPr>
          <p:cNvSpPr txBox="1"/>
          <p:nvPr/>
        </p:nvSpPr>
        <p:spPr>
          <a:xfrm>
            <a:off x="208347" y="-47587"/>
            <a:ext cx="4076934" cy="430887"/>
          </a:xfrm>
          <a:prstGeom prst="rect">
            <a:avLst/>
          </a:prstGeom>
          <a:noFill/>
        </p:spPr>
        <p:txBody>
          <a:bodyPr wrap="square" rtlCol="0">
            <a:spAutoFit/>
          </a:bodyPr>
          <a:lstStyle/>
          <a:p>
            <a:r>
              <a:rPr lang="en-US" sz="2200" b="1">
                <a:solidFill>
                  <a:schemeClr val="bg1"/>
                </a:solidFill>
                <a:latin typeface="Arial" panose="020B0604020202020204" pitchFamily="34" charset="0"/>
                <a:ea typeface="AECOM Sans" panose="020B0504020202020204" pitchFamily="34" charset="0"/>
                <a:cs typeface="Arial" panose="020B0604020202020204" pitchFamily="34" charset="0"/>
              </a:rPr>
              <a:t>PUBLIC TRANSPORTATION</a:t>
            </a:r>
          </a:p>
        </p:txBody>
      </p:sp>
    </p:spTree>
    <p:extLst>
      <p:ext uri="{BB962C8B-B14F-4D97-AF65-F5344CB8AC3E}">
        <p14:creationId xmlns:p14="http://schemas.microsoft.com/office/powerpoint/2010/main" val="20349421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Top Corners Rounded 14">
            <a:extLst>
              <a:ext uri="{FF2B5EF4-FFF2-40B4-BE49-F238E27FC236}">
                <a16:creationId xmlns:a16="http://schemas.microsoft.com/office/drawing/2014/main" id="{E47F9341-D1AE-4DF2-BAA0-6F72427E6F84}"/>
              </a:ext>
            </a:extLst>
          </p:cNvPr>
          <p:cNvSpPr/>
          <p:nvPr/>
        </p:nvSpPr>
        <p:spPr>
          <a:xfrm>
            <a:off x="8214814" y="1764646"/>
            <a:ext cx="3295392" cy="3917980"/>
          </a:xfrm>
          <a:prstGeom prst="round2SameRect">
            <a:avLst/>
          </a:prstGeom>
          <a:solidFill>
            <a:srgbClr val="29AAE2"/>
          </a:solidFill>
          <a:ln>
            <a:solidFill>
              <a:srgbClr val="29AA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D47902FD-B727-4502-A041-7833923D0D93}"/>
              </a:ext>
            </a:extLst>
          </p:cNvPr>
          <p:cNvSpPr/>
          <p:nvPr/>
        </p:nvSpPr>
        <p:spPr>
          <a:xfrm>
            <a:off x="8214814" y="2434600"/>
            <a:ext cx="3295392" cy="324802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Top Corners Rounded 13">
            <a:extLst>
              <a:ext uri="{FF2B5EF4-FFF2-40B4-BE49-F238E27FC236}">
                <a16:creationId xmlns:a16="http://schemas.microsoft.com/office/drawing/2014/main" id="{A27F71E5-1CAE-4B52-B997-C5730415614C}"/>
              </a:ext>
            </a:extLst>
          </p:cNvPr>
          <p:cNvSpPr/>
          <p:nvPr/>
        </p:nvSpPr>
        <p:spPr>
          <a:xfrm>
            <a:off x="4463876" y="1764646"/>
            <a:ext cx="3295392" cy="3917980"/>
          </a:xfrm>
          <a:prstGeom prst="round2SameRect">
            <a:avLst/>
          </a:prstGeom>
          <a:solidFill>
            <a:srgbClr val="29AAE2"/>
          </a:solidFill>
          <a:ln>
            <a:solidFill>
              <a:srgbClr val="29AA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D55BE449-24C6-4A2C-A275-5C626E2B0FEE}"/>
              </a:ext>
            </a:extLst>
          </p:cNvPr>
          <p:cNvSpPr/>
          <p:nvPr/>
        </p:nvSpPr>
        <p:spPr>
          <a:xfrm>
            <a:off x="4463876" y="2434600"/>
            <a:ext cx="3295392" cy="324802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Top Corners Rounded 1">
            <a:extLst>
              <a:ext uri="{FF2B5EF4-FFF2-40B4-BE49-F238E27FC236}">
                <a16:creationId xmlns:a16="http://schemas.microsoft.com/office/drawing/2014/main" id="{34D0B7BE-2F33-4495-8BD4-749F0B3C3FE8}"/>
              </a:ext>
            </a:extLst>
          </p:cNvPr>
          <p:cNvSpPr/>
          <p:nvPr/>
        </p:nvSpPr>
        <p:spPr>
          <a:xfrm>
            <a:off x="712938" y="1764646"/>
            <a:ext cx="3295392" cy="3917980"/>
          </a:xfrm>
          <a:prstGeom prst="round2SameRect">
            <a:avLst/>
          </a:prstGeom>
          <a:solidFill>
            <a:srgbClr val="29AAE2"/>
          </a:solidFill>
          <a:ln>
            <a:solidFill>
              <a:srgbClr val="29AA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5D462D9-800E-451E-A8E6-5DF1D145BC67}"/>
              </a:ext>
            </a:extLst>
          </p:cNvPr>
          <p:cNvSpPr/>
          <p:nvPr/>
        </p:nvSpPr>
        <p:spPr>
          <a:xfrm rot="5400000">
            <a:off x="5910806" y="-5910805"/>
            <a:ext cx="370390" cy="12192001"/>
          </a:xfrm>
          <a:prstGeom prst="rect">
            <a:avLst/>
          </a:prstGeom>
          <a:solidFill>
            <a:srgbClr val="093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45261EF3-36AA-46BC-9505-57A9573B3DF8}"/>
              </a:ext>
            </a:extLst>
          </p:cNvPr>
          <p:cNvSpPr txBox="1"/>
          <p:nvPr/>
        </p:nvSpPr>
        <p:spPr>
          <a:xfrm>
            <a:off x="525910" y="689847"/>
            <a:ext cx="11570840" cy="461665"/>
          </a:xfrm>
          <a:prstGeom prst="rect">
            <a:avLst/>
          </a:prstGeom>
          <a:noFill/>
        </p:spPr>
        <p:txBody>
          <a:bodyPr wrap="square" rtlCol="0">
            <a:spAutoFit/>
          </a:bodyPr>
          <a:lstStyle/>
          <a:p>
            <a:r>
              <a:rPr lang="en-US" sz="2400" b="1">
                <a:solidFill>
                  <a:srgbClr val="093B60"/>
                </a:solidFill>
                <a:latin typeface="Arial" panose="020B0604020202020204" pitchFamily="34" charset="0"/>
                <a:ea typeface="AECOM Sans" panose="020B0504020202020204" pitchFamily="34" charset="0"/>
                <a:cs typeface="Arial" panose="020B0604020202020204" pitchFamily="34" charset="0"/>
              </a:rPr>
              <a:t>2.1	Using Public Transportation Funding in North Carolina</a:t>
            </a:r>
          </a:p>
        </p:txBody>
      </p:sp>
      <p:sp>
        <p:nvSpPr>
          <p:cNvPr id="20" name="Rectangle 19">
            <a:extLst>
              <a:ext uri="{FF2B5EF4-FFF2-40B4-BE49-F238E27FC236}">
                <a16:creationId xmlns:a16="http://schemas.microsoft.com/office/drawing/2014/main" id="{DF2E5BA8-C8D6-4C75-A8A6-81064C1CDDDC}"/>
              </a:ext>
            </a:extLst>
          </p:cNvPr>
          <p:cNvSpPr/>
          <p:nvPr/>
        </p:nvSpPr>
        <p:spPr>
          <a:xfrm rot="5400000">
            <a:off x="6073142" y="-5707024"/>
            <a:ext cx="45719" cy="12192002"/>
          </a:xfrm>
          <a:prstGeom prst="rect">
            <a:avLst/>
          </a:prstGeom>
          <a:solidFill>
            <a:srgbClr val="29A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1718DDF-3AEE-4F66-8379-F1A563006FB1}"/>
              </a:ext>
            </a:extLst>
          </p:cNvPr>
          <p:cNvSpPr txBox="1"/>
          <p:nvPr/>
        </p:nvSpPr>
        <p:spPr>
          <a:xfrm>
            <a:off x="208347" y="-47587"/>
            <a:ext cx="2545209" cy="430887"/>
          </a:xfrm>
          <a:prstGeom prst="rect">
            <a:avLst/>
          </a:prstGeom>
          <a:noFill/>
        </p:spPr>
        <p:txBody>
          <a:bodyPr wrap="square" rtlCol="0">
            <a:spAutoFit/>
          </a:bodyPr>
          <a:lstStyle/>
          <a:p>
            <a:r>
              <a:rPr lang="en-US" sz="2200" b="1">
                <a:solidFill>
                  <a:schemeClr val="bg1"/>
                </a:solidFill>
                <a:latin typeface="Arial" panose="020B0604020202020204" pitchFamily="34" charset="0"/>
                <a:ea typeface="AECOM Sans" panose="020B0504020202020204" pitchFamily="34" charset="0"/>
                <a:cs typeface="Arial" panose="020B0604020202020204" pitchFamily="34" charset="0"/>
              </a:rPr>
              <a:t>ncdot.gov</a:t>
            </a:r>
          </a:p>
        </p:txBody>
      </p:sp>
      <p:sp>
        <p:nvSpPr>
          <p:cNvPr id="26" name="Rectangle 25">
            <a:extLst>
              <a:ext uri="{FF2B5EF4-FFF2-40B4-BE49-F238E27FC236}">
                <a16:creationId xmlns:a16="http://schemas.microsoft.com/office/drawing/2014/main" id="{040598B0-5F92-4F2C-94A3-4317AE390C82}"/>
              </a:ext>
            </a:extLst>
          </p:cNvPr>
          <p:cNvSpPr/>
          <p:nvPr/>
        </p:nvSpPr>
        <p:spPr>
          <a:xfrm>
            <a:off x="944099" y="1905284"/>
            <a:ext cx="2877711" cy="400110"/>
          </a:xfrm>
          <a:prstGeom prst="rect">
            <a:avLst/>
          </a:prstGeom>
        </p:spPr>
        <p:txBody>
          <a:bodyPr wrap="none">
            <a:spAutoFit/>
          </a:bodyPr>
          <a:lstStyle/>
          <a:p>
            <a:r>
              <a:rPr lang="en-US" sz="2000" b="1">
                <a:solidFill>
                  <a:schemeClr val="bg1"/>
                </a:solidFill>
                <a:latin typeface="Arial" panose="020B0604020202020204" pitchFamily="34" charset="0"/>
                <a:ea typeface="AECOM Sans" panose="020B0504020202020204" pitchFamily="34" charset="0"/>
                <a:cs typeface="Arial" panose="020B0604020202020204" pitchFamily="34" charset="0"/>
              </a:rPr>
              <a:t>Reimbursement Basis</a:t>
            </a:r>
            <a:endParaRPr lang="en-US" sz="2000" b="1">
              <a:solidFill>
                <a:schemeClr val="bg1"/>
              </a:solidFill>
            </a:endParaRPr>
          </a:p>
        </p:txBody>
      </p:sp>
      <p:sp>
        <p:nvSpPr>
          <p:cNvPr id="27" name="Rectangle 26">
            <a:extLst>
              <a:ext uri="{FF2B5EF4-FFF2-40B4-BE49-F238E27FC236}">
                <a16:creationId xmlns:a16="http://schemas.microsoft.com/office/drawing/2014/main" id="{CD27E1EB-48FC-4D6B-B20B-DA77FE05C77C}"/>
              </a:ext>
            </a:extLst>
          </p:cNvPr>
          <p:cNvSpPr/>
          <p:nvPr/>
        </p:nvSpPr>
        <p:spPr>
          <a:xfrm>
            <a:off x="5213350" y="1916859"/>
            <a:ext cx="1665841" cy="400110"/>
          </a:xfrm>
          <a:prstGeom prst="rect">
            <a:avLst/>
          </a:prstGeom>
        </p:spPr>
        <p:txBody>
          <a:bodyPr wrap="none">
            <a:spAutoFit/>
          </a:bodyPr>
          <a:lstStyle/>
          <a:p>
            <a:r>
              <a:rPr lang="en-US" sz="2000" b="1">
                <a:solidFill>
                  <a:schemeClr val="bg1"/>
                </a:solidFill>
                <a:latin typeface="Arial" panose="020B0604020202020204" pitchFamily="34" charset="0"/>
                <a:ea typeface="AECOM Sans" panose="020B0504020202020204" pitchFamily="34" charset="0"/>
                <a:cs typeface="Arial" panose="020B0604020202020204" pitchFamily="34" charset="0"/>
              </a:rPr>
              <a:t>Local Match</a:t>
            </a:r>
            <a:endParaRPr lang="en-US" sz="2000" b="1">
              <a:solidFill>
                <a:schemeClr val="bg1"/>
              </a:solidFill>
            </a:endParaRPr>
          </a:p>
        </p:txBody>
      </p:sp>
      <p:sp>
        <p:nvSpPr>
          <p:cNvPr id="28" name="Rectangle 27">
            <a:extLst>
              <a:ext uri="{FF2B5EF4-FFF2-40B4-BE49-F238E27FC236}">
                <a16:creationId xmlns:a16="http://schemas.microsoft.com/office/drawing/2014/main" id="{50FC9846-C960-4FB4-8D43-6CDCB3504C27}"/>
              </a:ext>
            </a:extLst>
          </p:cNvPr>
          <p:cNvSpPr/>
          <p:nvPr/>
        </p:nvSpPr>
        <p:spPr>
          <a:xfrm>
            <a:off x="8358185" y="1749554"/>
            <a:ext cx="3100750" cy="707886"/>
          </a:xfrm>
          <a:prstGeom prst="rect">
            <a:avLst/>
          </a:prstGeom>
        </p:spPr>
        <p:txBody>
          <a:bodyPr wrap="square">
            <a:spAutoFit/>
          </a:bodyPr>
          <a:lstStyle/>
          <a:p>
            <a:pPr algn="ctr"/>
            <a:r>
              <a:rPr lang="en-US" sz="2000" b="1">
                <a:solidFill>
                  <a:schemeClr val="bg1"/>
                </a:solidFill>
                <a:latin typeface="Arial" panose="020B0604020202020204" pitchFamily="34" charset="0"/>
                <a:ea typeface="AECOM Sans" panose="020B0504020202020204" pitchFamily="34" charset="0"/>
                <a:cs typeface="Arial" panose="020B0604020202020204" pitchFamily="34" charset="0"/>
              </a:rPr>
              <a:t>Different Rules for Different Funds</a:t>
            </a:r>
            <a:endParaRPr lang="en-US" sz="2000" b="1">
              <a:solidFill>
                <a:schemeClr val="bg1"/>
              </a:solidFill>
            </a:endParaRPr>
          </a:p>
        </p:txBody>
      </p:sp>
      <p:sp>
        <p:nvSpPr>
          <p:cNvPr id="3" name="Rectangle 2">
            <a:extLst>
              <a:ext uri="{FF2B5EF4-FFF2-40B4-BE49-F238E27FC236}">
                <a16:creationId xmlns:a16="http://schemas.microsoft.com/office/drawing/2014/main" id="{AF367295-5B6C-4138-AE83-B5C1F5B54F90}"/>
              </a:ext>
            </a:extLst>
          </p:cNvPr>
          <p:cNvSpPr/>
          <p:nvPr/>
        </p:nvSpPr>
        <p:spPr>
          <a:xfrm>
            <a:off x="712938" y="2434600"/>
            <a:ext cx="3295392" cy="324802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AFE4A8E3-DA57-47B5-81D1-C86752EDBAA4}"/>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89046" y="2692492"/>
            <a:ext cx="2543175" cy="2562225"/>
          </a:xfrm>
          <a:prstGeom prst="rect">
            <a:avLst/>
          </a:prstGeom>
        </p:spPr>
      </p:pic>
      <p:pic>
        <p:nvPicPr>
          <p:cNvPr id="9" name="Graphic 8">
            <a:extLst>
              <a:ext uri="{FF2B5EF4-FFF2-40B4-BE49-F238E27FC236}">
                <a16:creationId xmlns:a16="http://schemas.microsoft.com/office/drawing/2014/main" id="{0D8DD448-7B7C-47E9-9505-888BD4EF7183}"/>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698655" y="2713274"/>
            <a:ext cx="1266113" cy="1219565"/>
          </a:xfrm>
          <a:prstGeom prst="rect">
            <a:avLst/>
          </a:prstGeom>
        </p:spPr>
      </p:pic>
      <p:pic>
        <p:nvPicPr>
          <p:cNvPr id="30" name="Graphic 29">
            <a:extLst>
              <a:ext uri="{FF2B5EF4-FFF2-40B4-BE49-F238E27FC236}">
                <a16:creationId xmlns:a16="http://schemas.microsoft.com/office/drawing/2014/main" id="{3B9DA753-458F-4BA1-B451-0AEA9D01228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280637" y="2713274"/>
            <a:ext cx="1266113" cy="1219565"/>
          </a:xfrm>
          <a:prstGeom prst="rect">
            <a:avLst/>
          </a:prstGeom>
        </p:spPr>
      </p:pic>
      <p:pic>
        <p:nvPicPr>
          <p:cNvPr id="31" name="Graphic 30">
            <a:extLst>
              <a:ext uri="{FF2B5EF4-FFF2-40B4-BE49-F238E27FC236}">
                <a16:creationId xmlns:a16="http://schemas.microsoft.com/office/drawing/2014/main" id="{10784AA9-FDDA-4E75-B751-A633FF4B9659}"/>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698655" y="4232551"/>
            <a:ext cx="1266113" cy="1219565"/>
          </a:xfrm>
          <a:prstGeom prst="rect">
            <a:avLst/>
          </a:prstGeom>
        </p:spPr>
      </p:pic>
      <p:pic>
        <p:nvPicPr>
          <p:cNvPr id="32" name="Graphic 31">
            <a:extLst>
              <a:ext uri="{FF2B5EF4-FFF2-40B4-BE49-F238E27FC236}">
                <a16:creationId xmlns:a16="http://schemas.microsoft.com/office/drawing/2014/main" id="{3E5AB217-2A6D-4D7C-9318-AF1C19015E0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280637" y="4232551"/>
            <a:ext cx="1266113" cy="1219565"/>
          </a:xfrm>
          <a:prstGeom prst="rect">
            <a:avLst/>
          </a:prstGeom>
        </p:spPr>
      </p:pic>
      <p:pic>
        <p:nvPicPr>
          <p:cNvPr id="10" name="Graphic 9">
            <a:extLst>
              <a:ext uri="{FF2B5EF4-FFF2-40B4-BE49-F238E27FC236}">
                <a16:creationId xmlns:a16="http://schemas.microsoft.com/office/drawing/2014/main" id="{2E3C5690-11DB-4816-A5BF-054759DA673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023696" y="3056658"/>
            <a:ext cx="123825" cy="495300"/>
          </a:xfrm>
          <a:prstGeom prst="rect">
            <a:avLst/>
          </a:prstGeom>
        </p:spPr>
      </p:pic>
      <p:pic>
        <p:nvPicPr>
          <p:cNvPr id="34" name="Graphic 33">
            <a:extLst>
              <a:ext uri="{FF2B5EF4-FFF2-40B4-BE49-F238E27FC236}">
                <a16:creationId xmlns:a16="http://schemas.microsoft.com/office/drawing/2014/main" id="{6F26D94A-2CC1-49F0-B895-547177DDE846}"/>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023696" y="4603755"/>
            <a:ext cx="123825" cy="495300"/>
          </a:xfrm>
          <a:prstGeom prst="rect">
            <a:avLst/>
          </a:prstGeom>
        </p:spPr>
      </p:pic>
      <p:pic>
        <p:nvPicPr>
          <p:cNvPr id="11" name="Picture 10">
            <a:extLst>
              <a:ext uri="{FF2B5EF4-FFF2-40B4-BE49-F238E27FC236}">
                <a16:creationId xmlns:a16="http://schemas.microsoft.com/office/drawing/2014/main" id="{667CB950-B088-404F-A91E-A41BF3872C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56409" y="2677734"/>
            <a:ext cx="3228475" cy="2702189"/>
          </a:xfrm>
          <a:prstGeom prst="rect">
            <a:avLst/>
          </a:prstGeom>
        </p:spPr>
      </p:pic>
    </p:spTree>
    <p:extLst>
      <p:ext uri="{BB962C8B-B14F-4D97-AF65-F5344CB8AC3E}">
        <p14:creationId xmlns:p14="http://schemas.microsoft.com/office/powerpoint/2010/main" val="36381455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7478E2B-F690-4411-A188-52D48A6C9248}"/>
              </a:ext>
            </a:extLst>
          </p:cNvPr>
          <p:cNvSpPr/>
          <p:nvPr/>
        </p:nvSpPr>
        <p:spPr>
          <a:xfrm>
            <a:off x="4844853" y="2388275"/>
            <a:ext cx="1937912" cy="682105"/>
          </a:xfrm>
          <a:prstGeom prst="rect">
            <a:avLst/>
          </a:prstGeom>
          <a:solidFill>
            <a:srgbClr val="093B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D81A2BCE-F50C-488A-9AA8-2939E3EB7669}"/>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05245" y="1634423"/>
            <a:ext cx="3818825" cy="3818825"/>
          </a:xfrm>
          <a:prstGeom prst="rect">
            <a:avLst/>
          </a:prstGeom>
        </p:spPr>
      </p:pic>
      <p:sp>
        <p:nvSpPr>
          <p:cNvPr id="5" name="Rectangle 4">
            <a:extLst>
              <a:ext uri="{FF2B5EF4-FFF2-40B4-BE49-F238E27FC236}">
                <a16:creationId xmlns:a16="http://schemas.microsoft.com/office/drawing/2014/main" id="{15D462D9-800E-451E-A8E6-5DF1D145BC67}"/>
              </a:ext>
            </a:extLst>
          </p:cNvPr>
          <p:cNvSpPr/>
          <p:nvPr/>
        </p:nvSpPr>
        <p:spPr>
          <a:xfrm rot="5400000">
            <a:off x="5910806" y="-5910805"/>
            <a:ext cx="370390" cy="12192001"/>
          </a:xfrm>
          <a:prstGeom prst="rect">
            <a:avLst/>
          </a:prstGeom>
          <a:solidFill>
            <a:srgbClr val="093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45261EF3-36AA-46BC-9505-57A9573B3DF8}"/>
              </a:ext>
            </a:extLst>
          </p:cNvPr>
          <p:cNvSpPr txBox="1"/>
          <p:nvPr/>
        </p:nvSpPr>
        <p:spPr>
          <a:xfrm>
            <a:off x="525910" y="689847"/>
            <a:ext cx="11570840" cy="461665"/>
          </a:xfrm>
          <a:prstGeom prst="rect">
            <a:avLst/>
          </a:prstGeom>
          <a:noFill/>
        </p:spPr>
        <p:txBody>
          <a:bodyPr wrap="square" rtlCol="0">
            <a:spAutoFit/>
          </a:bodyPr>
          <a:lstStyle/>
          <a:p>
            <a:r>
              <a:rPr lang="en-US" sz="2400" b="1">
                <a:solidFill>
                  <a:srgbClr val="093B60"/>
                </a:solidFill>
                <a:latin typeface="Arial" panose="020B0604020202020204" pitchFamily="34" charset="0"/>
                <a:ea typeface="AECOM Sans" panose="020B0504020202020204" pitchFamily="34" charset="0"/>
                <a:cs typeface="Arial" panose="020B0604020202020204" pitchFamily="34" charset="0"/>
              </a:rPr>
              <a:t>2.1	Reimbursement Basis</a:t>
            </a:r>
            <a:endParaRPr lang="en-US" sz="2400" b="1">
              <a:solidFill>
                <a:srgbClr val="FF0000"/>
              </a:solidFill>
              <a:latin typeface="Arial" panose="020B0604020202020204" pitchFamily="34" charset="0"/>
              <a:ea typeface="AECOM Sans" panose="020B05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DF2E5BA8-C8D6-4C75-A8A6-81064C1CDDDC}"/>
              </a:ext>
            </a:extLst>
          </p:cNvPr>
          <p:cNvSpPr/>
          <p:nvPr/>
        </p:nvSpPr>
        <p:spPr>
          <a:xfrm rot="5400000">
            <a:off x="6073142" y="-5707024"/>
            <a:ext cx="45719" cy="12192002"/>
          </a:xfrm>
          <a:prstGeom prst="rect">
            <a:avLst/>
          </a:prstGeom>
          <a:solidFill>
            <a:srgbClr val="29A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1718DDF-3AEE-4F66-8379-F1A563006FB1}"/>
              </a:ext>
            </a:extLst>
          </p:cNvPr>
          <p:cNvSpPr txBox="1"/>
          <p:nvPr/>
        </p:nvSpPr>
        <p:spPr>
          <a:xfrm>
            <a:off x="208347" y="-47587"/>
            <a:ext cx="2545209" cy="430887"/>
          </a:xfrm>
          <a:prstGeom prst="rect">
            <a:avLst/>
          </a:prstGeom>
          <a:noFill/>
        </p:spPr>
        <p:txBody>
          <a:bodyPr wrap="square" rtlCol="0">
            <a:spAutoFit/>
          </a:bodyPr>
          <a:lstStyle/>
          <a:p>
            <a:r>
              <a:rPr lang="en-US" sz="2200" b="1">
                <a:solidFill>
                  <a:schemeClr val="bg1"/>
                </a:solidFill>
                <a:latin typeface="Arial" panose="020B0604020202020204" pitchFamily="34" charset="0"/>
                <a:ea typeface="AECOM Sans" panose="020B0504020202020204" pitchFamily="34" charset="0"/>
                <a:cs typeface="Arial" panose="020B0604020202020204" pitchFamily="34" charset="0"/>
              </a:rPr>
              <a:t>ncdot.gov</a:t>
            </a:r>
          </a:p>
        </p:txBody>
      </p:sp>
      <p:sp>
        <p:nvSpPr>
          <p:cNvPr id="2" name="Arrow: Right 1">
            <a:extLst>
              <a:ext uri="{FF2B5EF4-FFF2-40B4-BE49-F238E27FC236}">
                <a16:creationId xmlns:a16="http://schemas.microsoft.com/office/drawing/2014/main" id="{F39C3E23-16DD-40B4-8C9D-7901FF5CB176}"/>
              </a:ext>
            </a:extLst>
          </p:cNvPr>
          <p:cNvSpPr/>
          <p:nvPr/>
        </p:nvSpPr>
        <p:spPr>
          <a:xfrm>
            <a:off x="4844852" y="2212537"/>
            <a:ext cx="2364058" cy="1087598"/>
          </a:xfrm>
          <a:prstGeom prst="rightArrow">
            <a:avLst/>
          </a:prstGeom>
          <a:solidFill>
            <a:srgbClr val="093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E5B8192A-4A06-455C-8523-D2882F976730}"/>
              </a:ext>
            </a:extLst>
          </p:cNvPr>
          <p:cNvSpPr/>
          <p:nvPr/>
        </p:nvSpPr>
        <p:spPr>
          <a:xfrm rot="10800000">
            <a:off x="4763076" y="3622743"/>
            <a:ext cx="2364058" cy="1087598"/>
          </a:xfrm>
          <a:prstGeom prst="rightArrow">
            <a:avLst/>
          </a:prstGeom>
          <a:solidFill>
            <a:srgbClr val="093B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C62786D-AB1D-459A-9588-1CDA18068F93}"/>
              </a:ext>
            </a:extLst>
          </p:cNvPr>
          <p:cNvSpPr/>
          <p:nvPr/>
        </p:nvSpPr>
        <p:spPr>
          <a:xfrm>
            <a:off x="5492967" y="2531372"/>
            <a:ext cx="881973" cy="400110"/>
          </a:xfrm>
          <a:prstGeom prst="rect">
            <a:avLst/>
          </a:prstGeom>
        </p:spPr>
        <p:txBody>
          <a:bodyPr wrap="none">
            <a:spAutoFit/>
          </a:bodyPr>
          <a:lstStyle/>
          <a:p>
            <a:r>
              <a:rPr lang="en-US" sz="2000" b="1">
                <a:solidFill>
                  <a:schemeClr val="bg1"/>
                </a:solidFill>
                <a:latin typeface="Arial" panose="020B0604020202020204" pitchFamily="34" charset="0"/>
                <a:ea typeface="AECOM Sans" panose="020B0504020202020204" pitchFamily="34" charset="0"/>
                <a:cs typeface="Arial" panose="020B0604020202020204" pitchFamily="34" charset="0"/>
              </a:rPr>
              <a:t>Claim</a:t>
            </a:r>
            <a:endParaRPr lang="en-US" sz="2000" b="1">
              <a:solidFill>
                <a:schemeClr val="bg1"/>
              </a:solidFill>
            </a:endParaRPr>
          </a:p>
        </p:txBody>
      </p:sp>
      <p:sp>
        <p:nvSpPr>
          <p:cNvPr id="10" name="Rectangle 9">
            <a:extLst>
              <a:ext uri="{FF2B5EF4-FFF2-40B4-BE49-F238E27FC236}">
                <a16:creationId xmlns:a16="http://schemas.microsoft.com/office/drawing/2014/main" id="{025111C1-1402-4A05-8FC6-6465CB720F26}"/>
              </a:ext>
            </a:extLst>
          </p:cNvPr>
          <p:cNvSpPr/>
          <p:nvPr/>
        </p:nvSpPr>
        <p:spPr>
          <a:xfrm>
            <a:off x="5053128" y="3961756"/>
            <a:ext cx="2122697" cy="400110"/>
          </a:xfrm>
          <a:prstGeom prst="rect">
            <a:avLst/>
          </a:prstGeom>
        </p:spPr>
        <p:txBody>
          <a:bodyPr wrap="none">
            <a:spAutoFit/>
          </a:bodyPr>
          <a:lstStyle/>
          <a:p>
            <a:r>
              <a:rPr lang="en-US" sz="2000" b="1">
                <a:solidFill>
                  <a:schemeClr val="bg1"/>
                </a:solidFill>
                <a:latin typeface="Arial" panose="020B0604020202020204" pitchFamily="34" charset="0"/>
                <a:ea typeface="AECOM Sans" panose="020B0504020202020204" pitchFamily="34" charset="0"/>
                <a:cs typeface="Arial" panose="020B0604020202020204" pitchFamily="34" charset="0"/>
              </a:rPr>
              <a:t>Reimbursement</a:t>
            </a:r>
            <a:endParaRPr lang="en-US" sz="2000" b="1">
              <a:solidFill>
                <a:schemeClr val="bg1"/>
              </a:solidFill>
            </a:endParaRPr>
          </a:p>
        </p:txBody>
      </p:sp>
      <p:pic>
        <p:nvPicPr>
          <p:cNvPr id="11" name="Content Placeholder 9">
            <a:extLst>
              <a:ext uri="{FF2B5EF4-FFF2-40B4-BE49-F238E27FC236}">
                <a16:creationId xmlns:a16="http://schemas.microsoft.com/office/drawing/2014/main" id="{513ED51E-DE85-4E95-93C8-9E4A4F7E445F}"/>
              </a:ext>
            </a:extLst>
          </p:cNvPr>
          <p:cNvPicPr>
            <a:picLocks noChangeAspect="1"/>
          </p:cNvPicPr>
          <p:nvPr/>
        </p:nvPicPr>
        <p:blipFill rotWithShape="1">
          <a:blip r:embed="rId4">
            <a:extLst>
              <a:ext uri="{28A0092B-C50C-407E-A947-70E740481C1C}">
                <a14:useLocalDpi xmlns:a14="http://schemas.microsoft.com/office/drawing/2010/main" val="0"/>
              </a:ext>
            </a:extLst>
          </a:blip>
          <a:srcRect l="29071" r="26800" b="29842"/>
          <a:stretch/>
        </p:blipFill>
        <p:spPr>
          <a:xfrm>
            <a:off x="8049897" y="2179257"/>
            <a:ext cx="3279247" cy="2630422"/>
          </a:xfrm>
          <a:prstGeom prst="rect">
            <a:avLst/>
          </a:prstGeom>
        </p:spPr>
      </p:pic>
      <p:sp>
        <p:nvSpPr>
          <p:cNvPr id="4" name="Rectangle 3">
            <a:extLst>
              <a:ext uri="{FF2B5EF4-FFF2-40B4-BE49-F238E27FC236}">
                <a16:creationId xmlns:a16="http://schemas.microsoft.com/office/drawing/2014/main" id="{00EEF2F3-C24A-4DA6-BA03-734F8D258058}"/>
              </a:ext>
            </a:extLst>
          </p:cNvPr>
          <p:cNvSpPr/>
          <p:nvPr/>
        </p:nvSpPr>
        <p:spPr>
          <a:xfrm>
            <a:off x="1375597" y="5979205"/>
            <a:ext cx="3839577" cy="338554"/>
          </a:xfrm>
          <a:prstGeom prst="rect">
            <a:avLst/>
          </a:prstGeom>
        </p:spPr>
        <p:txBody>
          <a:bodyPr wrap="square">
            <a:spAutoFit/>
          </a:bodyPr>
          <a:lstStyle/>
          <a:p>
            <a:r>
              <a:rPr lang="en-US" sz="1600">
                <a:latin typeface="Arial" panose="020B0604020202020204" pitchFamily="34" charset="0"/>
                <a:cs typeface="Arial" panose="020B0604020202020204" pitchFamily="34" charset="0"/>
              </a:rPr>
              <a:t>*Taxes are not usually reimbursable</a:t>
            </a:r>
          </a:p>
        </p:txBody>
      </p:sp>
    </p:spTree>
    <p:extLst>
      <p:ext uri="{BB962C8B-B14F-4D97-AF65-F5344CB8AC3E}">
        <p14:creationId xmlns:p14="http://schemas.microsoft.com/office/powerpoint/2010/main" val="23960568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Top Corners Rounded 10">
            <a:extLst>
              <a:ext uri="{FF2B5EF4-FFF2-40B4-BE49-F238E27FC236}">
                <a16:creationId xmlns:a16="http://schemas.microsoft.com/office/drawing/2014/main" id="{71FDE1FE-BB36-4B86-985D-C0E30A83FA35}"/>
              </a:ext>
            </a:extLst>
          </p:cNvPr>
          <p:cNvSpPr/>
          <p:nvPr/>
        </p:nvSpPr>
        <p:spPr>
          <a:xfrm>
            <a:off x="625201" y="1429522"/>
            <a:ext cx="10660113" cy="4914127"/>
          </a:xfrm>
          <a:prstGeom prst="round2SameRect">
            <a:avLst>
              <a:gd name="adj1" fmla="val 7952"/>
              <a:gd name="adj2" fmla="val 0"/>
            </a:avLst>
          </a:prstGeom>
          <a:solidFill>
            <a:schemeClr val="bg1"/>
          </a:solidFill>
          <a:ln>
            <a:solidFill>
              <a:srgbClr val="29AA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Top Corners Rounded 17">
            <a:extLst>
              <a:ext uri="{FF2B5EF4-FFF2-40B4-BE49-F238E27FC236}">
                <a16:creationId xmlns:a16="http://schemas.microsoft.com/office/drawing/2014/main" id="{45D6DDEB-859E-4F14-84E0-930B92BF8F76}"/>
              </a:ext>
            </a:extLst>
          </p:cNvPr>
          <p:cNvSpPr/>
          <p:nvPr/>
        </p:nvSpPr>
        <p:spPr>
          <a:xfrm>
            <a:off x="625200" y="1433956"/>
            <a:ext cx="10660114" cy="535057"/>
          </a:xfrm>
          <a:prstGeom prst="round2SameRect">
            <a:avLst>
              <a:gd name="adj1" fmla="val 50000"/>
              <a:gd name="adj2" fmla="val 0"/>
            </a:avLst>
          </a:prstGeom>
          <a:solidFill>
            <a:srgbClr val="29AAE2"/>
          </a:solidFill>
          <a:ln>
            <a:solidFill>
              <a:srgbClr val="29AA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5D462D9-800E-451E-A8E6-5DF1D145BC67}"/>
              </a:ext>
            </a:extLst>
          </p:cNvPr>
          <p:cNvSpPr/>
          <p:nvPr/>
        </p:nvSpPr>
        <p:spPr>
          <a:xfrm rot="5400000">
            <a:off x="5910806" y="-5910805"/>
            <a:ext cx="370390" cy="12192001"/>
          </a:xfrm>
          <a:prstGeom prst="rect">
            <a:avLst/>
          </a:prstGeom>
          <a:solidFill>
            <a:srgbClr val="093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45261EF3-36AA-46BC-9505-57A9573B3DF8}"/>
              </a:ext>
            </a:extLst>
          </p:cNvPr>
          <p:cNvSpPr txBox="1"/>
          <p:nvPr/>
        </p:nvSpPr>
        <p:spPr>
          <a:xfrm>
            <a:off x="525910" y="689847"/>
            <a:ext cx="11570840" cy="461665"/>
          </a:xfrm>
          <a:prstGeom prst="rect">
            <a:avLst/>
          </a:prstGeom>
          <a:noFill/>
        </p:spPr>
        <p:txBody>
          <a:bodyPr wrap="square" rtlCol="0">
            <a:spAutoFit/>
          </a:bodyPr>
          <a:lstStyle/>
          <a:p>
            <a:r>
              <a:rPr lang="en-US" sz="2400" b="1">
                <a:solidFill>
                  <a:srgbClr val="093B60"/>
                </a:solidFill>
                <a:latin typeface="Arial" panose="020B0604020202020204" pitchFamily="34" charset="0"/>
                <a:ea typeface="AECOM Sans" panose="020B0504020202020204" pitchFamily="34" charset="0"/>
                <a:cs typeface="Arial" panose="020B0604020202020204" pitchFamily="34" charset="0"/>
              </a:rPr>
              <a:t>2.1	Local Match</a:t>
            </a:r>
            <a:endParaRPr lang="en-US" sz="2400" b="1">
              <a:solidFill>
                <a:srgbClr val="FF0000"/>
              </a:solidFill>
              <a:latin typeface="Arial" panose="020B0604020202020204" pitchFamily="34" charset="0"/>
              <a:ea typeface="AECOM Sans" panose="020B05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DF2E5BA8-C8D6-4C75-A8A6-81064C1CDDDC}"/>
              </a:ext>
            </a:extLst>
          </p:cNvPr>
          <p:cNvSpPr/>
          <p:nvPr/>
        </p:nvSpPr>
        <p:spPr>
          <a:xfrm rot="5400000">
            <a:off x="6073142" y="-5707024"/>
            <a:ext cx="45719" cy="12192002"/>
          </a:xfrm>
          <a:prstGeom prst="rect">
            <a:avLst/>
          </a:prstGeom>
          <a:solidFill>
            <a:srgbClr val="29A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1718DDF-3AEE-4F66-8379-F1A563006FB1}"/>
              </a:ext>
            </a:extLst>
          </p:cNvPr>
          <p:cNvSpPr txBox="1"/>
          <p:nvPr/>
        </p:nvSpPr>
        <p:spPr>
          <a:xfrm>
            <a:off x="208347" y="-47587"/>
            <a:ext cx="2545209" cy="430887"/>
          </a:xfrm>
          <a:prstGeom prst="rect">
            <a:avLst/>
          </a:prstGeom>
          <a:noFill/>
        </p:spPr>
        <p:txBody>
          <a:bodyPr wrap="square" rtlCol="0">
            <a:spAutoFit/>
          </a:bodyPr>
          <a:lstStyle/>
          <a:p>
            <a:r>
              <a:rPr lang="en-US" sz="2200" b="1">
                <a:solidFill>
                  <a:schemeClr val="bg1"/>
                </a:solidFill>
                <a:latin typeface="Arial" panose="020B0604020202020204" pitchFamily="34" charset="0"/>
                <a:ea typeface="AECOM Sans" panose="020B0504020202020204" pitchFamily="34" charset="0"/>
                <a:cs typeface="Arial" panose="020B0604020202020204" pitchFamily="34" charset="0"/>
              </a:rPr>
              <a:t>ncdot.gov</a:t>
            </a:r>
          </a:p>
        </p:txBody>
      </p:sp>
      <p:cxnSp>
        <p:nvCxnSpPr>
          <p:cNvPr id="3" name="Straight Connector 2">
            <a:extLst>
              <a:ext uri="{FF2B5EF4-FFF2-40B4-BE49-F238E27FC236}">
                <a16:creationId xmlns:a16="http://schemas.microsoft.com/office/drawing/2014/main" id="{E26F4B59-6A55-415C-9E03-6B43FC487BDF}"/>
              </a:ext>
            </a:extLst>
          </p:cNvPr>
          <p:cNvCxnSpPr>
            <a:cxnSpLocks/>
            <a:endCxn id="11" idx="1"/>
          </p:cNvCxnSpPr>
          <p:nvPr/>
        </p:nvCxnSpPr>
        <p:spPr>
          <a:xfrm>
            <a:off x="5943600" y="1429522"/>
            <a:ext cx="11658" cy="4914127"/>
          </a:xfrm>
          <a:prstGeom prst="line">
            <a:avLst/>
          </a:prstGeom>
          <a:ln w="12700">
            <a:solidFill>
              <a:srgbClr val="29AAE2"/>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80AF69C5-3A4A-478E-BB88-957F39FB7DE1}"/>
              </a:ext>
            </a:extLst>
          </p:cNvPr>
          <p:cNvSpPr/>
          <p:nvPr/>
        </p:nvSpPr>
        <p:spPr>
          <a:xfrm>
            <a:off x="923060" y="1533163"/>
            <a:ext cx="2480476" cy="400110"/>
          </a:xfrm>
          <a:prstGeom prst="rect">
            <a:avLst/>
          </a:prstGeom>
        </p:spPr>
        <p:txBody>
          <a:bodyPr wrap="square">
            <a:spAutoFit/>
          </a:bodyPr>
          <a:lstStyle/>
          <a:p>
            <a:r>
              <a:rPr lang="en-US" sz="2000" b="1">
                <a:solidFill>
                  <a:schemeClr val="bg1"/>
                </a:solidFill>
                <a:latin typeface="Arial" panose="020B0604020202020204" pitchFamily="34" charset="0"/>
                <a:ea typeface="AECOM Sans" panose="020B0504020202020204" pitchFamily="34" charset="0"/>
                <a:cs typeface="Arial" panose="020B0604020202020204" pitchFamily="34" charset="0"/>
              </a:rPr>
              <a:t>Eligible Sources</a:t>
            </a:r>
            <a:endParaRPr lang="en-US" sz="2000" b="1">
              <a:solidFill>
                <a:schemeClr val="bg1"/>
              </a:solidFill>
            </a:endParaRPr>
          </a:p>
        </p:txBody>
      </p:sp>
      <p:sp>
        <p:nvSpPr>
          <p:cNvPr id="16" name="Rectangle 15">
            <a:extLst>
              <a:ext uri="{FF2B5EF4-FFF2-40B4-BE49-F238E27FC236}">
                <a16:creationId xmlns:a16="http://schemas.microsoft.com/office/drawing/2014/main" id="{63250ECB-AB64-4CA3-A528-DA525B51810E}"/>
              </a:ext>
            </a:extLst>
          </p:cNvPr>
          <p:cNvSpPr/>
          <p:nvPr/>
        </p:nvSpPr>
        <p:spPr>
          <a:xfrm>
            <a:off x="6240871" y="1533163"/>
            <a:ext cx="2480476" cy="400110"/>
          </a:xfrm>
          <a:prstGeom prst="rect">
            <a:avLst/>
          </a:prstGeom>
        </p:spPr>
        <p:txBody>
          <a:bodyPr wrap="square">
            <a:spAutoFit/>
          </a:bodyPr>
          <a:lstStyle/>
          <a:p>
            <a:r>
              <a:rPr lang="en-US" sz="2000" b="1">
                <a:solidFill>
                  <a:schemeClr val="bg1"/>
                </a:solidFill>
                <a:latin typeface="Arial" panose="020B0604020202020204" pitchFamily="34" charset="0"/>
                <a:ea typeface="AECOM Sans" panose="020B0504020202020204" pitchFamily="34" charset="0"/>
                <a:cs typeface="Arial" panose="020B0604020202020204" pitchFamily="34" charset="0"/>
              </a:rPr>
              <a:t>Ineligible Sources</a:t>
            </a:r>
            <a:endParaRPr lang="en-US" sz="2000" b="1">
              <a:solidFill>
                <a:schemeClr val="bg1"/>
              </a:solidFill>
            </a:endParaRPr>
          </a:p>
        </p:txBody>
      </p:sp>
      <p:cxnSp>
        <p:nvCxnSpPr>
          <p:cNvPr id="21" name="Straight Connector 20">
            <a:extLst>
              <a:ext uri="{FF2B5EF4-FFF2-40B4-BE49-F238E27FC236}">
                <a16:creationId xmlns:a16="http://schemas.microsoft.com/office/drawing/2014/main" id="{BFDD369C-1A5B-42FC-B83E-6625AD08DDD0}"/>
              </a:ext>
            </a:extLst>
          </p:cNvPr>
          <p:cNvCxnSpPr>
            <a:cxnSpLocks/>
          </p:cNvCxnSpPr>
          <p:nvPr/>
        </p:nvCxnSpPr>
        <p:spPr>
          <a:xfrm>
            <a:off x="5946648" y="1429522"/>
            <a:ext cx="0" cy="53949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Graphical user interface, text&#10;&#10;Description automatically generated">
            <a:extLst>
              <a:ext uri="{FF2B5EF4-FFF2-40B4-BE49-F238E27FC236}">
                <a16:creationId xmlns:a16="http://schemas.microsoft.com/office/drawing/2014/main" id="{64FDDBE0-301C-4E76-BC0D-C0EFAA739697}"/>
              </a:ext>
            </a:extLst>
          </p:cNvPr>
          <p:cNvPicPr>
            <a:picLocks noChangeAspect="1"/>
          </p:cNvPicPr>
          <p:nvPr/>
        </p:nvPicPr>
        <p:blipFill rotWithShape="1">
          <a:blip r:embed="rId3">
            <a:extLst>
              <a:ext uri="{28A0092B-C50C-407E-A947-70E740481C1C}">
                <a14:useLocalDpi xmlns:a14="http://schemas.microsoft.com/office/drawing/2010/main" val="0"/>
              </a:ext>
            </a:extLst>
          </a:blip>
          <a:srcRect l="28213" t="14274" r="34166" b="63550"/>
          <a:stretch/>
        </p:blipFill>
        <p:spPr>
          <a:xfrm rot="21156421">
            <a:off x="273368" y="2365112"/>
            <a:ext cx="6727734" cy="2230691"/>
          </a:xfrm>
          <a:prstGeom prst="rect">
            <a:avLst/>
          </a:prstGeom>
        </p:spPr>
      </p:pic>
      <p:pic>
        <p:nvPicPr>
          <p:cNvPr id="33" name="Picture 32" descr="Graphical user interface, text&#10;&#10;Description automatically generated">
            <a:extLst>
              <a:ext uri="{FF2B5EF4-FFF2-40B4-BE49-F238E27FC236}">
                <a16:creationId xmlns:a16="http://schemas.microsoft.com/office/drawing/2014/main" id="{70BE18DA-94E0-43FF-8319-C532FEF09221}"/>
              </a:ext>
            </a:extLst>
          </p:cNvPr>
          <p:cNvPicPr>
            <a:picLocks noChangeAspect="1"/>
          </p:cNvPicPr>
          <p:nvPr/>
        </p:nvPicPr>
        <p:blipFill rotWithShape="1">
          <a:blip r:embed="rId3">
            <a:extLst>
              <a:ext uri="{28A0092B-C50C-407E-A947-70E740481C1C}">
                <a14:useLocalDpi xmlns:a14="http://schemas.microsoft.com/office/drawing/2010/main" val="0"/>
              </a:ext>
            </a:extLst>
          </a:blip>
          <a:srcRect l="28213" t="36450" r="34166" b="38538"/>
          <a:stretch/>
        </p:blipFill>
        <p:spPr>
          <a:xfrm rot="21156421">
            <a:off x="5660743" y="2335228"/>
            <a:ext cx="6727733" cy="2515958"/>
          </a:xfrm>
          <a:prstGeom prst="rect">
            <a:avLst/>
          </a:prstGeom>
        </p:spPr>
      </p:pic>
    </p:spTree>
    <p:extLst>
      <p:ext uri="{BB962C8B-B14F-4D97-AF65-F5344CB8AC3E}">
        <p14:creationId xmlns:p14="http://schemas.microsoft.com/office/powerpoint/2010/main" val="32467179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Top Corners Rounded 10">
            <a:extLst>
              <a:ext uri="{FF2B5EF4-FFF2-40B4-BE49-F238E27FC236}">
                <a16:creationId xmlns:a16="http://schemas.microsoft.com/office/drawing/2014/main" id="{71FDE1FE-BB36-4B86-985D-C0E30A83FA35}"/>
              </a:ext>
            </a:extLst>
          </p:cNvPr>
          <p:cNvSpPr/>
          <p:nvPr/>
        </p:nvSpPr>
        <p:spPr>
          <a:xfrm>
            <a:off x="625201" y="1429522"/>
            <a:ext cx="10660113" cy="4914127"/>
          </a:xfrm>
          <a:prstGeom prst="round2SameRect">
            <a:avLst>
              <a:gd name="adj1" fmla="val 7952"/>
              <a:gd name="adj2" fmla="val 0"/>
            </a:avLst>
          </a:prstGeom>
          <a:solidFill>
            <a:schemeClr val="bg1"/>
          </a:solidFill>
          <a:ln>
            <a:solidFill>
              <a:srgbClr val="29AA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id="{5C5C9266-78BA-4AC1-8E5A-377EBD4E363B}"/>
              </a:ext>
            </a:extLst>
          </p:cNvPr>
          <p:cNvCxnSpPr>
            <a:cxnSpLocks/>
          </p:cNvCxnSpPr>
          <p:nvPr/>
        </p:nvCxnSpPr>
        <p:spPr>
          <a:xfrm>
            <a:off x="5943600" y="1429522"/>
            <a:ext cx="11658" cy="4914127"/>
          </a:xfrm>
          <a:prstGeom prst="line">
            <a:avLst/>
          </a:prstGeom>
          <a:ln w="12700">
            <a:solidFill>
              <a:srgbClr val="29AAE2"/>
            </a:solidFill>
          </a:ln>
        </p:spPr>
        <p:style>
          <a:lnRef idx="1">
            <a:schemeClr val="accent1"/>
          </a:lnRef>
          <a:fillRef idx="0">
            <a:schemeClr val="accent1"/>
          </a:fillRef>
          <a:effectRef idx="0">
            <a:schemeClr val="accent1"/>
          </a:effectRef>
          <a:fontRef idx="minor">
            <a:schemeClr val="tx1"/>
          </a:fontRef>
        </p:style>
      </p:cxnSp>
      <p:sp>
        <p:nvSpPr>
          <p:cNvPr id="18" name="Rectangle: Top Corners Rounded 17">
            <a:extLst>
              <a:ext uri="{FF2B5EF4-FFF2-40B4-BE49-F238E27FC236}">
                <a16:creationId xmlns:a16="http://schemas.microsoft.com/office/drawing/2014/main" id="{45D6DDEB-859E-4F14-84E0-930B92BF8F76}"/>
              </a:ext>
            </a:extLst>
          </p:cNvPr>
          <p:cNvSpPr/>
          <p:nvPr/>
        </p:nvSpPr>
        <p:spPr>
          <a:xfrm>
            <a:off x="625200" y="1433956"/>
            <a:ext cx="10660114" cy="535057"/>
          </a:xfrm>
          <a:prstGeom prst="round2SameRect">
            <a:avLst>
              <a:gd name="adj1" fmla="val 50000"/>
              <a:gd name="adj2" fmla="val 0"/>
            </a:avLst>
          </a:prstGeom>
          <a:solidFill>
            <a:srgbClr val="29AAE2"/>
          </a:solidFill>
          <a:ln>
            <a:solidFill>
              <a:srgbClr val="29AA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5D462D9-800E-451E-A8E6-5DF1D145BC67}"/>
              </a:ext>
            </a:extLst>
          </p:cNvPr>
          <p:cNvSpPr/>
          <p:nvPr/>
        </p:nvSpPr>
        <p:spPr>
          <a:xfrm rot="5400000">
            <a:off x="5910806" y="-5910805"/>
            <a:ext cx="370390" cy="12192001"/>
          </a:xfrm>
          <a:prstGeom prst="rect">
            <a:avLst/>
          </a:prstGeom>
          <a:solidFill>
            <a:srgbClr val="093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45261EF3-36AA-46BC-9505-57A9573B3DF8}"/>
              </a:ext>
            </a:extLst>
          </p:cNvPr>
          <p:cNvSpPr txBox="1"/>
          <p:nvPr/>
        </p:nvSpPr>
        <p:spPr>
          <a:xfrm>
            <a:off x="525910" y="689847"/>
            <a:ext cx="11570840" cy="461665"/>
          </a:xfrm>
          <a:prstGeom prst="rect">
            <a:avLst/>
          </a:prstGeom>
          <a:noFill/>
        </p:spPr>
        <p:txBody>
          <a:bodyPr wrap="square" rtlCol="0">
            <a:spAutoFit/>
          </a:bodyPr>
          <a:lstStyle/>
          <a:p>
            <a:r>
              <a:rPr lang="en-US" sz="2400" b="1">
                <a:solidFill>
                  <a:srgbClr val="093B60"/>
                </a:solidFill>
                <a:latin typeface="Arial" panose="020B0604020202020204" pitchFamily="34" charset="0"/>
                <a:ea typeface="AECOM Sans" panose="020B0504020202020204" pitchFamily="34" charset="0"/>
                <a:cs typeface="Arial" panose="020B0604020202020204" pitchFamily="34" charset="0"/>
              </a:rPr>
              <a:t>2.1	Local Match</a:t>
            </a:r>
            <a:endParaRPr lang="en-US" sz="2400" b="1">
              <a:solidFill>
                <a:srgbClr val="FF0000"/>
              </a:solidFill>
              <a:latin typeface="Arial" panose="020B0604020202020204" pitchFamily="34" charset="0"/>
              <a:ea typeface="AECOM Sans" panose="020B05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DF2E5BA8-C8D6-4C75-A8A6-81064C1CDDDC}"/>
              </a:ext>
            </a:extLst>
          </p:cNvPr>
          <p:cNvSpPr/>
          <p:nvPr/>
        </p:nvSpPr>
        <p:spPr>
          <a:xfrm rot="5400000">
            <a:off x="6073142" y="-5707024"/>
            <a:ext cx="45719" cy="12192002"/>
          </a:xfrm>
          <a:prstGeom prst="rect">
            <a:avLst/>
          </a:prstGeom>
          <a:solidFill>
            <a:srgbClr val="29A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1718DDF-3AEE-4F66-8379-F1A563006FB1}"/>
              </a:ext>
            </a:extLst>
          </p:cNvPr>
          <p:cNvSpPr txBox="1"/>
          <p:nvPr/>
        </p:nvSpPr>
        <p:spPr>
          <a:xfrm>
            <a:off x="208347" y="-47587"/>
            <a:ext cx="2545209" cy="430887"/>
          </a:xfrm>
          <a:prstGeom prst="rect">
            <a:avLst/>
          </a:prstGeom>
          <a:noFill/>
        </p:spPr>
        <p:txBody>
          <a:bodyPr wrap="square" rtlCol="0">
            <a:spAutoFit/>
          </a:bodyPr>
          <a:lstStyle/>
          <a:p>
            <a:r>
              <a:rPr lang="en-US" sz="2200" b="1">
                <a:solidFill>
                  <a:schemeClr val="bg1"/>
                </a:solidFill>
                <a:latin typeface="Arial" panose="020B0604020202020204" pitchFamily="34" charset="0"/>
                <a:ea typeface="AECOM Sans" panose="020B0504020202020204" pitchFamily="34" charset="0"/>
                <a:cs typeface="Arial" panose="020B0604020202020204" pitchFamily="34" charset="0"/>
              </a:rPr>
              <a:t>ncdot.gov</a:t>
            </a:r>
          </a:p>
        </p:txBody>
      </p:sp>
      <p:sp>
        <p:nvSpPr>
          <p:cNvPr id="15" name="Rectangle 14">
            <a:extLst>
              <a:ext uri="{FF2B5EF4-FFF2-40B4-BE49-F238E27FC236}">
                <a16:creationId xmlns:a16="http://schemas.microsoft.com/office/drawing/2014/main" id="{80AF69C5-3A4A-478E-BB88-957F39FB7DE1}"/>
              </a:ext>
            </a:extLst>
          </p:cNvPr>
          <p:cNvSpPr/>
          <p:nvPr/>
        </p:nvSpPr>
        <p:spPr>
          <a:xfrm>
            <a:off x="923060" y="1533163"/>
            <a:ext cx="2480476" cy="400110"/>
          </a:xfrm>
          <a:prstGeom prst="rect">
            <a:avLst/>
          </a:prstGeom>
        </p:spPr>
        <p:txBody>
          <a:bodyPr wrap="square">
            <a:spAutoFit/>
          </a:bodyPr>
          <a:lstStyle/>
          <a:p>
            <a:r>
              <a:rPr lang="en-US" sz="2000" b="1">
                <a:solidFill>
                  <a:schemeClr val="bg1"/>
                </a:solidFill>
                <a:latin typeface="Arial" panose="020B0604020202020204" pitchFamily="34" charset="0"/>
                <a:ea typeface="AECOM Sans" panose="020B0504020202020204" pitchFamily="34" charset="0"/>
                <a:cs typeface="Arial" panose="020B0604020202020204" pitchFamily="34" charset="0"/>
              </a:rPr>
              <a:t>Eligible Sources</a:t>
            </a:r>
            <a:endParaRPr lang="en-US" sz="2000" b="1">
              <a:solidFill>
                <a:schemeClr val="bg1"/>
              </a:solidFill>
            </a:endParaRPr>
          </a:p>
        </p:txBody>
      </p:sp>
      <p:sp>
        <p:nvSpPr>
          <p:cNvPr id="4" name="Rectangle 3">
            <a:extLst>
              <a:ext uri="{FF2B5EF4-FFF2-40B4-BE49-F238E27FC236}">
                <a16:creationId xmlns:a16="http://schemas.microsoft.com/office/drawing/2014/main" id="{3D570C67-FAF9-4FA6-A391-1FFB3CF4E22D}"/>
              </a:ext>
            </a:extLst>
          </p:cNvPr>
          <p:cNvSpPr/>
          <p:nvPr/>
        </p:nvSpPr>
        <p:spPr>
          <a:xfrm>
            <a:off x="461010" y="2097527"/>
            <a:ext cx="5242559" cy="3115725"/>
          </a:xfrm>
          <a:prstGeom prst="rect">
            <a:avLst/>
          </a:prstGeom>
        </p:spPr>
        <p:txBody>
          <a:bodyPr wrap="square">
            <a:spAutoFit/>
          </a:bodyPr>
          <a:lstStyle/>
          <a:p>
            <a:pPr marL="742950" lvl="1" indent="-285750">
              <a:lnSpc>
                <a:spcPct val="110000"/>
              </a:lnSpc>
              <a:buClr>
                <a:srgbClr val="002060"/>
              </a:buClr>
              <a:buFont typeface="Arial" panose="020B0604020202020204" pitchFamily="34" charset="0"/>
              <a:buChar char="•"/>
            </a:pPr>
            <a:r>
              <a:rPr lang="en-US">
                <a:latin typeface="Arial" panose="020B0604020202020204" pitchFamily="34" charset="0"/>
                <a:cs typeface="Arial" panose="020B0604020202020204" pitchFamily="34" charset="0"/>
              </a:rPr>
              <a:t>Local or state appropriations</a:t>
            </a:r>
          </a:p>
          <a:p>
            <a:pPr marL="742950" lvl="1" indent="-285750">
              <a:lnSpc>
                <a:spcPct val="110000"/>
              </a:lnSpc>
              <a:buClr>
                <a:srgbClr val="002060"/>
              </a:buClr>
              <a:buFont typeface="Arial" panose="020B0604020202020204" pitchFamily="34" charset="0"/>
              <a:buChar char="•"/>
            </a:pPr>
            <a:r>
              <a:rPr lang="en-US">
                <a:latin typeface="Arial" panose="020B0604020202020204" pitchFamily="34" charset="0"/>
                <a:cs typeface="Arial" panose="020B0604020202020204" pitchFamily="34" charset="0"/>
              </a:rPr>
              <a:t>Dedicated tax revenues</a:t>
            </a:r>
          </a:p>
          <a:p>
            <a:pPr marL="742950" lvl="1" indent="-285750">
              <a:lnSpc>
                <a:spcPct val="110000"/>
              </a:lnSpc>
              <a:buClr>
                <a:srgbClr val="002060"/>
              </a:buClr>
              <a:buFont typeface="Arial" panose="020B0604020202020204" pitchFamily="34" charset="0"/>
              <a:buChar char="•"/>
            </a:pPr>
            <a:r>
              <a:rPr lang="en-US">
                <a:latin typeface="Arial" panose="020B0604020202020204" pitchFamily="34" charset="0"/>
                <a:cs typeface="Arial" panose="020B0604020202020204" pitchFamily="34" charset="0"/>
              </a:rPr>
              <a:t>Federal funds – non-USDOT – must have transportation component (employment training, aging, community services, vocational rehabilitation, etc.)</a:t>
            </a:r>
          </a:p>
          <a:p>
            <a:pPr marL="742950" lvl="1" indent="-285750">
              <a:lnSpc>
                <a:spcPct val="110000"/>
              </a:lnSpc>
              <a:buClr>
                <a:srgbClr val="002060"/>
              </a:buClr>
              <a:buFont typeface="Arial" panose="020B0604020202020204" pitchFamily="34" charset="0"/>
              <a:buChar char="•"/>
            </a:pPr>
            <a:r>
              <a:rPr lang="en-US">
                <a:latin typeface="Arial" panose="020B0604020202020204" pitchFamily="34" charset="0"/>
                <a:cs typeface="Arial" panose="020B0604020202020204" pitchFamily="34" charset="0"/>
              </a:rPr>
              <a:t>Private donations</a:t>
            </a:r>
          </a:p>
          <a:p>
            <a:pPr marL="742950" lvl="1" indent="-285750">
              <a:lnSpc>
                <a:spcPct val="110000"/>
              </a:lnSpc>
              <a:buClr>
                <a:srgbClr val="002060"/>
              </a:buClr>
              <a:buFont typeface="Arial" panose="020B0604020202020204" pitchFamily="34" charset="0"/>
              <a:buChar char="•"/>
            </a:pPr>
            <a:r>
              <a:rPr lang="en-US">
                <a:latin typeface="Arial" panose="020B0604020202020204" pitchFamily="34" charset="0"/>
                <a:cs typeface="Arial" panose="020B0604020202020204" pitchFamily="34" charset="0"/>
              </a:rPr>
              <a:t>Revenue from human services contracts and net income generated from advertising and concessions</a:t>
            </a:r>
          </a:p>
        </p:txBody>
      </p:sp>
      <p:cxnSp>
        <p:nvCxnSpPr>
          <p:cNvPr id="21" name="Straight Connector 20">
            <a:extLst>
              <a:ext uri="{FF2B5EF4-FFF2-40B4-BE49-F238E27FC236}">
                <a16:creationId xmlns:a16="http://schemas.microsoft.com/office/drawing/2014/main" id="{BFDD369C-1A5B-42FC-B83E-6625AD08DDD0}"/>
              </a:ext>
            </a:extLst>
          </p:cNvPr>
          <p:cNvCxnSpPr>
            <a:cxnSpLocks/>
          </p:cNvCxnSpPr>
          <p:nvPr/>
        </p:nvCxnSpPr>
        <p:spPr>
          <a:xfrm>
            <a:off x="5946648" y="1429522"/>
            <a:ext cx="0" cy="53949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32" name="Picture 31" descr="Graphical user interface, text&#10;&#10;Description automatically generated">
            <a:extLst>
              <a:ext uri="{FF2B5EF4-FFF2-40B4-BE49-F238E27FC236}">
                <a16:creationId xmlns:a16="http://schemas.microsoft.com/office/drawing/2014/main" id="{60DDDE47-EACF-4A18-99DE-A36261532822}"/>
              </a:ext>
            </a:extLst>
          </p:cNvPr>
          <p:cNvPicPr>
            <a:picLocks noChangeAspect="1"/>
          </p:cNvPicPr>
          <p:nvPr/>
        </p:nvPicPr>
        <p:blipFill rotWithShape="1">
          <a:blip r:embed="rId3">
            <a:extLst>
              <a:ext uri="{28A0092B-C50C-407E-A947-70E740481C1C}">
                <a14:useLocalDpi xmlns:a14="http://schemas.microsoft.com/office/drawing/2010/main" val="0"/>
              </a:ext>
            </a:extLst>
          </a:blip>
          <a:srcRect l="28213" t="14274" r="34166" b="63550"/>
          <a:stretch/>
        </p:blipFill>
        <p:spPr>
          <a:xfrm rot="21156421">
            <a:off x="5693506" y="2318220"/>
            <a:ext cx="6727734" cy="2230691"/>
          </a:xfrm>
          <a:prstGeom prst="rect">
            <a:avLst/>
          </a:prstGeom>
        </p:spPr>
      </p:pic>
      <p:sp>
        <p:nvSpPr>
          <p:cNvPr id="35" name="Rectangle 34">
            <a:extLst>
              <a:ext uri="{FF2B5EF4-FFF2-40B4-BE49-F238E27FC236}">
                <a16:creationId xmlns:a16="http://schemas.microsoft.com/office/drawing/2014/main" id="{B8B5EA6E-AB40-42E6-BF56-935893B16C4C}"/>
              </a:ext>
            </a:extLst>
          </p:cNvPr>
          <p:cNvSpPr/>
          <p:nvPr/>
        </p:nvSpPr>
        <p:spPr>
          <a:xfrm>
            <a:off x="625201" y="5440327"/>
            <a:ext cx="10660113" cy="903321"/>
          </a:xfrm>
          <a:prstGeom prst="rect">
            <a:avLst/>
          </a:prstGeom>
          <a:solidFill>
            <a:srgbClr val="093B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661B1760-727B-49E3-8E51-9D7F6A895D4B}"/>
              </a:ext>
            </a:extLst>
          </p:cNvPr>
          <p:cNvSpPr/>
          <p:nvPr/>
        </p:nvSpPr>
        <p:spPr>
          <a:xfrm>
            <a:off x="1017270" y="5580995"/>
            <a:ext cx="10012680" cy="646331"/>
          </a:xfrm>
          <a:prstGeom prst="rect">
            <a:avLst/>
          </a:prstGeom>
        </p:spPr>
        <p:txBody>
          <a:bodyPr wrap="square">
            <a:spAutoFit/>
          </a:bodyPr>
          <a:lstStyle/>
          <a:p>
            <a:pPr>
              <a:buClr>
                <a:srgbClr val="002060"/>
              </a:buClr>
            </a:pPr>
            <a:r>
              <a:rPr lang="en-US">
                <a:solidFill>
                  <a:schemeClr val="bg1"/>
                </a:solidFill>
                <a:latin typeface="Arial" panose="020B0604020202020204" pitchFamily="34" charset="0"/>
                <a:cs typeface="Arial" panose="020B0604020202020204" pitchFamily="34" charset="0"/>
              </a:rPr>
              <a:t>NOTE: Applicants should be prepared for the entire Local Share amount in the event State funding is not available.</a:t>
            </a:r>
          </a:p>
        </p:txBody>
      </p:sp>
    </p:spTree>
    <p:extLst>
      <p:ext uri="{BB962C8B-B14F-4D97-AF65-F5344CB8AC3E}">
        <p14:creationId xmlns:p14="http://schemas.microsoft.com/office/powerpoint/2010/main" val="10016560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718EFC4-0BE2-0332-098D-3D62B639CA45}"/>
              </a:ext>
            </a:extLst>
          </p:cNvPr>
          <p:cNvPicPr>
            <a:picLocks noChangeAspect="1"/>
          </p:cNvPicPr>
          <p:nvPr/>
        </p:nvPicPr>
        <p:blipFill>
          <a:blip r:embed="rId3"/>
          <a:stretch>
            <a:fillRect/>
          </a:stretch>
        </p:blipFill>
        <p:spPr>
          <a:xfrm>
            <a:off x="6258402" y="1730736"/>
            <a:ext cx="5208108" cy="4029663"/>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39DBA94B-DD0C-AB18-B400-7C59470CC77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39550" y="1730736"/>
            <a:ext cx="5218743" cy="4029663"/>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15D462D9-800E-451E-A8E6-5DF1D145BC67}"/>
              </a:ext>
            </a:extLst>
          </p:cNvPr>
          <p:cNvSpPr/>
          <p:nvPr/>
        </p:nvSpPr>
        <p:spPr>
          <a:xfrm rot="5400000">
            <a:off x="5910806" y="-5915079"/>
            <a:ext cx="370390" cy="12192001"/>
          </a:xfrm>
          <a:prstGeom prst="rect">
            <a:avLst/>
          </a:prstGeom>
          <a:solidFill>
            <a:srgbClr val="093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45261EF3-36AA-46BC-9505-57A9573B3DF8}"/>
              </a:ext>
            </a:extLst>
          </p:cNvPr>
          <p:cNvSpPr txBox="1"/>
          <p:nvPr/>
        </p:nvSpPr>
        <p:spPr>
          <a:xfrm>
            <a:off x="525910" y="689847"/>
            <a:ext cx="11570840" cy="461665"/>
          </a:xfrm>
          <a:prstGeom prst="rect">
            <a:avLst/>
          </a:prstGeom>
          <a:noFill/>
        </p:spPr>
        <p:txBody>
          <a:bodyPr wrap="square" rtlCol="0">
            <a:spAutoFit/>
          </a:bodyPr>
          <a:lstStyle/>
          <a:p>
            <a:r>
              <a:rPr lang="en-US" sz="2400" b="1">
                <a:solidFill>
                  <a:srgbClr val="093B60"/>
                </a:solidFill>
                <a:latin typeface="Arial" panose="020B0604020202020204" pitchFamily="34" charset="0"/>
                <a:ea typeface="AECOM Sans" panose="020B0504020202020204" pitchFamily="34" charset="0"/>
                <a:cs typeface="Arial" panose="020B0604020202020204" pitchFamily="34" charset="0"/>
              </a:rPr>
              <a:t>INTRO.1	UGA Guidance Overview</a:t>
            </a:r>
          </a:p>
        </p:txBody>
      </p:sp>
      <p:sp>
        <p:nvSpPr>
          <p:cNvPr id="20" name="Rectangle 19">
            <a:extLst>
              <a:ext uri="{FF2B5EF4-FFF2-40B4-BE49-F238E27FC236}">
                <a16:creationId xmlns:a16="http://schemas.microsoft.com/office/drawing/2014/main" id="{DF2E5BA8-C8D6-4C75-A8A6-81064C1CDDDC}"/>
              </a:ext>
            </a:extLst>
          </p:cNvPr>
          <p:cNvSpPr/>
          <p:nvPr/>
        </p:nvSpPr>
        <p:spPr>
          <a:xfrm rot="5400000">
            <a:off x="6073142" y="-5707024"/>
            <a:ext cx="45719" cy="12192002"/>
          </a:xfrm>
          <a:prstGeom prst="rect">
            <a:avLst/>
          </a:prstGeom>
          <a:solidFill>
            <a:srgbClr val="29A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1718DDF-3AEE-4F66-8379-F1A563006FB1}"/>
              </a:ext>
            </a:extLst>
          </p:cNvPr>
          <p:cNvSpPr txBox="1"/>
          <p:nvPr/>
        </p:nvSpPr>
        <p:spPr>
          <a:xfrm>
            <a:off x="208347" y="-47587"/>
            <a:ext cx="2545209" cy="430887"/>
          </a:xfrm>
          <a:prstGeom prst="rect">
            <a:avLst/>
          </a:prstGeom>
          <a:noFill/>
        </p:spPr>
        <p:txBody>
          <a:bodyPr wrap="square" rtlCol="0">
            <a:spAutoFit/>
          </a:bodyPr>
          <a:lstStyle/>
          <a:p>
            <a:r>
              <a:rPr lang="en-US" sz="2200" b="1">
                <a:solidFill>
                  <a:schemeClr val="bg1"/>
                </a:solidFill>
                <a:latin typeface="Arial" panose="020B0604020202020204" pitchFamily="34" charset="0"/>
                <a:ea typeface="AECOM Sans" panose="020B0504020202020204" pitchFamily="34" charset="0"/>
                <a:cs typeface="Arial" panose="020B0604020202020204" pitchFamily="34" charset="0"/>
              </a:rPr>
              <a:t>ncdot.gov</a:t>
            </a:r>
          </a:p>
        </p:txBody>
      </p:sp>
      <p:sp>
        <p:nvSpPr>
          <p:cNvPr id="6" name="Rectangle 5">
            <a:extLst>
              <a:ext uri="{FF2B5EF4-FFF2-40B4-BE49-F238E27FC236}">
                <a16:creationId xmlns:a16="http://schemas.microsoft.com/office/drawing/2014/main" id="{7D008E30-D3FC-57CC-0D0C-09080D2D8A57}"/>
              </a:ext>
            </a:extLst>
          </p:cNvPr>
          <p:cNvSpPr/>
          <p:nvPr/>
        </p:nvSpPr>
        <p:spPr>
          <a:xfrm>
            <a:off x="4805916" y="1850064"/>
            <a:ext cx="893135" cy="2870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65969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Top Corners Rounded 10">
            <a:extLst>
              <a:ext uri="{FF2B5EF4-FFF2-40B4-BE49-F238E27FC236}">
                <a16:creationId xmlns:a16="http://schemas.microsoft.com/office/drawing/2014/main" id="{71FDE1FE-BB36-4B86-985D-C0E30A83FA35}"/>
              </a:ext>
            </a:extLst>
          </p:cNvPr>
          <p:cNvSpPr/>
          <p:nvPr/>
        </p:nvSpPr>
        <p:spPr>
          <a:xfrm>
            <a:off x="625201" y="1429522"/>
            <a:ext cx="10660113" cy="4914127"/>
          </a:xfrm>
          <a:prstGeom prst="round2SameRect">
            <a:avLst>
              <a:gd name="adj1" fmla="val 7952"/>
              <a:gd name="adj2" fmla="val 0"/>
            </a:avLst>
          </a:prstGeom>
          <a:solidFill>
            <a:schemeClr val="bg1"/>
          </a:solidFill>
          <a:ln>
            <a:solidFill>
              <a:srgbClr val="29AA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Top Corners Rounded 17">
            <a:extLst>
              <a:ext uri="{FF2B5EF4-FFF2-40B4-BE49-F238E27FC236}">
                <a16:creationId xmlns:a16="http://schemas.microsoft.com/office/drawing/2014/main" id="{45D6DDEB-859E-4F14-84E0-930B92BF8F76}"/>
              </a:ext>
            </a:extLst>
          </p:cNvPr>
          <p:cNvSpPr/>
          <p:nvPr/>
        </p:nvSpPr>
        <p:spPr>
          <a:xfrm>
            <a:off x="625200" y="1433956"/>
            <a:ext cx="10660114" cy="535057"/>
          </a:xfrm>
          <a:prstGeom prst="round2SameRect">
            <a:avLst>
              <a:gd name="adj1" fmla="val 50000"/>
              <a:gd name="adj2" fmla="val 0"/>
            </a:avLst>
          </a:prstGeom>
          <a:solidFill>
            <a:srgbClr val="29AAE2"/>
          </a:solidFill>
          <a:ln>
            <a:solidFill>
              <a:srgbClr val="29AA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5D462D9-800E-451E-A8E6-5DF1D145BC67}"/>
              </a:ext>
            </a:extLst>
          </p:cNvPr>
          <p:cNvSpPr/>
          <p:nvPr/>
        </p:nvSpPr>
        <p:spPr>
          <a:xfrm rot="5400000">
            <a:off x="5910806" y="-5910805"/>
            <a:ext cx="370390" cy="12192001"/>
          </a:xfrm>
          <a:prstGeom prst="rect">
            <a:avLst/>
          </a:prstGeom>
          <a:solidFill>
            <a:srgbClr val="093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45261EF3-36AA-46BC-9505-57A9573B3DF8}"/>
              </a:ext>
            </a:extLst>
          </p:cNvPr>
          <p:cNvSpPr txBox="1"/>
          <p:nvPr/>
        </p:nvSpPr>
        <p:spPr>
          <a:xfrm>
            <a:off x="525910" y="689847"/>
            <a:ext cx="11570840" cy="461665"/>
          </a:xfrm>
          <a:prstGeom prst="rect">
            <a:avLst/>
          </a:prstGeom>
          <a:noFill/>
        </p:spPr>
        <p:txBody>
          <a:bodyPr wrap="square" rtlCol="0">
            <a:spAutoFit/>
          </a:bodyPr>
          <a:lstStyle/>
          <a:p>
            <a:r>
              <a:rPr lang="en-US" sz="2400" b="1">
                <a:solidFill>
                  <a:srgbClr val="093B60"/>
                </a:solidFill>
                <a:latin typeface="Arial" panose="020B0604020202020204" pitchFamily="34" charset="0"/>
                <a:ea typeface="AECOM Sans" panose="020B0504020202020204" pitchFamily="34" charset="0"/>
                <a:cs typeface="Arial" panose="020B0604020202020204" pitchFamily="34" charset="0"/>
              </a:rPr>
              <a:t>2.1	Local Match</a:t>
            </a:r>
            <a:endParaRPr lang="en-US" sz="2400" b="1">
              <a:solidFill>
                <a:srgbClr val="FF0000"/>
              </a:solidFill>
              <a:latin typeface="Arial" panose="020B0604020202020204" pitchFamily="34" charset="0"/>
              <a:ea typeface="AECOM Sans" panose="020B05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DF2E5BA8-C8D6-4C75-A8A6-81064C1CDDDC}"/>
              </a:ext>
            </a:extLst>
          </p:cNvPr>
          <p:cNvSpPr/>
          <p:nvPr/>
        </p:nvSpPr>
        <p:spPr>
          <a:xfrm rot="5400000">
            <a:off x="6073142" y="-5707024"/>
            <a:ext cx="45719" cy="12192002"/>
          </a:xfrm>
          <a:prstGeom prst="rect">
            <a:avLst/>
          </a:prstGeom>
          <a:solidFill>
            <a:srgbClr val="29A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1718DDF-3AEE-4F66-8379-F1A563006FB1}"/>
              </a:ext>
            </a:extLst>
          </p:cNvPr>
          <p:cNvSpPr txBox="1"/>
          <p:nvPr/>
        </p:nvSpPr>
        <p:spPr>
          <a:xfrm>
            <a:off x="208347" y="-47587"/>
            <a:ext cx="2545209" cy="430887"/>
          </a:xfrm>
          <a:prstGeom prst="rect">
            <a:avLst/>
          </a:prstGeom>
          <a:noFill/>
        </p:spPr>
        <p:txBody>
          <a:bodyPr wrap="square" rtlCol="0">
            <a:spAutoFit/>
          </a:bodyPr>
          <a:lstStyle/>
          <a:p>
            <a:r>
              <a:rPr lang="en-US" sz="2200" b="1">
                <a:solidFill>
                  <a:schemeClr val="bg1"/>
                </a:solidFill>
                <a:latin typeface="Arial" panose="020B0604020202020204" pitchFamily="34" charset="0"/>
                <a:ea typeface="AECOM Sans" panose="020B0504020202020204" pitchFamily="34" charset="0"/>
                <a:cs typeface="Arial" panose="020B0604020202020204" pitchFamily="34" charset="0"/>
              </a:rPr>
              <a:t>ncdot.gov</a:t>
            </a:r>
          </a:p>
        </p:txBody>
      </p:sp>
      <p:sp>
        <p:nvSpPr>
          <p:cNvPr id="12" name="Rectangle 11">
            <a:extLst>
              <a:ext uri="{FF2B5EF4-FFF2-40B4-BE49-F238E27FC236}">
                <a16:creationId xmlns:a16="http://schemas.microsoft.com/office/drawing/2014/main" id="{B5EEE560-0252-462C-AB73-D8AC13717542}"/>
              </a:ext>
            </a:extLst>
          </p:cNvPr>
          <p:cNvSpPr/>
          <p:nvPr/>
        </p:nvSpPr>
        <p:spPr>
          <a:xfrm>
            <a:off x="625201" y="5440327"/>
            <a:ext cx="10660113" cy="903321"/>
          </a:xfrm>
          <a:prstGeom prst="rect">
            <a:avLst/>
          </a:prstGeom>
          <a:solidFill>
            <a:srgbClr val="093B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2">
            <a:extLst>
              <a:ext uri="{FF2B5EF4-FFF2-40B4-BE49-F238E27FC236}">
                <a16:creationId xmlns:a16="http://schemas.microsoft.com/office/drawing/2014/main" id="{E26F4B59-6A55-415C-9E03-6B43FC487BDF}"/>
              </a:ext>
            </a:extLst>
          </p:cNvPr>
          <p:cNvCxnSpPr>
            <a:cxnSpLocks/>
          </p:cNvCxnSpPr>
          <p:nvPr/>
        </p:nvCxnSpPr>
        <p:spPr>
          <a:xfrm>
            <a:off x="5943600" y="1429522"/>
            <a:ext cx="0" cy="4068308"/>
          </a:xfrm>
          <a:prstGeom prst="line">
            <a:avLst/>
          </a:prstGeom>
          <a:ln w="12700">
            <a:solidFill>
              <a:srgbClr val="29AAE2"/>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63250ECB-AB64-4CA3-A528-DA525B51810E}"/>
              </a:ext>
            </a:extLst>
          </p:cNvPr>
          <p:cNvSpPr/>
          <p:nvPr/>
        </p:nvSpPr>
        <p:spPr>
          <a:xfrm>
            <a:off x="6240871" y="1533163"/>
            <a:ext cx="2480476" cy="400110"/>
          </a:xfrm>
          <a:prstGeom prst="rect">
            <a:avLst/>
          </a:prstGeom>
        </p:spPr>
        <p:txBody>
          <a:bodyPr wrap="square">
            <a:spAutoFit/>
          </a:bodyPr>
          <a:lstStyle/>
          <a:p>
            <a:r>
              <a:rPr lang="en-US" sz="2000" b="1">
                <a:solidFill>
                  <a:schemeClr val="bg1"/>
                </a:solidFill>
                <a:latin typeface="Arial" panose="020B0604020202020204" pitchFamily="34" charset="0"/>
                <a:ea typeface="AECOM Sans" panose="020B0504020202020204" pitchFamily="34" charset="0"/>
                <a:cs typeface="Arial" panose="020B0604020202020204" pitchFamily="34" charset="0"/>
              </a:rPr>
              <a:t>Ineligible Sources</a:t>
            </a:r>
            <a:endParaRPr lang="en-US" sz="2000" b="1">
              <a:solidFill>
                <a:schemeClr val="bg1"/>
              </a:solidFill>
            </a:endParaRPr>
          </a:p>
        </p:txBody>
      </p:sp>
      <p:sp>
        <p:nvSpPr>
          <p:cNvPr id="19" name="Rectangle 18">
            <a:extLst>
              <a:ext uri="{FF2B5EF4-FFF2-40B4-BE49-F238E27FC236}">
                <a16:creationId xmlns:a16="http://schemas.microsoft.com/office/drawing/2014/main" id="{2A559AA3-908B-4BFC-AE61-861961320594}"/>
              </a:ext>
            </a:extLst>
          </p:cNvPr>
          <p:cNvSpPr/>
          <p:nvPr/>
        </p:nvSpPr>
        <p:spPr>
          <a:xfrm>
            <a:off x="5787438" y="2097527"/>
            <a:ext cx="5242559" cy="982833"/>
          </a:xfrm>
          <a:prstGeom prst="rect">
            <a:avLst/>
          </a:prstGeom>
        </p:spPr>
        <p:txBody>
          <a:bodyPr wrap="square">
            <a:spAutoFit/>
          </a:bodyPr>
          <a:lstStyle/>
          <a:p>
            <a:pPr marL="742950" lvl="1" indent="-285750">
              <a:lnSpc>
                <a:spcPct val="110000"/>
              </a:lnSpc>
              <a:buClr>
                <a:srgbClr val="002060"/>
              </a:buClr>
              <a:buFont typeface="Arial" panose="020B0604020202020204" pitchFamily="34" charset="0"/>
              <a:buChar char="•"/>
            </a:pPr>
            <a:r>
              <a:rPr lang="en-US">
                <a:latin typeface="Arial" panose="020B0604020202020204" pitchFamily="34" charset="0"/>
                <a:cs typeface="Arial" panose="020B0604020202020204" pitchFamily="34" charset="0"/>
              </a:rPr>
              <a:t>Farebox revenue</a:t>
            </a:r>
          </a:p>
          <a:p>
            <a:pPr marL="742950" lvl="1" indent="-285750">
              <a:lnSpc>
                <a:spcPct val="110000"/>
              </a:lnSpc>
              <a:buClr>
                <a:srgbClr val="002060"/>
              </a:buClr>
              <a:buFont typeface="Arial" panose="020B0604020202020204" pitchFamily="34" charset="0"/>
              <a:buChar char="•"/>
            </a:pPr>
            <a:r>
              <a:rPr lang="en-US">
                <a:latin typeface="Arial" panose="020B0604020202020204" pitchFamily="34" charset="0"/>
                <a:cs typeface="Arial" panose="020B0604020202020204" pitchFamily="34" charset="0"/>
              </a:rPr>
              <a:t>Federal USDOT funds (when matching federal) </a:t>
            </a:r>
          </a:p>
        </p:txBody>
      </p:sp>
      <p:sp>
        <p:nvSpPr>
          <p:cNvPr id="7" name="Rectangle 6">
            <a:extLst>
              <a:ext uri="{FF2B5EF4-FFF2-40B4-BE49-F238E27FC236}">
                <a16:creationId xmlns:a16="http://schemas.microsoft.com/office/drawing/2014/main" id="{D859D53A-1EA9-4C1A-AB32-9678D571F8F2}"/>
              </a:ext>
            </a:extLst>
          </p:cNvPr>
          <p:cNvSpPr/>
          <p:nvPr/>
        </p:nvSpPr>
        <p:spPr>
          <a:xfrm>
            <a:off x="1017270" y="5580995"/>
            <a:ext cx="10012680" cy="646331"/>
          </a:xfrm>
          <a:prstGeom prst="rect">
            <a:avLst/>
          </a:prstGeom>
        </p:spPr>
        <p:txBody>
          <a:bodyPr wrap="square">
            <a:spAutoFit/>
          </a:bodyPr>
          <a:lstStyle/>
          <a:p>
            <a:pPr>
              <a:buClr>
                <a:srgbClr val="002060"/>
              </a:buClr>
            </a:pPr>
            <a:r>
              <a:rPr lang="en-US">
                <a:solidFill>
                  <a:schemeClr val="bg1"/>
                </a:solidFill>
                <a:latin typeface="Arial" panose="020B0604020202020204" pitchFamily="34" charset="0"/>
                <a:cs typeface="Arial" panose="020B0604020202020204" pitchFamily="34" charset="0"/>
              </a:rPr>
              <a:t>NOTE: Applicants should be prepared for the entire Local Share amount in the event State funding is not available.</a:t>
            </a:r>
          </a:p>
        </p:txBody>
      </p:sp>
      <p:cxnSp>
        <p:nvCxnSpPr>
          <p:cNvPr id="21" name="Straight Connector 20">
            <a:extLst>
              <a:ext uri="{FF2B5EF4-FFF2-40B4-BE49-F238E27FC236}">
                <a16:creationId xmlns:a16="http://schemas.microsoft.com/office/drawing/2014/main" id="{BFDD369C-1A5B-42FC-B83E-6625AD08DDD0}"/>
              </a:ext>
            </a:extLst>
          </p:cNvPr>
          <p:cNvCxnSpPr>
            <a:cxnSpLocks/>
          </p:cNvCxnSpPr>
          <p:nvPr/>
        </p:nvCxnSpPr>
        <p:spPr>
          <a:xfrm>
            <a:off x="5946648" y="1429522"/>
            <a:ext cx="0" cy="53949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32" name="Picture 31" descr="Graphical user interface, text&#10;&#10;Description automatically generated">
            <a:extLst>
              <a:ext uri="{FF2B5EF4-FFF2-40B4-BE49-F238E27FC236}">
                <a16:creationId xmlns:a16="http://schemas.microsoft.com/office/drawing/2014/main" id="{C18204E9-94A0-43D8-A547-9CA8427FA217}"/>
              </a:ext>
            </a:extLst>
          </p:cNvPr>
          <p:cNvPicPr>
            <a:picLocks noChangeAspect="1"/>
          </p:cNvPicPr>
          <p:nvPr/>
        </p:nvPicPr>
        <p:blipFill rotWithShape="1">
          <a:blip r:embed="rId3">
            <a:extLst>
              <a:ext uri="{28A0092B-C50C-407E-A947-70E740481C1C}">
                <a14:useLocalDpi xmlns:a14="http://schemas.microsoft.com/office/drawing/2010/main" val="0"/>
              </a:ext>
            </a:extLst>
          </a:blip>
          <a:srcRect l="28213" t="36450" r="34166" b="38538"/>
          <a:stretch/>
        </p:blipFill>
        <p:spPr>
          <a:xfrm rot="21156421">
            <a:off x="369970" y="2276146"/>
            <a:ext cx="6727733" cy="2515958"/>
          </a:xfrm>
          <a:prstGeom prst="rect">
            <a:avLst/>
          </a:prstGeom>
        </p:spPr>
      </p:pic>
    </p:spTree>
    <p:extLst>
      <p:ext uri="{BB962C8B-B14F-4D97-AF65-F5344CB8AC3E}">
        <p14:creationId xmlns:p14="http://schemas.microsoft.com/office/powerpoint/2010/main" val="34229274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D462D9-800E-451E-A8E6-5DF1D145BC67}"/>
              </a:ext>
            </a:extLst>
          </p:cNvPr>
          <p:cNvSpPr/>
          <p:nvPr/>
        </p:nvSpPr>
        <p:spPr>
          <a:xfrm rot="5400000">
            <a:off x="5910806" y="-5910805"/>
            <a:ext cx="370390" cy="12192001"/>
          </a:xfrm>
          <a:prstGeom prst="rect">
            <a:avLst/>
          </a:prstGeom>
          <a:solidFill>
            <a:srgbClr val="093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45261EF3-36AA-46BC-9505-57A9573B3DF8}"/>
              </a:ext>
            </a:extLst>
          </p:cNvPr>
          <p:cNvSpPr txBox="1"/>
          <p:nvPr/>
        </p:nvSpPr>
        <p:spPr>
          <a:xfrm>
            <a:off x="525910" y="689847"/>
            <a:ext cx="11570840" cy="461665"/>
          </a:xfrm>
          <a:prstGeom prst="rect">
            <a:avLst/>
          </a:prstGeom>
          <a:noFill/>
        </p:spPr>
        <p:txBody>
          <a:bodyPr wrap="square" rtlCol="0">
            <a:spAutoFit/>
          </a:bodyPr>
          <a:lstStyle/>
          <a:p>
            <a:r>
              <a:rPr lang="en-US" sz="2400" b="1">
                <a:solidFill>
                  <a:srgbClr val="093B60"/>
                </a:solidFill>
                <a:latin typeface="Arial" panose="020B0604020202020204" pitchFamily="34" charset="0"/>
                <a:ea typeface="AECOM Sans" panose="020B0504020202020204" pitchFamily="34" charset="0"/>
                <a:cs typeface="Arial" panose="020B0604020202020204" pitchFamily="34" charset="0"/>
              </a:rPr>
              <a:t>2.1	Different Rules for Different Funds</a:t>
            </a:r>
          </a:p>
        </p:txBody>
      </p:sp>
      <p:sp>
        <p:nvSpPr>
          <p:cNvPr id="20" name="Rectangle 19">
            <a:extLst>
              <a:ext uri="{FF2B5EF4-FFF2-40B4-BE49-F238E27FC236}">
                <a16:creationId xmlns:a16="http://schemas.microsoft.com/office/drawing/2014/main" id="{DF2E5BA8-C8D6-4C75-A8A6-81064C1CDDDC}"/>
              </a:ext>
            </a:extLst>
          </p:cNvPr>
          <p:cNvSpPr/>
          <p:nvPr/>
        </p:nvSpPr>
        <p:spPr>
          <a:xfrm rot="5400000">
            <a:off x="6073142" y="-5707024"/>
            <a:ext cx="45719" cy="12192002"/>
          </a:xfrm>
          <a:prstGeom prst="rect">
            <a:avLst/>
          </a:prstGeom>
          <a:solidFill>
            <a:srgbClr val="29A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1718DDF-3AEE-4F66-8379-F1A563006FB1}"/>
              </a:ext>
            </a:extLst>
          </p:cNvPr>
          <p:cNvSpPr txBox="1"/>
          <p:nvPr/>
        </p:nvSpPr>
        <p:spPr>
          <a:xfrm>
            <a:off x="208347" y="-47587"/>
            <a:ext cx="2545209" cy="430887"/>
          </a:xfrm>
          <a:prstGeom prst="rect">
            <a:avLst/>
          </a:prstGeom>
          <a:noFill/>
        </p:spPr>
        <p:txBody>
          <a:bodyPr wrap="square" rtlCol="0">
            <a:spAutoFit/>
          </a:bodyPr>
          <a:lstStyle/>
          <a:p>
            <a:r>
              <a:rPr lang="en-US" sz="2200" b="1">
                <a:solidFill>
                  <a:schemeClr val="bg1"/>
                </a:solidFill>
                <a:latin typeface="Arial" panose="020B0604020202020204" pitchFamily="34" charset="0"/>
                <a:ea typeface="AECOM Sans" panose="020B0504020202020204" pitchFamily="34" charset="0"/>
                <a:cs typeface="Arial" panose="020B0604020202020204" pitchFamily="34" charset="0"/>
              </a:rPr>
              <a:t>ncdot.gov</a:t>
            </a:r>
          </a:p>
        </p:txBody>
      </p:sp>
      <p:grpSp>
        <p:nvGrpSpPr>
          <p:cNvPr id="22" name="Group 21">
            <a:extLst>
              <a:ext uri="{FF2B5EF4-FFF2-40B4-BE49-F238E27FC236}">
                <a16:creationId xmlns:a16="http://schemas.microsoft.com/office/drawing/2014/main" id="{14AE164A-AAFF-47D6-99DC-554426FE20FC}"/>
              </a:ext>
            </a:extLst>
          </p:cNvPr>
          <p:cNvGrpSpPr/>
          <p:nvPr/>
        </p:nvGrpSpPr>
        <p:grpSpPr>
          <a:xfrm>
            <a:off x="4026958" y="2210765"/>
            <a:ext cx="4273010" cy="3095672"/>
            <a:chOff x="5242153" y="2210765"/>
            <a:chExt cx="4273010" cy="3095672"/>
          </a:xfrm>
        </p:grpSpPr>
        <p:sp>
          <p:nvSpPr>
            <p:cNvPr id="2" name="Rectangle 1">
              <a:extLst>
                <a:ext uri="{FF2B5EF4-FFF2-40B4-BE49-F238E27FC236}">
                  <a16:creationId xmlns:a16="http://schemas.microsoft.com/office/drawing/2014/main" id="{C6FC7A24-0634-4B5A-94E5-18971BF5014C}"/>
                </a:ext>
              </a:extLst>
            </p:cNvPr>
            <p:cNvSpPr/>
            <p:nvPr/>
          </p:nvSpPr>
          <p:spPr>
            <a:xfrm>
              <a:off x="5242153" y="2967335"/>
              <a:ext cx="2541080" cy="923330"/>
            </a:xfrm>
            <a:prstGeom prst="rect">
              <a:avLst/>
            </a:prstGeom>
            <a:noFill/>
          </p:spPr>
          <p:txBody>
            <a:bodyPr wrap="none" lIns="91440" tIns="45720" rIns="91440" bIns="45720">
              <a:spAutoFit/>
            </a:bodyPr>
            <a:lstStyle/>
            <a:p>
              <a:pPr algn="ctr"/>
              <a:r>
                <a:rPr lang="en-US" sz="5400" b="1" cap="none" spc="0">
                  <a:ln w="12700" cmpd="sng">
                    <a:solidFill>
                      <a:schemeClr val="accent2"/>
                    </a:solidFill>
                    <a:prstDash val="solid"/>
                  </a:ln>
                  <a:solidFill>
                    <a:schemeClr val="accent2"/>
                  </a:solidFill>
                  <a:effectLst/>
                </a:rPr>
                <a:t>Rules &amp;</a:t>
              </a:r>
              <a:r>
                <a:rPr lang="en-US" sz="5400" b="1" cap="none" spc="0">
                  <a:ln w="12700" cmpd="sng">
                    <a:solidFill>
                      <a:schemeClr val="accent4"/>
                    </a:solidFill>
                    <a:prstDash val="solid"/>
                  </a:ln>
                  <a:solidFill>
                    <a:schemeClr val="accent2"/>
                  </a:solidFill>
                  <a:effectLst/>
                </a:rPr>
                <a:t> </a:t>
              </a:r>
            </a:p>
          </p:txBody>
        </p:sp>
        <p:sp>
          <p:nvSpPr>
            <p:cNvPr id="18" name="Rectangle 17">
              <a:extLst>
                <a:ext uri="{FF2B5EF4-FFF2-40B4-BE49-F238E27FC236}">
                  <a16:creationId xmlns:a16="http://schemas.microsoft.com/office/drawing/2014/main" id="{78F1E95E-66CA-4E54-8475-881C1B1DE58E}"/>
                </a:ext>
              </a:extLst>
            </p:cNvPr>
            <p:cNvSpPr/>
            <p:nvPr/>
          </p:nvSpPr>
          <p:spPr>
            <a:xfrm>
              <a:off x="5967910" y="3675221"/>
              <a:ext cx="3547253" cy="923330"/>
            </a:xfrm>
            <a:prstGeom prst="rect">
              <a:avLst/>
            </a:prstGeom>
            <a:noFill/>
          </p:spPr>
          <p:txBody>
            <a:bodyPr wrap="none" lIns="91440" tIns="45720" rIns="91440" bIns="45720">
              <a:spAutoFit/>
            </a:bodyPr>
            <a:lstStyle/>
            <a:p>
              <a:pPr algn="ctr"/>
              <a:r>
                <a:rPr lang="en-US" sz="5400" b="1" cap="none" spc="0">
                  <a:ln w="12700" cmpd="sng">
                    <a:solidFill>
                      <a:schemeClr val="accent2"/>
                    </a:solidFill>
                    <a:prstDash val="solid"/>
                  </a:ln>
                  <a:solidFill>
                    <a:schemeClr val="accent2"/>
                  </a:solidFill>
                  <a:effectLst/>
                </a:rPr>
                <a:t>Regulations</a:t>
              </a:r>
            </a:p>
          </p:txBody>
        </p:sp>
        <p:cxnSp>
          <p:nvCxnSpPr>
            <p:cNvPr id="6" name="Straight Arrow Connector 5">
              <a:extLst>
                <a:ext uri="{FF2B5EF4-FFF2-40B4-BE49-F238E27FC236}">
                  <a16:creationId xmlns:a16="http://schemas.microsoft.com/office/drawing/2014/main" id="{907DA446-038B-41A9-B939-FE13D5811D51}"/>
                </a:ext>
              </a:extLst>
            </p:cNvPr>
            <p:cNvCxnSpPr/>
            <p:nvPr/>
          </p:nvCxnSpPr>
          <p:spPr>
            <a:xfrm flipV="1">
              <a:off x="7708743" y="2967335"/>
              <a:ext cx="798653" cy="461665"/>
            </a:xfrm>
            <a:prstGeom prst="straightConnector1">
              <a:avLst/>
            </a:prstGeom>
            <a:ln w="127000" cmpd="dbl">
              <a:solidFill>
                <a:schemeClr val="accent4"/>
              </a:solidFill>
              <a:tailEnd type="triangle"/>
            </a:ln>
          </p:spPr>
          <p:style>
            <a:lnRef idx="1">
              <a:schemeClr val="accent2"/>
            </a:lnRef>
            <a:fillRef idx="0">
              <a:schemeClr val="accent2"/>
            </a:fillRef>
            <a:effectRef idx="0">
              <a:schemeClr val="accent2"/>
            </a:effectRef>
            <a:fontRef idx="minor">
              <a:schemeClr val="tx1"/>
            </a:fontRef>
          </p:style>
        </p:cxnSp>
        <p:cxnSp>
          <p:nvCxnSpPr>
            <p:cNvPr id="8" name="Straight Arrow Connector 7">
              <a:extLst>
                <a:ext uri="{FF2B5EF4-FFF2-40B4-BE49-F238E27FC236}">
                  <a16:creationId xmlns:a16="http://schemas.microsoft.com/office/drawing/2014/main" id="{13B6B9E6-0578-470E-8AB7-DB6FCF861E04}"/>
                </a:ext>
              </a:extLst>
            </p:cNvPr>
            <p:cNvCxnSpPr>
              <a:cxnSpLocks/>
            </p:cNvCxnSpPr>
            <p:nvPr/>
          </p:nvCxnSpPr>
          <p:spPr>
            <a:xfrm flipH="1" flipV="1">
              <a:off x="6227180" y="2210765"/>
              <a:ext cx="289368" cy="756570"/>
            </a:xfrm>
            <a:prstGeom prst="straightConnector1">
              <a:avLst/>
            </a:prstGeom>
            <a:ln w="76200" cmpd="db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603F2F42-95C2-404E-8850-B9FBA8D47A7D}"/>
                </a:ext>
              </a:extLst>
            </p:cNvPr>
            <p:cNvCxnSpPr/>
            <p:nvPr/>
          </p:nvCxnSpPr>
          <p:spPr>
            <a:xfrm>
              <a:off x="8137868" y="4699322"/>
              <a:ext cx="279097" cy="607115"/>
            </a:xfrm>
            <a:prstGeom prst="straightConnector1">
              <a:avLst/>
            </a:prstGeom>
            <a:ln w="12700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3D76AE96-25AC-4BF0-8E0C-44D502170F1A}"/>
                </a:ext>
              </a:extLst>
            </p:cNvPr>
            <p:cNvCxnSpPr>
              <a:cxnSpLocks/>
            </p:cNvCxnSpPr>
            <p:nvPr/>
          </p:nvCxnSpPr>
          <p:spPr>
            <a:xfrm flipH="1">
              <a:off x="5451678" y="4412645"/>
              <a:ext cx="516232" cy="332975"/>
            </a:xfrm>
            <a:prstGeom prst="straightConnector1">
              <a:avLst/>
            </a:prstGeom>
            <a:ln w="127000" cmpd="dbl">
              <a:tailEnd type="triangle"/>
            </a:ln>
          </p:spPr>
          <p:style>
            <a:lnRef idx="1">
              <a:schemeClr val="accent6"/>
            </a:lnRef>
            <a:fillRef idx="0">
              <a:schemeClr val="accent6"/>
            </a:fillRef>
            <a:effectRef idx="0">
              <a:schemeClr val="accent6"/>
            </a:effectRef>
            <a:fontRef idx="minor">
              <a:schemeClr val="tx1"/>
            </a:fontRef>
          </p:style>
        </p:cxnSp>
        <p:cxnSp>
          <p:nvCxnSpPr>
            <p:cNvPr id="15" name="Straight Arrow Connector 14">
              <a:extLst>
                <a:ext uri="{FF2B5EF4-FFF2-40B4-BE49-F238E27FC236}">
                  <a16:creationId xmlns:a16="http://schemas.microsoft.com/office/drawing/2014/main" id="{EF6445A2-9796-47D8-8083-1F2EEF8E1E1F}"/>
                </a:ext>
              </a:extLst>
            </p:cNvPr>
            <p:cNvCxnSpPr/>
            <p:nvPr/>
          </p:nvCxnSpPr>
          <p:spPr>
            <a:xfrm flipH="1" flipV="1">
              <a:off x="8854633" y="3310359"/>
              <a:ext cx="127321" cy="472584"/>
            </a:xfrm>
            <a:prstGeom prst="straightConnector1">
              <a:avLst/>
            </a:prstGeom>
            <a:ln w="127000">
              <a:tailEnd type="triangle"/>
            </a:ln>
          </p:spPr>
          <p:style>
            <a:lnRef idx="1">
              <a:schemeClr val="accent3"/>
            </a:lnRef>
            <a:fillRef idx="0">
              <a:schemeClr val="accent3"/>
            </a:fillRef>
            <a:effectRef idx="0">
              <a:schemeClr val="accent3"/>
            </a:effectRef>
            <a:fontRef idx="minor">
              <a:schemeClr val="tx1"/>
            </a:fontRef>
          </p:style>
        </p:cxnSp>
        <p:cxnSp>
          <p:nvCxnSpPr>
            <p:cNvPr id="19" name="Straight Arrow Connector 18">
              <a:extLst>
                <a:ext uri="{FF2B5EF4-FFF2-40B4-BE49-F238E27FC236}">
                  <a16:creationId xmlns:a16="http://schemas.microsoft.com/office/drawing/2014/main" id="{C4760CAA-8C0A-4169-B3AF-8D337BC8CD94}"/>
                </a:ext>
              </a:extLst>
            </p:cNvPr>
            <p:cNvCxnSpPr/>
            <p:nvPr/>
          </p:nvCxnSpPr>
          <p:spPr>
            <a:xfrm>
              <a:off x="6413938" y="4412645"/>
              <a:ext cx="0" cy="590234"/>
            </a:xfrm>
            <a:prstGeom prst="straightConnector1">
              <a:avLst/>
            </a:prstGeom>
            <a:ln w="127000">
              <a:solidFill>
                <a:schemeClr val="accent4"/>
              </a:solidFill>
              <a:tailEnd type="triangle"/>
            </a:ln>
          </p:spPr>
          <p:style>
            <a:lnRef idx="1">
              <a:schemeClr val="accent2"/>
            </a:lnRef>
            <a:fillRef idx="0">
              <a:schemeClr val="accent2"/>
            </a:fillRef>
            <a:effectRef idx="0">
              <a:schemeClr val="accent2"/>
            </a:effectRef>
            <a:fontRef idx="minor">
              <a:schemeClr val="tx1"/>
            </a:fontRef>
          </p:style>
        </p:cxnSp>
      </p:grpSp>
      <p:grpSp>
        <p:nvGrpSpPr>
          <p:cNvPr id="27" name="Group 26">
            <a:extLst>
              <a:ext uri="{FF2B5EF4-FFF2-40B4-BE49-F238E27FC236}">
                <a16:creationId xmlns:a16="http://schemas.microsoft.com/office/drawing/2014/main" id="{800ADE88-612D-43B8-9A09-24735D25771D}"/>
              </a:ext>
            </a:extLst>
          </p:cNvPr>
          <p:cNvGrpSpPr/>
          <p:nvPr/>
        </p:nvGrpSpPr>
        <p:grpSpPr>
          <a:xfrm rot="5400000">
            <a:off x="1975029" y="2806171"/>
            <a:ext cx="2965287" cy="893792"/>
            <a:chOff x="887675" y="4287252"/>
            <a:chExt cx="2965287" cy="893792"/>
          </a:xfrm>
        </p:grpSpPr>
        <p:cxnSp>
          <p:nvCxnSpPr>
            <p:cNvPr id="38" name="Straight Arrow Connector 37">
              <a:extLst>
                <a:ext uri="{FF2B5EF4-FFF2-40B4-BE49-F238E27FC236}">
                  <a16:creationId xmlns:a16="http://schemas.microsoft.com/office/drawing/2014/main" id="{C26E1541-D733-494A-96A8-4A9FABA43DCE}"/>
                </a:ext>
              </a:extLst>
            </p:cNvPr>
            <p:cNvCxnSpPr/>
            <p:nvPr/>
          </p:nvCxnSpPr>
          <p:spPr>
            <a:xfrm>
              <a:off x="3573865" y="4573929"/>
              <a:ext cx="279097" cy="607115"/>
            </a:xfrm>
            <a:prstGeom prst="straightConnector1">
              <a:avLst/>
            </a:prstGeom>
            <a:ln w="127000">
              <a:solidFill>
                <a:schemeClr val="accent1">
                  <a:alpha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2AF9DD23-9E7E-421F-905E-3B579686C945}"/>
                </a:ext>
              </a:extLst>
            </p:cNvPr>
            <p:cNvCxnSpPr>
              <a:cxnSpLocks/>
            </p:cNvCxnSpPr>
            <p:nvPr/>
          </p:nvCxnSpPr>
          <p:spPr>
            <a:xfrm flipH="1">
              <a:off x="887675" y="4287252"/>
              <a:ext cx="516232" cy="332975"/>
            </a:xfrm>
            <a:prstGeom prst="straightConnector1">
              <a:avLst/>
            </a:prstGeom>
            <a:ln w="127000" cmpd="dbl">
              <a:solidFill>
                <a:schemeClr val="accent6">
                  <a:alpha val="40000"/>
                </a:schemeClr>
              </a:solidFill>
              <a:tailEnd type="triangle"/>
            </a:ln>
          </p:spPr>
          <p:style>
            <a:lnRef idx="1">
              <a:schemeClr val="accent6"/>
            </a:lnRef>
            <a:fillRef idx="0">
              <a:schemeClr val="accent6"/>
            </a:fillRef>
            <a:effectRef idx="0">
              <a:schemeClr val="accent6"/>
            </a:effectRef>
            <a:fontRef idx="minor">
              <a:schemeClr val="tx1"/>
            </a:fontRef>
          </p:style>
        </p:cxnSp>
        <p:cxnSp>
          <p:nvCxnSpPr>
            <p:cNvPr id="41" name="Straight Arrow Connector 40">
              <a:extLst>
                <a:ext uri="{FF2B5EF4-FFF2-40B4-BE49-F238E27FC236}">
                  <a16:creationId xmlns:a16="http://schemas.microsoft.com/office/drawing/2014/main" id="{8663D235-D482-4FE4-B8B5-4902E4A05915}"/>
                </a:ext>
              </a:extLst>
            </p:cNvPr>
            <p:cNvCxnSpPr/>
            <p:nvPr/>
          </p:nvCxnSpPr>
          <p:spPr>
            <a:xfrm>
              <a:off x="1849935" y="4287252"/>
              <a:ext cx="0" cy="590234"/>
            </a:xfrm>
            <a:prstGeom prst="straightConnector1">
              <a:avLst/>
            </a:prstGeom>
            <a:ln w="127000">
              <a:solidFill>
                <a:schemeClr val="accent2">
                  <a:alpha val="40000"/>
                </a:schemeClr>
              </a:solidFill>
              <a:tailEnd type="triangle"/>
            </a:ln>
          </p:spPr>
          <p:style>
            <a:lnRef idx="1">
              <a:schemeClr val="accent2"/>
            </a:lnRef>
            <a:fillRef idx="0">
              <a:schemeClr val="accent2"/>
            </a:fillRef>
            <a:effectRef idx="0">
              <a:schemeClr val="accent2"/>
            </a:effectRef>
            <a:fontRef idx="minor">
              <a:schemeClr val="tx1"/>
            </a:fontRef>
          </p:style>
        </p:cxnSp>
      </p:grpSp>
      <p:cxnSp>
        <p:nvCxnSpPr>
          <p:cNvPr id="44" name="Straight Arrow Connector 43">
            <a:extLst>
              <a:ext uri="{FF2B5EF4-FFF2-40B4-BE49-F238E27FC236}">
                <a16:creationId xmlns:a16="http://schemas.microsoft.com/office/drawing/2014/main" id="{F9868876-D0A7-45F6-9D2B-72B8CEE987B2}"/>
              </a:ext>
            </a:extLst>
          </p:cNvPr>
          <p:cNvCxnSpPr/>
          <p:nvPr/>
        </p:nvCxnSpPr>
        <p:spPr>
          <a:xfrm rot="10800000" flipV="1">
            <a:off x="3840401" y="5306437"/>
            <a:ext cx="798653" cy="461665"/>
          </a:xfrm>
          <a:prstGeom prst="straightConnector1">
            <a:avLst/>
          </a:prstGeom>
          <a:ln w="127000" cmpd="dbl">
            <a:solidFill>
              <a:schemeClr val="accent2">
                <a:alpha val="40000"/>
              </a:schemeClr>
            </a:solidFill>
            <a:tailEnd type="triangle"/>
          </a:ln>
        </p:spPr>
        <p:style>
          <a:lnRef idx="1">
            <a:schemeClr val="accent2"/>
          </a:lnRef>
          <a:fillRef idx="0">
            <a:schemeClr val="accent2"/>
          </a:fillRef>
          <a:effectRef idx="0">
            <a:schemeClr val="accent2"/>
          </a:effectRef>
          <a:fontRef idx="minor">
            <a:schemeClr val="tx1"/>
          </a:fontRef>
        </p:style>
      </p:cxnSp>
      <p:cxnSp>
        <p:nvCxnSpPr>
          <p:cNvPr id="46" name="Straight Arrow Connector 45">
            <a:extLst>
              <a:ext uri="{FF2B5EF4-FFF2-40B4-BE49-F238E27FC236}">
                <a16:creationId xmlns:a16="http://schemas.microsoft.com/office/drawing/2014/main" id="{00EBADF5-ADF6-4201-82B6-F60CCE692172}"/>
              </a:ext>
            </a:extLst>
          </p:cNvPr>
          <p:cNvCxnSpPr>
            <a:cxnSpLocks/>
          </p:cNvCxnSpPr>
          <p:nvPr/>
        </p:nvCxnSpPr>
        <p:spPr>
          <a:xfrm rot="10800000" flipH="1" flipV="1">
            <a:off x="8391155" y="4344481"/>
            <a:ext cx="289368" cy="756570"/>
          </a:xfrm>
          <a:prstGeom prst="straightConnector1">
            <a:avLst/>
          </a:prstGeom>
          <a:ln w="76200" cmpd="dbl">
            <a:solidFill>
              <a:schemeClr val="accent1">
                <a:alpha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6CEC46C8-06CB-4D90-B65B-60F58AEE2661}"/>
              </a:ext>
            </a:extLst>
          </p:cNvPr>
          <p:cNvCxnSpPr/>
          <p:nvPr/>
        </p:nvCxnSpPr>
        <p:spPr>
          <a:xfrm rot="10800000">
            <a:off x="6817884" y="1993501"/>
            <a:ext cx="279097" cy="607115"/>
          </a:xfrm>
          <a:prstGeom prst="straightConnector1">
            <a:avLst/>
          </a:prstGeom>
          <a:ln w="127000">
            <a:solidFill>
              <a:schemeClr val="accent1">
                <a:alpha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68228AD0-5574-416C-A36E-2E097A6E2A0F}"/>
              </a:ext>
            </a:extLst>
          </p:cNvPr>
          <p:cNvCxnSpPr>
            <a:cxnSpLocks/>
          </p:cNvCxnSpPr>
          <p:nvPr/>
        </p:nvCxnSpPr>
        <p:spPr>
          <a:xfrm rot="10800000" flipH="1">
            <a:off x="8939793" y="2566196"/>
            <a:ext cx="516232" cy="332975"/>
          </a:xfrm>
          <a:prstGeom prst="straightConnector1">
            <a:avLst/>
          </a:prstGeom>
          <a:ln w="127000" cmpd="dbl">
            <a:solidFill>
              <a:schemeClr val="accent6">
                <a:alpha val="40000"/>
              </a:schemeClr>
            </a:solidFill>
            <a:tailEnd type="triangle"/>
          </a:ln>
        </p:spPr>
        <p:style>
          <a:lnRef idx="1">
            <a:schemeClr val="accent6"/>
          </a:lnRef>
          <a:fillRef idx="0">
            <a:schemeClr val="accent6"/>
          </a:fillRef>
          <a:effectRef idx="0">
            <a:schemeClr val="accent6"/>
          </a:effectRef>
          <a:fontRef idx="minor">
            <a:schemeClr val="tx1"/>
          </a:fontRef>
        </p:style>
      </p:cxnSp>
      <p:cxnSp>
        <p:nvCxnSpPr>
          <p:cNvPr id="50" name="Straight Arrow Connector 49">
            <a:extLst>
              <a:ext uri="{FF2B5EF4-FFF2-40B4-BE49-F238E27FC236}">
                <a16:creationId xmlns:a16="http://schemas.microsoft.com/office/drawing/2014/main" id="{8EEC3061-E774-4093-AB94-4EAEC985F35D}"/>
              </a:ext>
            </a:extLst>
          </p:cNvPr>
          <p:cNvCxnSpPr/>
          <p:nvPr/>
        </p:nvCxnSpPr>
        <p:spPr>
          <a:xfrm rot="10800000" flipH="1" flipV="1">
            <a:off x="6139757" y="5295519"/>
            <a:ext cx="127321" cy="472584"/>
          </a:xfrm>
          <a:prstGeom prst="straightConnector1">
            <a:avLst/>
          </a:prstGeom>
          <a:ln w="127000">
            <a:solidFill>
              <a:schemeClr val="accent3">
                <a:alpha val="40000"/>
              </a:schemeClr>
            </a:solidFill>
            <a:tailEnd type="triangle"/>
          </a:ln>
        </p:spPr>
        <p:style>
          <a:lnRef idx="1">
            <a:schemeClr val="accent3"/>
          </a:lnRef>
          <a:fillRef idx="0">
            <a:schemeClr val="accent3"/>
          </a:fillRef>
          <a:effectRef idx="0">
            <a:schemeClr val="accent3"/>
          </a:effectRef>
          <a:fontRef idx="minor">
            <a:schemeClr val="tx1"/>
          </a:fontRef>
        </p:style>
      </p:cxnSp>
      <p:cxnSp>
        <p:nvCxnSpPr>
          <p:cNvPr id="51" name="Straight Arrow Connector 50">
            <a:extLst>
              <a:ext uri="{FF2B5EF4-FFF2-40B4-BE49-F238E27FC236}">
                <a16:creationId xmlns:a16="http://schemas.microsoft.com/office/drawing/2014/main" id="{E564DD19-1C92-456A-81B0-3B42663ED055}"/>
              </a:ext>
            </a:extLst>
          </p:cNvPr>
          <p:cNvCxnSpPr/>
          <p:nvPr/>
        </p:nvCxnSpPr>
        <p:spPr>
          <a:xfrm rot="10800000">
            <a:off x="8493765" y="2308937"/>
            <a:ext cx="0" cy="590234"/>
          </a:xfrm>
          <a:prstGeom prst="straightConnector1">
            <a:avLst/>
          </a:prstGeom>
          <a:ln w="127000">
            <a:solidFill>
              <a:schemeClr val="accent2">
                <a:alpha val="40000"/>
              </a:schemeClr>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2909493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D462D9-800E-451E-A8E6-5DF1D145BC67}"/>
              </a:ext>
            </a:extLst>
          </p:cNvPr>
          <p:cNvSpPr/>
          <p:nvPr/>
        </p:nvSpPr>
        <p:spPr>
          <a:xfrm rot="5400000">
            <a:off x="5910806" y="-5910805"/>
            <a:ext cx="370390" cy="12192001"/>
          </a:xfrm>
          <a:prstGeom prst="rect">
            <a:avLst/>
          </a:prstGeom>
          <a:solidFill>
            <a:srgbClr val="093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45261EF3-36AA-46BC-9505-57A9573B3DF8}"/>
              </a:ext>
            </a:extLst>
          </p:cNvPr>
          <p:cNvSpPr txBox="1"/>
          <p:nvPr/>
        </p:nvSpPr>
        <p:spPr>
          <a:xfrm>
            <a:off x="525910" y="689847"/>
            <a:ext cx="11570840" cy="461665"/>
          </a:xfrm>
          <a:prstGeom prst="rect">
            <a:avLst/>
          </a:prstGeom>
          <a:noFill/>
        </p:spPr>
        <p:txBody>
          <a:bodyPr wrap="square" rtlCol="0">
            <a:spAutoFit/>
          </a:bodyPr>
          <a:lstStyle/>
          <a:p>
            <a:r>
              <a:rPr lang="en-US" sz="2400" b="1" dirty="0">
                <a:solidFill>
                  <a:srgbClr val="093B60"/>
                </a:solidFill>
                <a:latin typeface="Arial" panose="020B0604020202020204" pitchFamily="34" charset="0"/>
                <a:ea typeface="AECOM Sans" panose="020B0504020202020204" pitchFamily="34" charset="0"/>
                <a:cs typeface="Arial" panose="020B0604020202020204" pitchFamily="34" charset="0"/>
              </a:rPr>
              <a:t>2.2	Eligible Administrative Expenses</a:t>
            </a:r>
            <a:endParaRPr lang="en-US" sz="2400" b="1" dirty="0">
              <a:solidFill>
                <a:srgbClr val="FF0000"/>
              </a:solidFill>
              <a:latin typeface="Arial" panose="020B0604020202020204" pitchFamily="34" charset="0"/>
              <a:ea typeface="AECOM Sans" panose="020B05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DF2E5BA8-C8D6-4C75-A8A6-81064C1CDDDC}"/>
              </a:ext>
            </a:extLst>
          </p:cNvPr>
          <p:cNvSpPr/>
          <p:nvPr/>
        </p:nvSpPr>
        <p:spPr>
          <a:xfrm rot="5400000">
            <a:off x="6073142" y="-5707024"/>
            <a:ext cx="45719" cy="12192002"/>
          </a:xfrm>
          <a:prstGeom prst="rect">
            <a:avLst/>
          </a:prstGeom>
          <a:solidFill>
            <a:srgbClr val="29A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1718DDF-3AEE-4F66-8379-F1A563006FB1}"/>
              </a:ext>
            </a:extLst>
          </p:cNvPr>
          <p:cNvSpPr txBox="1"/>
          <p:nvPr/>
        </p:nvSpPr>
        <p:spPr>
          <a:xfrm>
            <a:off x="208347" y="-47587"/>
            <a:ext cx="2545209" cy="430887"/>
          </a:xfrm>
          <a:prstGeom prst="rect">
            <a:avLst/>
          </a:prstGeom>
          <a:noFill/>
        </p:spPr>
        <p:txBody>
          <a:bodyPr wrap="square" rtlCol="0">
            <a:spAutoFit/>
          </a:bodyPr>
          <a:lstStyle/>
          <a:p>
            <a:r>
              <a:rPr lang="en-US" sz="2200" b="1">
                <a:solidFill>
                  <a:schemeClr val="bg1"/>
                </a:solidFill>
                <a:latin typeface="Arial" panose="020B0604020202020204" pitchFamily="34" charset="0"/>
                <a:ea typeface="AECOM Sans" panose="020B0504020202020204" pitchFamily="34" charset="0"/>
                <a:cs typeface="Arial" panose="020B0604020202020204" pitchFamily="34" charset="0"/>
              </a:rPr>
              <a:t>ncdot.gov</a:t>
            </a:r>
          </a:p>
        </p:txBody>
      </p:sp>
      <p:sp>
        <p:nvSpPr>
          <p:cNvPr id="15" name="Rectangle 14">
            <a:extLst>
              <a:ext uri="{FF2B5EF4-FFF2-40B4-BE49-F238E27FC236}">
                <a16:creationId xmlns:a16="http://schemas.microsoft.com/office/drawing/2014/main" id="{B4D6EDE9-1F53-4893-AE62-BE533D50508E}"/>
              </a:ext>
            </a:extLst>
          </p:cNvPr>
          <p:cNvSpPr/>
          <p:nvPr/>
        </p:nvSpPr>
        <p:spPr>
          <a:xfrm>
            <a:off x="1210704" y="1606377"/>
            <a:ext cx="5031208" cy="456535"/>
          </a:xfrm>
          <a:prstGeom prst="rect">
            <a:avLst/>
          </a:prstGeom>
        </p:spPr>
        <p:txBody>
          <a:bodyPr wrap="square">
            <a:spAutoFit/>
          </a:bodyPr>
          <a:lstStyle/>
          <a:p>
            <a:pPr>
              <a:lnSpc>
                <a:spcPct val="150000"/>
              </a:lnSpc>
            </a:pPr>
            <a:r>
              <a:rPr lang="en-US">
                <a:latin typeface="Arial" panose="020B0604020202020204" pitchFamily="34" charset="0"/>
                <a:ea typeface="AECOM Sans" panose="020B0504020202020204" pitchFamily="34" charset="0"/>
                <a:cs typeface="Arial" panose="020B0604020202020204" pitchFamily="34" charset="0"/>
              </a:rPr>
              <a:t>Salaries/Fringe</a:t>
            </a:r>
          </a:p>
        </p:txBody>
      </p:sp>
      <p:grpSp>
        <p:nvGrpSpPr>
          <p:cNvPr id="27" name="Group 26">
            <a:extLst>
              <a:ext uri="{FF2B5EF4-FFF2-40B4-BE49-F238E27FC236}">
                <a16:creationId xmlns:a16="http://schemas.microsoft.com/office/drawing/2014/main" id="{6D27F1EC-EDAB-4EB1-B232-948439EEE98F}"/>
              </a:ext>
            </a:extLst>
          </p:cNvPr>
          <p:cNvGrpSpPr/>
          <p:nvPr/>
        </p:nvGrpSpPr>
        <p:grpSpPr>
          <a:xfrm>
            <a:off x="943032" y="1648057"/>
            <a:ext cx="2643448" cy="456536"/>
            <a:chOff x="943032" y="1648057"/>
            <a:chExt cx="2643448" cy="456536"/>
          </a:xfrm>
        </p:grpSpPr>
        <p:sp>
          <p:nvSpPr>
            <p:cNvPr id="14" name="Rectangle: Rounded Corners 13">
              <a:extLst>
                <a:ext uri="{FF2B5EF4-FFF2-40B4-BE49-F238E27FC236}">
                  <a16:creationId xmlns:a16="http://schemas.microsoft.com/office/drawing/2014/main" id="{24C132FB-9F39-413B-A762-80C2BDE3F506}"/>
                </a:ext>
              </a:extLst>
            </p:cNvPr>
            <p:cNvSpPr/>
            <p:nvPr/>
          </p:nvSpPr>
          <p:spPr>
            <a:xfrm>
              <a:off x="943717" y="1648057"/>
              <a:ext cx="2642763" cy="456535"/>
            </a:xfrm>
            <a:prstGeom prst="roundRect">
              <a:avLst/>
            </a:prstGeom>
            <a:noFill/>
            <a:ln>
              <a:solidFill>
                <a:srgbClr val="56BD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Top Corners Rounded 1">
              <a:extLst>
                <a:ext uri="{FF2B5EF4-FFF2-40B4-BE49-F238E27FC236}">
                  <a16:creationId xmlns:a16="http://schemas.microsoft.com/office/drawing/2014/main" id="{5ACDDB63-7CA7-4E02-8D05-17226F78EE6E}"/>
                </a:ext>
              </a:extLst>
            </p:cNvPr>
            <p:cNvSpPr/>
            <p:nvPr/>
          </p:nvSpPr>
          <p:spPr>
            <a:xfrm rot="16200000">
              <a:off x="788675" y="1802414"/>
              <a:ext cx="456536" cy="147822"/>
            </a:xfrm>
            <a:prstGeom prst="round2SameRect">
              <a:avLst>
                <a:gd name="adj1" fmla="val 50000"/>
                <a:gd name="adj2" fmla="val 0"/>
              </a:avLst>
            </a:prstGeom>
            <a:solidFill>
              <a:srgbClr val="56BD88"/>
            </a:solidFill>
            <a:ln>
              <a:solidFill>
                <a:srgbClr val="56BD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a:extLst>
              <a:ext uri="{FF2B5EF4-FFF2-40B4-BE49-F238E27FC236}">
                <a16:creationId xmlns:a16="http://schemas.microsoft.com/office/drawing/2014/main" id="{35B5299F-F2BE-4BD9-B950-BA500DB4764D}"/>
              </a:ext>
            </a:extLst>
          </p:cNvPr>
          <p:cNvSpPr/>
          <p:nvPr/>
        </p:nvSpPr>
        <p:spPr>
          <a:xfrm>
            <a:off x="6460581" y="1606377"/>
            <a:ext cx="5031208" cy="456535"/>
          </a:xfrm>
          <a:prstGeom prst="rect">
            <a:avLst/>
          </a:prstGeom>
        </p:spPr>
        <p:txBody>
          <a:bodyPr wrap="square">
            <a:spAutoFit/>
          </a:bodyPr>
          <a:lstStyle/>
          <a:p>
            <a:pPr>
              <a:lnSpc>
                <a:spcPct val="150000"/>
              </a:lnSpc>
            </a:pPr>
            <a:r>
              <a:rPr lang="en-US">
                <a:latin typeface="Arial" panose="020B0604020202020204" pitchFamily="34" charset="0"/>
                <a:ea typeface="AECOM Sans" panose="020B0504020202020204" pitchFamily="34" charset="0"/>
                <a:cs typeface="Arial" panose="020B0604020202020204" pitchFamily="34" charset="0"/>
              </a:rPr>
              <a:t>Office Supplies</a:t>
            </a:r>
          </a:p>
        </p:txBody>
      </p:sp>
      <p:grpSp>
        <p:nvGrpSpPr>
          <p:cNvPr id="28" name="Group 27">
            <a:extLst>
              <a:ext uri="{FF2B5EF4-FFF2-40B4-BE49-F238E27FC236}">
                <a16:creationId xmlns:a16="http://schemas.microsoft.com/office/drawing/2014/main" id="{66958BB9-F3A0-4CF8-948A-2D302E20431A}"/>
              </a:ext>
            </a:extLst>
          </p:cNvPr>
          <p:cNvGrpSpPr/>
          <p:nvPr/>
        </p:nvGrpSpPr>
        <p:grpSpPr>
          <a:xfrm>
            <a:off x="6192909" y="1648057"/>
            <a:ext cx="2643449" cy="456536"/>
            <a:chOff x="6192909" y="1648057"/>
            <a:chExt cx="2643449" cy="456536"/>
          </a:xfrm>
        </p:grpSpPr>
        <p:sp>
          <p:nvSpPr>
            <p:cNvPr id="18" name="Rectangle: Rounded Corners 17">
              <a:extLst>
                <a:ext uri="{FF2B5EF4-FFF2-40B4-BE49-F238E27FC236}">
                  <a16:creationId xmlns:a16="http://schemas.microsoft.com/office/drawing/2014/main" id="{C91BD2EB-CD5A-44D8-8AB1-BFE58A21A343}"/>
                </a:ext>
              </a:extLst>
            </p:cNvPr>
            <p:cNvSpPr/>
            <p:nvPr/>
          </p:nvSpPr>
          <p:spPr>
            <a:xfrm>
              <a:off x="6193594" y="1648057"/>
              <a:ext cx="2642764" cy="456535"/>
            </a:xfrm>
            <a:prstGeom prst="roundRect">
              <a:avLst/>
            </a:prstGeom>
            <a:noFill/>
            <a:ln>
              <a:solidFill>
                <a:srgbClr val="56BD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Top Corners Rounded 20">
              <a:extLst>
                <a:ext uri="{FF2B5EF4-FFF2-40B4-BE49-F238E27FC236}">
                  <a16:creationId xmlns:a16="http://schemas.microsoft.com/office/drawing/2014/main" id="{02DB5176-9B56-4E94-8ADE-524B040CC06F}"/>
                </a:ext>
              </a:extLst>
            </p:cNvPr>
            <p:cNvSpPr/>
            <p:nvPr/>
          </p:nvSpPr>
          <p:spPr>
            <a:xfrm rot="16200000">
              <a:off x="6038552" y="1802414"/>
              <a:ext cx="456536" cy="147822"/>
            </a:xfrm>
            <a:prstGeom prst="round2SameRect">
              <a:avLst>
                <a:gd name="adj1" fmla="val 50000"/>
                <a:gd name="adj2" fmla="val 0"/>
              </a:avLst>
            </a:prstGeom>
            <a:solidFill>
              <a:srgbClr val="56BD88"/>
            </a:solidFill>
            <a:ln>
              <a:solidFill>
                <a:srgbClr val="56BD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a:extLst>
              <a:ext uri="{FF2B5EF4-FFF2-40B4-BE49-F238E27FC236}">
                <a16:creationId xmlns:a16="http://schemas.microsoft.com/office/drawing/2014/main" id="{27A3CADA-7734-4710-A734-8DEADFAA6B3A}"/>
              </a:ext>
            </a:extLst>
          </p:cNvPr>
          <p:cNvGrpSpPr/>
          <p:nvPr/>
        </p:nvGrpSpPr>
        <p:grpSpPr>
          <a:xfrm>
            <a:off x="943032" y="3958814"/>
            <a:ext cx="4443096" cy="489850"/>
            <a:chOff x="943032" y="3958814"/>
            <a:chExt cx="4443096" cy="489850"/>
          </a:xfrm>
        </p:grpSpPr>
        <p:sp>
          <p:nvSpPr>
            <p:cNvPr id="22" name="Rectangle: Rounded Corners 21">
              <a:extLst>
                <a:ext uri="{FF2B5EF4-FFF2-40B4-BE49-F238E27FC236}">
                  <a16:creationId xmlns:a16="http://schemas.microsoft.com/office/drawing/2014/main" id="{2FCEC8B7-74B6-458D-984C-8823D7F821C0}"/>
                </a:ext>
              </a:extLst>
            </p:cNvPr>
            <p:cNvSpPr/>
            <p:nvPr/>
          </p:nvSpPr>
          <p:spPr>
            <a:xfrm>
              <a:off x="943717" y="3992128"/>
              <a:ext cx="2801566" cy="456535"/>
            </a:xfrm>
            <a:prstGeom prst="roundRect">
              <a:avLst/>
            </a:prstGeom>
            <a:noFill/>
            <a:ln>
              <a:solidFill>
                <a:srgbClr val="56BD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ADDCEEB-C1B5-4DE0-B2E1-35DA05F01F30}"/>
                </a:ext>
              </a:extLst>
            </p:cNvPr>
            <p:cNvSpPr/>
            <p:nvPr/>
          </p:nvSpPr>
          <p:spPr>
            <a:xfrm>
              <a:off x="1210703" y="3958814"/>
              <a:ext cx="4175425" cy="456535"/>
            </a:xfrm>
            <a:prstGeom prst="rect">
              <a:avLst/>
            </a:prstGeom>
          </p:spPr>
          <p:txBody>
            <a:bodyPr wrap="square">
              <a:spAutoFit/>
            </a:bodyPr>
            <a:lstStyle/>
            <a:p>
              <a:pPr>
                <a:lnSpc>
                  <a:spcPct val="150000"/>
                </a:lnSpc>
              </a:pPr>
              <a:r>
                <a:rPr lang="en-US">
                  <a:latin typeface="Arial" panose="020B0604020202020204" pitchFamily="34" charset="0"/>
                  <a:ea typeface="AECOM Sans" panose="020B0504020202020204" pitchFamily="34" charset="0"/>
                  <a:cs typeface="Arial" panose="020B0604020202020204" pitchFamily="34" charset="0"/>
                </a:rPr>
                <a:t>Vehicle Insurance</a:t>
              </a:r>
            </a:p>
          </p:txBody>
        </p:sp>
        <p:sp>
          <p:nvSpPr>
            <p:cNvPr id="25" name="Rectangle: Top Corners Rounded 24">
              <a:extLst>
                <a:ext uri="{FF2B5EF4-FFF2-40B4-BE49-F238E27FC236}">
                  <a16:creationId xmlns:a16="http://schemas.microsoft.com/office/drawing/2014/main" id="{B43235BC-18B3-4A0F-81B0-04D4D3496158}"/>
                </a:ext>
              </a:extLst>
            </p:cNvPr>
            <p:cNvSpPr/>
            <p:nvPr/>
          </p:nvSpPr>
          <p:spPr>
            <a:xfrm rot="16200000">
              <a:off x="788675" y="4146485"/>
              <a:ext cx="456536" cy="147822"/>
            </a:xfrm>
            <a:prstGeom prst="round2SameRect">
              <a:avLst>
                <a:gd name="adj1" fmla="val 50000"/>
                <a:gd name="adj2" fmla="val 0"/>
              </a:avLst>
            </a:prstGeom>
            <a:solidFill>
              <a:srgbClr val="56BD88"/>
            </a:solidFill>
            <a:ln>
              <a:solidFill>
                <a:srgbClr val="56BD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a:extLst>
              <a:ext uri="{FF2B5EF4-FFF2-40B4-BE49-F238E27FC236}">
                <a16:creationId xmlns:a16="http://schemas.microsoft.com/office/drawing/2014/main" id="{D698C0D9-36E3-473B-A484-93184492AAC9}"/>
              </a:ext>
            </a:extLst>
          </p:cNvPr>
          <p:cNvGrpSpPr/>
          <p:nvPr/>
        </p:nvGrpSpPr>
        <p:grpSpPr>
          <a:xfrm>
            <a:off x="6192909" y="4000981"/>
            <a:ext cx="2100794" cy="456536"/>
            <a:chOff x="6192909" y="4000981"/>
            <a:chExt cx="2100794" cy="456536"/>
          </a:xfrm>
        </p:grpSpPr>
        <p:sp>
          <p:nvSpPr>
            <p:cNvPr id="33" name="Rectangle: Rounded Corners 32">
              <a:extLst>
                <a:ext uri="{FF2B5EF4-FFF2-40B4-BE49-F238E27FC236}">
                  <a16:creationId xmlns:a16="http://schemas.microsoft.com/office/drawing/2014/main" id="{D63D93E1-3EF8-4C25-A724-79A96271CECE}"/>
                </a:ext>
              </a:extLst>
            </p:cNvPr>
            <p:cNvSpPr/>
            <p:nvPr/>
          </p:nvSpPr>
          <p:spPr>
            <a:xfrm>
              <a:off x="6193595" y="4000981"/>
              <a:ext cx="2100108" cy="456535"/>
            </a:xfrm>
            <a:prstGeom prst="roundRect">
              <a:avLst/>
            </a:prstGeom>
            <a:noFill/>
            <a:ln>
              <a:solidFill>
                <a:srgbClr val="56BD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Top Corners Rounded 33">
              <a:extLst>
                <a:ext uri="{FF2B5EF4-FFF2-40B4-BE49-F238E27FC236}">
                  <a16:creationId xmlns:a16="http://schemas.microsoft.com/office/drawing/2014/main" id="{A7724394-D90F-4988-864A-B386ADF68396}"/>
                </a:ext>
              </a:extLst>
            </p:cNvPr>
            <p:cNvSpPr/>
            <p:nvPr/>
          </p:nvSpPr>
          <p:spPr>
            <a:xfrm rot="16200000">
              <a:off x="6038552" y="4155338"/>
              <a:ext cx="456536" cy="147822"/>
            </a:xfrm>
            <a:prstGeom prst="round2SameRect">
              <a:avLst>
                <a:gd name="adj1" fmla="val 50000"/>
                <a:gd name="adj2" fmla="val 0"/>
              </a:avLst>
            </a:prstGeom>
            <a:solidFill>
              <a:srgbClr val="56BD88"/>
            </a:solidFill>
            <a:ln>
              <a:solidFill>
                <a:srgbClr val="56BD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Rectangle 34">
            <a:extLst>
              <a:ext uri="{FF2B5EF4-FFF2-40B4-BE49-F238E27FC236}">
                <a16:creationId xmlns:a16="http://schemas.microsoft.com/office/drawing/2014/main" id="{5070FEB9-A2F1-45F4-AAE3-3E3AD420035A}"/>
              </a:ext>
            </a:extLst>
          </p:cNvPr>
          <p:cNvSpPr/>
          <p:nvPr/>
        </p:nvSpPr>
        <p:spPr>
          <a:xfrm>
            <a:off x="6460580" y="3965214"/>
            <a:ext cx="5031208" cy="456535"/>
          </a:xfrm>
          <a:prstGeom prst="rect">
            <a:avLst/>
          </a:prstGeom>
          <a:ln>
            <a:noFill/>
          </a:ln>
        </p:spPr>
        <p:txBody>
          <a:bodyPr wrap="square">
            <a:spAutoFit/>
          </a:bodyPr>
          <a:lstStyle/>
          <a:p>
            <a:pPr>
              <a:lnSpc>
                <a:spcPct val="150000"/>
              </a:lnSpc>
            </a:pPr>
            <a:r>
              <a:rPr lang="en-US">
                <a:latin typeface="Arial" panose="020B0604020202020204" pitchFamily="34" charset="0"/>
                <a:ea typeface="AECOM Sans" panose="020B0504020202020204" pitchFamily="34" charset="0"/>
                <a:cs typeface="Arial" panose="020B0604020202020204" pitchFamily="34" charset="0"/>
              </a:rPr>
              <a:t>Marketing</a:t>
            </a:r>
          </a:p>
        </p:txBody>
      </p:sp>
      <p:cxnSp>
        <p:nvCxnSpPr>
          <p:cNvPr id="6" name="Straight Arrow Connector 5">
            <a:extLst>
              <a:ext uri="{FF2B5EF4-FFF2-40B4-BE49-F238E27FC236}">
                <a16:creationId xmlns:a16="http://schemas.microsoft.com/office/drawing/2014/main" id="{7EEF2556-04EB-4270-919D-3196D8DC89BD}"/>
              </a:ext>
            </a:extLst>
          </p:cNvPr>
          <p:cNvCxnSpPr>
            <a:cxnSpLocks/>
          </p:cNvCxnSpPr>
          <p:nvPr/>
        </p:nvCxnSpPr>
        <p:spPr>
          <a:xfrm>
            <a:off x="1324366" y="2735176"/>
            <a:ext cx="530469" cy="0"/>
          </a:xfrm>
          <a:prstGeom prst="straightConnector1">
            <a:avLst/>
          </a:prstGeom>
          <a:ln w="28575">
            <a:solidFill>
              <a:srgbClr val="56BD88"/>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F5721D4-2DD3-4937-8491-4A893BBE5620}"/>
              </a:ext>
            </a:extLst>
          </p:cNvPr>
          <p:cNvCxnSpPr>
            <a:cxnSpLocks/>
          </p:cNvCxnSpPr>
          <p:nvPr/>
        </p:nvCxnSpPr>
        <p:spPr>
          <a:xfrm flipV="1">
            <a:off x="1336431" y="2104593"/>
            <a:ext cx="0" cy="630583"/>
          </a:xfrm>
          <a:prstGeom prst="line">
            <a:avLst/>
          </a:prstGeom>
          <a:ln w="28575">
            <a:solidFill>
              <a:srgbClr val="56BD88"/>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13B02E71-21E4-46A1-9143-F8BAFEF50A72}"/>
              </a:ext>
            </a:extLst>
          </p:cNvPr>
          <p:cNvGrpSpPr/>
          <p:nvPr/>
        </p:nvGrpSpPr>
        <p:grpSpPr>
          <a:xfrm>
            <a:off x="2081731" y="2277253"/>
            <a:ext cx="1013713" cy="909938"/>
            <a:chOff x="2081731" y="2277253"/>
            <a:chExt cx="1013713" cy="909938"/>
          </a:xfrm>
        </p:grpSpPr>
        <p:sp>
          <p:nvSpPr>
            <p:cNvPr id="43" name="Oval 42">
              <a:extLst>
                <a:ext uri="{FF2B5EF4-FFF2-40B4-BE49-F238E27FC236}">
                  <a16:creationId xmlns:a16="http://schemas.microsoft.com/office/drawing/2014/main" id="{CB88E32F-AB22-4273-9C19-11218C5C762E}"/>
                </a:ext>
              </a:extLst>
            </p:cNvPr>
            <p:cNvSpPr/>
            <p:nvPr/>
          </p:nvSpPr>
          <p:spPr>
            <a:xfrm>
              <a:off x="2148042" y="2277253"/>
              <a:ext cx="909938" cy="909938"/>
            </a:xfrm>
            <a:prstGeom prst="ellipse">
              <a:avLst/>
            </a:prstGeom>
            <a:noFill/>
            <a:ln w="76200">
              <a:solidFill>
                <a:srgbClr val="56BD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A1190F03-5D77-434C-BFFA-23BD0C10790D}"/>
                </a:ext>
              </a:extLst>
            </p:cNvPr>
            <p:cNvSpPr/>
            <p:nvPr/>
          </p:nvSpPr>
          <p:spPr>
            <a:xfrm>
              <a:off x="2081731" y="2326816"/>
              <a:ext cx="1013713" cy="738664"/>
            </a:xfrm>
            <a:prstGeom prst="rect">
              <a:avLst/>
            </a:prstGeom>
          </p:spPr>
          <p:txBody>
            <a:bodyPr wrap="square">
              <a:spAutoFit/>
            </a:bodyPr>
            <a:lstStyle/>
            <a:p>
              <a:pPr algn="ctr"/>
              <a:r>
                <a:rPr lang="en-US" sz="1400">
                  <a:latin typeface="Arial" panose="020B0604020202020204" pitchFamily="34" charset="0"/>
                  <a:ea typeface="AECOM Sans" panose="020B0504020202020204" pitchFamily="34" charset="0"/>
                  <a:cs typeface="Arial" panose="020B0604020202020204" pitchFamily="34" charset="0"/>
                </a:rPr>
                <a:t>5311 Admin/</a:t>
              </a:r>
            </a:p>
            <a:p>
              <a:pPr algn="ctr"/>
              <a:r>
                <a:rPr lang="en-US" sz="1400">
                  <a:latin typeface="Arial" panose="020B0604020202020204" pitchFamily="34" charset="0"/>
                  <a:ea typeface="AECOM Sans" panose="020B0504020202020204" pitchFamily="34" charset="0"/>
                  <a:cs typeface="Arial" panose="020B0604020202020204" pitchFamily="34" charset="0"/>
                </a:rPr>
                <a:t>Operating</a:t>
              </a:r>
            </a:p>
          </p:txBody>
        </p:sp>
      </p:grpSp>
      <p:cxnSp>
        <p:nvCxnSpPr>
          <p:cNvPr id="67" name="Straight Arrow Connector 66">
            <a:extLst>
              <a:ext uri="{FF2B5EF4-FFF2-40B4-BE49-F238E27FC236}">
                <a16:creationId xmlns:a16="http://schemas.microsoft.com/office/drawing/2014/main" id="{74A4D87D-C37D-4724-B390-A834DD1E9386}"/>
              </a:ext>
            </a:extLst>
          </p:cNvPr>
          <p:cNvCxnSpPr>
            <a:cxnSpLocks/>
          </p:cNvCxnSpPr>
          <p:nvPr/>
        </p:nvCxnSpPr>
        <p:spPr>
          <a:xfrm>
            <a:off x="6510349" y="2735176"/>
            <a:ext cx="530469" cy="0"/>
          </a:xfrm>
          <a:prstGeom prst="straightConnector1">
            <a:avLst/>
          </a:prstGeom>
          <a:ln w="28575">
            <a:solidFill>
              <a:srgbClr val="56BD88"/>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CA51F0D2-1112-4F81-82CB-9B9BEC3F2301}"/>
              </a:ext>
            </a:extLst>
          </p:cNvPr>
          <p:cNvCxnSpPr>
            <a:cxnSpLocks/>
          </p:cNvCxnSpPr>
          <p:nvPr/>
        </p:nvCxnSpPr>
        <p:spPr>
          <a:xfrm flipV="1">
            <a:off x="6522414" y="2104593"/>
            <a:ext cx="0" cy="630583"/>
          </a:xfrm>
          <a:prstGeom prst="line">
            <a:avLst/>
          </a:prstGeom>
          <a:ln w="28575">
            <a:solidFill>
              <a:srgbClr val="56BD88"/>
            </a:solidFill>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6B87804F-00D5-4927-92CE-924F25D1FE56}"/>
              </a:ext>
            </a:extLst>
          </p:cNvPr>
          <p:cNvCxnSpPr>
            <a:cxnSpLocks/>
          </p:cNvCxnSpPr>
          <p:nvPr/>
        </p:nvCxnSpPr>
        <p:spPr>
          <a:xfrm>
            <a:off x="1324366" y="5081131"/>
            <a:ext cx="530469" cy="0"/>
          </a:xfrm>
          <a:prstGeom prst="straightConnector1">
            <a:avLst/>
          </a:prstGeom>
          <a:ln w="28575">
            <a:solidFill>
              <a:srgbClr val="56BD88"/>
            </a:solidFill>
            <a:tailEnd type="triangle"/>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3268A40C-6ED9-4515-9FDB-947E2626EE6E}"/>
              </a:ext>
            </a:extLst>
          </p:cNvPr>
          <p:cNvCxnSpPr>
            <a:cxnSpLocks/>
          </p:cNvCxnSpPr>
          <p:nvPr/>
        </p:nvCxnSpPr>
        <p:spPr>
          <a:xfrm flipV="1">
            <a:off x="1336431" y="4450548"/>
            <a:ext cx="0" cy="630583"/>
          </a:xfrm>
          <a:prstGeom prst="line">
            <a:avLst/>
          </a:prstGeom>
          <a:ln w="28575">
            <a:solidFill>
              <a:srgbClr val="56BD88"/>
            </a:solidFill>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91772D1F-ABC9-4AD1-85D2-94183F2C1A31}"/>
              </a:ext>
            </a:extLst>
          </p:cNvPr>
          <p:cNvGrpSpPr/>
          <p:nvPr/>
        </p:nvGrpSpPr>
        <p:grpSpPr>
          <a:xfrm>
            <a:off x="8439909" y="4623208"/>
            <a:ext cx="909938" cy="909938"/>
            <a:chOff x="8439909" y="4623208"/>
            <a:chExt cx="909938" cy="909938"/>
          </a:xfrm>
        </p:grpSpPr>
        <p:sp>
          <p:nvSpPr>
            <p:cNvPr id="95" name="Oval 94">
              <a:extLst>
                <a:ext uri="{FF2B5EF4-FFF2-40B4-BE49-F238E27FC236}">
                  <a16:creationId xmlns:a16="http://schemas.microsoft.com/office/drawing/2014/main" id="{A7D0CD9A-23C2-4CD4-88A7-4D662B3B74F3}"/>
                </a:ext>
              </a:extLst>
            </p:cNvPr>
            <p:cNvSpPr/>
            <p:nvPr/>
          </p:nvSpPr>
          <p:spPr>
            <a:xfrm>
              <a:off x="8439909" y="4623208"/>
              <a:ext cx="909938" cy="909938"/>
            </a:xfrm>
            <a:prstGeom prst="ellipse">
              <a:avLst/>
            </a:prstGeom>
            <a:noFill/>
            <a:ln w="76200">
              <a:solidFill>
                <a:srgbClr val="56BD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5577B89F-1031-4EC7-969C-3F5B4C313AB7}"/>
                </a:ext>
              </a:extLst>
            </p:cNvPr>
            <p:cNvSpPr/>
            <p:nvPr/>
          </p:nvSpPr>
          <p:spPr>
            <a:xfrm>
              <a:off x="8566944" y="4805679"/>
              <a:ext cx="723493" cy="456535"/>
            </a:xfrm>
            <a:prstGeom prst="rect">
              <a:avLst/>
            </a:prstGeom>
          </p:spPr>
          <p:txBody>
            <a:bodyPr wrap="square">
              <a:spAutoFit/>
            </a:bodyPr>
            <a:lstStyle/>
            <a:p>
              <a:pPr>
                <a:lnSpc>
                  <a:spcPct val="150000"/>
                </a:lnSpc>
              </a:pPr>
              <a:r>
                <a:rPr lang="en-US">
                  <a:latin typeface="Arial" panose="020B0604020202020204" pitchFamily="34" charset="0"/>
                  <a:ea typeface="AECOM Sans" panose="020B0504020202020204" pitchFamily="34" charset="0"/>
                  <a:cs typeface="Arial" panose="020B0604020202020204" pitchFamily="34" charset="0"/>
                </a:rPr>
                <a:t>TDM</a:t>
              </a:r>
            </a:p>
          </p:txBody>
        </p:sp>
      </p:grpSp>
      <p:cxnSp>
        <p:nvCxnSpPr>
          <p:cNvPr id="99" name="Straight Arrow Connector 98">
            <a:extLst>
              <a:ext uri="{FF2B5EF4-FFF2-40B4-BE49-F238E27FC236}">
                <a16:creationId xmlns:a16="http://schemas.microsoft.com/office/drawing/2014/main" id="{6ABD2681-BBB1-4DDC-B2AC-0FBD629E2839}"/>
              </a:ext>
            </a:extLst>
          </p:cNvPr>
          <p:cNvCxnSpPr>
            <a:cxnSpLocks/>
          </p:cNvCxnSpPr>
          <p:nvPr/>
        </p:nvCxnSpPr>
        <p:spPr>
          <a:xfrm>
            <a:off x="6510349" y="5081131"/>
            <a:ext cx="530469" cy="0"/>
          </a:xfrm>
          <a:prstGeom prst="straightConnector1">
            <a:avLst/>
          </a:prstGeom>
          <a:ln w="28575">
            <a:solidFill>
              <a:srgbClr val="56BD88"/>
            </a:solidFill>
            <a:tailEnd type="triangle"/>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B73DF48A-EE1C-4A0D-87AC-1A644B5E12FD}"/>
              </a:ext>
            </a:extLst>
          </p:cNvPr>
          <p:cNvCxnSpPr>
            <a:cxnSpLocks/>
          </p:cNvCxnSpPr>
          <p:nvPr/>
        </p:nvCxnSpPr>
        <p:spPr>
          <a:xfrm flipV="1">
            <a:off x="6522414" y="4450548"/>
            <a:ext cx="0" cy="630583"/>
          </a:xfrm>
          <a:prstGeom prst="line">
            <a:avLst/>
          </a:prstGeom>
          <a:ln w="28575">
            <a:solidFill>
              <a:srgbClr val="56BD88"/>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3B66D867-6D57-4C1C-A9F0-BCE35F47BDE6}"/>
              </a:ext>
            </a:extLst>
          </p:cNvPr>
          <p:cNvGrpSpPr/>
          <p:nvPr/>
        </p:nvGrpSpPr>
        <p:grpSpPr>
          <a:xfrm>
            <a:off x="7259039" y="2277253"/>
            <a:ext cx="984839" cy="909938"/>
            <a:chOff x="7259039" y="2277253"/>
            <a:chExt cx="984839" cy="909938"/>
          </a:xfrm>
        </p:grpSpPr>
        <p:sp>
          <p:nvSpPr>
            <p:cNvPr id="55" name="Oval 54">
              <a:extLst>
                <a:ext uri="{FF2B5EF4-FFF2-40B4-BE49-F238E27FC236}">
                  <a16:creationId xmlns:a16="http://schemas.microsoft.com/office/drawing/2014/main" id="{9D670509-4FC8-44A9-A67A-251E55BEAD37}"/>
                </a:ext>
              </a:extLst>
            </p:cNvPr>
            <p:cNvSpPr/>
            <p:nvPr/>
          </p:nvSpPr>
          <p:spPr>
            <a:xfrm>
              <a:off x="7297637" y="2277253"/>
              <a:ext cx="909938" cy="909938"/>
            </a:xfrm>
            <a:prstGeom prst="ellipse">
              <a:avLst/>
            </a:prstGeom>
            <a:noFill/>
            <a:ln w="76200">
              <a:solidFill>
                <a:srgbClr val="56BD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218085EA-5601-4562-8BAE-83E7C30FFC12}"/>
                </a:ext>
              </a:extLst>
            </p:cNvPr>
            <p:cNvSpPr/>
            <p:nvPr/>
          </p:nvSpPr>
          <p:spPr>
            <a:xfrm>
              <a:off x="7259039" y="2326816"/>
              <a:ext cx="984839"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AECOM Sans" panose="020B0504020202020204" pitchFamily="34" charset="0"/>
                  <a:cs typeface="Arial" panose="020B0604020202020204" pitchFamily="34" charset="0"/>
                </a:rPr>
                <a:t>5311 Admin/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AECOM Sans" panose="020B0504020202020204" pitchFamily="34" charset="0"/>
                  <a:cs typeface="Arial" panose="020B0604020202020204" pitchFamily="34" charset="0"/>
                </a:rPr>
                <a:t>Operating</a:t>
              </a:r>
            </a:p>
          </p:txBody>
        </p:sp>
      </p:grpSp>
      <p:grpSp>
        <p:nvGrpSpPr>
          <p:cNvPr id="13" name="Group 12">
            <a:extLst>
              <a:ext uri="{FF2B5EF4-FFF2-40B4-BE49-F238E27FC236}">
                <a16:creationId xmlns:a16="http://schemas.microsoft.com/office/drawing/2014/main" id="{B11F7CA7-CDFB-4043-B4E0-B3FCF081CDE4}"/>
              </a:ext>
            </a:extLst>
          </p:cNvPr>
          <p:cNvGrpSpPr/>
          <p:nvPr/>
        </p:nvGrpSpPr>
        <p:grpSpPr>
          <a:xfrm>
            <a:off x="2111654" y="4623208"/>
            <a:ext cx="983789" cy="909938"/>
            <a:chOff x="2111654" y="4623208"/>
            <a:chExt cx="983789" cy="909938"/>
          </a:xfrm>
        </p:grpSpPr>
        <p:sp>
          <p:nvSpPr>
            <p:cNvPr id="87" name="Oval 86">
              <a:extLst>
                <a:ext uri="{FF2B5EF4-FFF2-40B4-BE49-F238E27FC236}">
                  <a16:creationId xmlns:a16="http://schemas.microsoft.com/office/drawing/2014/main" id="{A5A4BEE0-1BB2-4C53-8998-CC76BB077264}"/>
                </a:ext>
              </a:extLst>
            </p:cNvPr>
            <p:cNvSpPr/>
            <p:nvPr/>
          </p:nvSpPr>
          <p:spPr>
            <a:xfrm>
              <a:off x="2148042" y="4623208"/>
              <a:ext cx="909938" cy="909938"/>
            </a:xfrm>
            <a:prstGeom prst="ellipse">
              <a:avLst/>
            </a:prstGeom>
            <a:noFill/>
            <a:ln w="76200">
              <a:solidFill>
                <a:srgbClr val="56BD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BF8F088C-F1B9-43A4-B9E5-404D838A1E86}"/>
                </a:ext>
              </a:extLst>
            </p:cNvPr>
            <p:cNvSpPr/>
            <p:nvPr/>
          </p:nvSpPr>
          <p:spPr>
            <a:xfrm>
              <a:off x="2111654" y="4691247"/>
              <a:ext cx="983789"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AECOM Sans" panose="020B0504020202020204" pitchFamily="34" charset="0"/>
                  <a:cs typeface="Arial" panose="020B0604020202020204" pitchFamily="34" charset="0"/>
                </a:rPr>
                <a:t>5311 Admin/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AECOM Sans" panose="020B0504020202020204" pitchFamily="34" charset="0"/>
                  <a:cs typeface="Arial" panose="020B0604020202020204" pitchFamily="34" charset="0"/>
                </a:rPr>
                <a:t>Operating</a:t>
              </a:r>
            </a:p>
          </p:txBody>
        </p:sp>
      </p:grpSp>
      <p:grpSp>
        <p:nvGrpSpPr>
          <p:cNvPr id="16" name="Group 15">
            <a:extLst>
              <a:ext uri="{FF2B5EF4-FFF2-40B4-BE49-F238E27FC236}">
                <a16:creationId xmlns:a16="http://schemas.microsoft.com/office/drawing/2014/main" id="{4F56C1F9-8D55-4BE6-B978-DA5AB4313581}"/>
              </a:ext>
            </a:extLst>
          </p:cNvPr>
          <p:cNvGrpSpPr/>
          <p:nvPr/>
        </p:nvGrpSpPr>
        <p:grpSpPr>
          <a:xfrm>
            <a:off x="7247753" y="4623208"/>
            <a:ext cx="1020550" cy="909938"/>
            <a:chOff x="7247753" y="4623208"/>
            <a:chExt cx="1020550" cy="909938"/>
          </a:xfrm>
        </p:grpSpPr>
        <p:sp>
          <p:nvSpPr>
            <p:cNvPr id="93" name="Oval 92">
              <a:extLst>
                <a:ext uri="{FF2B5EF4-FFF2-40B4-BE49-F238E27FC236}">
                  <a16:creationId xmlns:a16="http://schemas.microsoft.com/office/drawing/2014/main" id="{010E6589-4749-4022-9BB4-BE940F557EF3}"/>
                </a:ext>
              </a:extLst>
            </p:cNvPr>
            <p:cNvSpPr/>
            <p:nvPr/>
          </p:nvSpPr>
          <p:spPr>
            <a:xfrm>
              <a:off x="7297637" y="4623208"/>
              <a:ext cx="909938" cy="909938"/>
            </a:xfrm>
            <a:prstGeom prst="ellipse">
              <a:avLst/>
            </a:prstGeom>
            <a:noFill/>
            <a:ln w="76200">
              <a:solidFill>
                <a:srgbClr val="56BD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8B04B531-7825-4113-AD82-C081A0317DA8}"/>
                </a:ext>
              </a:extLst>
            </p:cNvPr>
            <p:cNvSpPr/>
            <p:nvPr/>
          </p:nvSpPr>
          <p:spPr>
            <a:xfrm>
              <a:off x="7247753" y="4710002"/>
              <a:ext cx="1020550"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AECOM Sans" panose="020B0504020202020204" pitchFamily="34" charset="0"/>
                  <a:cs typeface="Arial" panose="020B0604020202020204" pitchFamily="34" charset="0"/>
                </a:rPr>
                <a:t>5311 Admin/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AECOM Sans" panose="020B0504020202020204" pitchFamily="34" charset="0"/>
                  <a:cs typeface="Arial" panose="020B0604020202020204" pitchFamily="34" charset="0"/>
                </a:rPr>
                <a:t>Operating</a:t>
              </a:r>
            </a:p>
          </p:txBody>
        </p:sp>
      </p:grpSp>
      <p:grpSp>
        <p:nvGrpSpPr>
          <p:cNvPr id="11" name="Group 10">
            <a:extLst>
              <a:ext uri="{FF2B5EF4-FFF2-40B4-BE49-F238E27FC236}">
                <a16:creationId xmlns:a16="http://schemas.microsoft.com/office/drawing/2014/main" id="{127650BE-EB05-4235-938C-3F28F89932A5}"/>
              </a:ext>
            </a:extLst>
          </p:cNvPr>
          <p:cNvGrpSpPr/>
          <p:nvPr/>
        </p:nvGrpSpPr>
        <p:grpSpPr>
          <a:xfrm>
            <a:off x="8439909" y="2277253"/>
            <a:ext cx="909938" cy="909938"/>
            <a:chOff x="8439909" y="2277253"/>
            <a:chExt cx="909938" cy="909938"/>
          </a:xfrm>
        </p:grpSpPr>
        <p:sp>
          <p:nvSpPr>
            <p:cNvPr id="57" name="Oval 56">
              <a:extLst>
                <a:ext uri="{FF2B5EF4-FFF2-40B4-BE49-F238E27FC236}">
                  <a16:creationId xmlns:a16="http://schemas.microsoft.com/office/drawing/2014/main" id="{A1207240-C108-4D9C-9C15-6E78CBB37E6E}"/>
                </a:ext>
              </a:extLst>
            </p:cNvPr>
            <p:cNvSpPr/>
            <p:nvPr/>
          </p:nvSpPr>
          <p:spPr>
            <a:xfrm>
              <a:off x="8439909" y="2277253"/>
              <a:ext cx="909938" cy="909938"/>
            </a:xfrm>
            <a:prstGeom prst="ellipse">
              <a:avLst/>
            </a:prstGeom>
            <a:noFill/>
            <a:ln w="76200">
              <a:solidFill>
                <a:srgbClr val="56BD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a:extLst>
                <a:ext uri="{FF2B5EF4-FFF2-40B4-BE49-F238E27FC236}">
                  <a16:creationId xmlns:a16="http://schemas.microsoft.com/office/drawing/2014/main" id="{FEC1EE59-2A69-4937-9122-95332151C9C3}"/>
                </a:ext>
              </a:extLst>
            </p:cNvPr>
            <p:cNvSpPr/>
            <p:nvPr/>
          </p:nvSpPr>
          <p:spPr>
            <a:xfrm>
              <a:off x="8556186" y="2453815"/>
              <a:ext cx="723493" cy="456535"/>
            </a:xfrm>
            <a:prstGeom prst="rect">
              <a:avLst/>
            </a:prstGeom>
          </p:spPr>
          <p:txBody>
            <a:bodyPr wrap="square">
              <a:spAutoFit/>
            </a:bodyPr>
            <a:lstStyle/>
            <a:p>
              <a:pPr>
                <a:lnSpc>
                  <a:spcPct val="150000"/>
                </a:lnSpc>
              </a:pPr>
              <a:r>
                <a:rPr lang="en-US">
                  <a:latin typeface="Arial" panose="020B0604020202020204" pitchFamily="34" charset="0"/>
                  <a:ea typeface="AECOM Sans" panose="020B0504020202020204" pitchFamily="34" charset="0"/>
                  <a:cs typeface="Arial" panose="020B0604020202020204" pitchFamily="34" charset="0"/>
                </a:rPr>
                <a:t>TDM</a:t>
              </a:r>
            </a:p>
          </p:txBody>
        </p:sp>
      </p:grpSp>
      <p:grpSp>
        <p:nvGrpSpPr>
          <p:cNvPr id="7" name="Group 6">
            <a:extLst>
              <a:ext uri="{FF2B5EF4-FFF2-40B4-BE49-F238E27FC236}">
                <a16:creationId xmlns:a16="http://schemas.microsoft.com/office/drawing/2014/main" id="{824FC673-73F5-436E-A4CC-D52BE8732B99}"/>
              </a:ext>
            </a:extLst>
          </p:cNvPr>
          <p:cNvGrpSpPr/>
          <p:nvPr/>
        </p:nvGrpSpPr>
        <p:grpSpPr>
          <a:xfrm>
            <a:off x="3290314" y="2277253"/>
            <a:ext cx="909938" cy="909938"/>
            <a:chOff x="3290314" y="2277253"/>
            <a:chExt cx="909938" cy="909938"/>
          </a:xfrm>
        </p:grpSpPr>
        <p:sp>
          <p:nvSpPr>
            <p:cNvPr id="45" name="Oval 44">
              <a:extLst>
                <a:ext uri="{FF2B5EF4-FFF2-40B4-BE49-F238E27FC236}">
                  <a16:creationId xmlns:a16="http://schemas.microsoft.com/office/drawing/2014/main" id="{F3A80C80-D36D-451A-8ABF-D9985C61ADA8}"/>
                </a:ext>
              </a:extLst>
            </p:cNvPr>
            <p:cNvSpPr/>
            <p:nvPr/>
          </p:nvSpPr>
          <p:spPr>
            <a:xfrm>
              <a:off x="3290314" y="2277253"/>
              <a:ext cx="909938" cy="909938"/>
            </a:xfrm>
            <a:prstGeom prst="ellipse">
              <a:avLst/>
            </a:prstGeom>
            <a:noFill/>
            <a:ln w="76200">
              <a:solidFill>
                <a:srgbClr val="56BD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a:extLst>
                <a:ext uri="{FF2B5EF4-FFF2-40B4-BE49-F238E27FC236}">
                  <a16:creationId xmlns:a16="http://schemas.microsoft.com/office/drawing/2014/main" id="{6AC82FAF-48AA-465F-AE8C-F725D1BD7129}"/>
                </a:ext>
              </a:extLst>
            </p:cNvPr>
            <p:cNvSpPr/>
            <p:nvPr/>
          </p:nvSpPr>
          <p:spPr>
            <a:xfrm>
              <a:off x="3415289" y="2453815"/>
              <a:ext cx="723493" cy="456535"/>
            </a:xfrm>
            <a:prstGeom prst="rect">
              <a:avLst/>
            </a:prstGeom>
          </p:spPr>
          <p:txBody>
            <a:bodyPr wrap="square">
              <a:spAutoFit/>
            </a:bodyPr>
            <a:lstStyle/>
            <a:p>
              <a:pPr>
                <a:lnSpc>
                  <a:spcPct val="150000"/>
                </a:lnSpc>
              </a:pPr>
              <a:r>
                <a:rPr lang="en-US">
                  <a:latin typeface="Arial" panose="020B0604020202020204" pitchFamily="34" charset="0"/>
                  <a:ea typeface="AECOM Sans" panose="020B0504020202020204" pitchFamily="34" charset="0"/>
                  <a:cs typeface="Arial" panose="020B0604020202020204" pitchFamily="34" charset="0"/>
                </a:rPr>
                <a:t>TDM</a:t>
              </a:r>
            </a:p>
          </p:txBody>
        </p:sp>
      </p:grpSp>
      <p:grpSp>
        <p:nvGrpSpPr>
          <p:cNvPr id="9" name="Group 8">
            <a:extLst>
              <a:ext uri="{FF2B5EF4-FFF2-40B4-BE49-F238E27FC236}">
                <a16:creationId xmlns:a16="http://schemas.microsoft.com/office/drawing/2014/main" id="{0BDC65F1-3B5D-4A4A-B107-1CA713529514}"/>
              </a:ext>
            </a:extLst>
          </p:cNvPr>
          <p:cNvGrpSpPr/>
          <p:nvPr/>
        </p:nvGrpSpPr>
        <p:grpSpPr>
          <a:xfrm>
            <a:off x="4433137" y="2277253"/>
            <a:ext cx="1035128" cy="909938"/>
            <a:chOff x="4433137" y="2277253"/>
            <a:chExt cx="1035128" cy="909938"/>
          </a:xfrm>
        </p:grpSpPr>
        <p:sp>
          <p:nvSpPr>
            <p:cNvPr id="47" name="Oval 46">
              <a:extLst>
                <a:ext uri="{FF2B5EF4-FFF2-40B4-BE49-F238E27FC236}">
                  <a16:creationId xmlns:a16="http://schemas.microsoft.com/office/drawing/2014/main" id="{ACB167E9-4E10-44CD-A95D-5099E1690BC8}"/>
                </a:ext>
              </a:extLst>
            </p:cNvPr>
            <p:cNvSpPr/>
            <p:nvPr/>
          </p:nvSpPr>
          <p:spPr>
            <a:xfrm>
              <a:off x="4484316" y="2277253"/>
              <a:ext cx="909938" cy="909938"/>
            </a:xfrm>
            <a:prstGeom prst="ellipse">
              <a:avLst/>
            </a:prstGeom>
            <a:noFill/>
            <a:ln w="76200">
              <a:solidFill>
                <a:srgbClr val="56BD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237DEA35-3377-4927-B4B7-91E914A78A94}"/>
                </a:ext>
              </a:extLst>
            </p:cNvPr>
            <p:cNvSpPr/>
            <p:nvPr/>
          </p:nvSpPr>
          <p:spPr>
            <a:xfrm>
              <a:off x="4433137" y="2473948"/>
              <a:ext cx="1035128" cy="523220"/>
            </a:xfrm>
            <a:prstGeom prst="rect">
              <a:avLst/>
            </a:prstGeom>
          </p:spPr>
          <p:txBody>
            <a:bodyPr wrap="square">
              <a:spAutoFit/>
            </a:bodyPr>
            <a:lstStyle/>
            <a:p>
              <a:pPr algn="ctr"/>
              <a:r>
                <a:rPr lang="en-US" sz="1400">
                  <a:latin typeface="Arial" panose="020B0604020202020204" pitchFamily="34" charset="0"/>
                  <a:ea typeface="AECOM Sans" panose="020B0504020202020204" pitchFamily="34" charset="0"/>
                  <a:cs typeface="Arial" panose="020B0604020202020204" pitchFamily="34" charset="0"/>
                </a:rPr>
                <a:t>Mobility </a:t>
              </a:r>
            </a:p>
            <a:p>
              <a:pPr algn="ctr"/>
              <a:r>
                <a:rPr lang="en-US" sz="1400">
                  <a:latin typeface="Arial" panose="020B0604020202020204" pitchFamily="34" charset="0"/>
                  <a:ea typeface="AECOM Sans" panose="020B0504020202020204" pitchFamily="34" charset="0"/>
                  <a:cs typeface="Arial" panose="020B0604020202020204" pitchFamily="34" charset="0"/>
                </a:rPr>
                <a:t>Mgmt</a:t>
              </a:r>
            </a:p>
          </p:txBody>
        </p:sp>
      </p:grpSp>
      <p:grpSp>
        <p:nvGrpSpPr>
          <p:cNvPr id="12" name="Group 11">
            <a:extLst>
              <a:ext uri="{FF2B5EF4-FFF2-40B4-BE49-F238E27FC236}">
                <a16:creationId xmlns:a16="http://schemas.microsoft.com/office/drawing/2014/main" id="{FD872B65-58BD-46EB-8E58-045CA817E01D}"/>
              </a:ext>
            </a:extLst>
          </p:cNvPr>
          <p:cNvGrpSpPr/>
          <p:nvPr/>
        </p:nvGrpSpPr>
        <p:grpSpPr>
          <a:xfrm>
            <a:off x="9597603" y="2277253"/>
            <a:ext cx="1035128" cy="909938"/>
            <a:chOff x="9597603" y="2277253"/>
            <a:chExt cx="1035128" cy="909938"/>
          </a:xfrm>
        </p:grpSpPr>
        <p:sp>
          <p:nvSpPr>
            <p:cNvPr id="59" name="Oval 58">
              <a:extLst>
                <a:ext uri="{FF2B5EF4-FFF2-40B4-BE49-F238E27FC236}">
                  <a16:creationId xmlns:a16="http://schemas.microsoft.com/office/drawing/2014/main" id="{390A8CD8-FDE1-4378-960A-8837B3D52380}"/>
                </a:ext>
              </a:extLst>
            </p:cNvPr>
            <p:cNvSpPr/>
            <p:nvPr/>
          </p:nvSpPr>
          <p:spPr>
            <a:xfrm>
              <a:off x="9633911" y="2277253"/>
              <a:ext cx="909938" cy="909938"/>
            </a:xfrm>
            <a:prstGeom prst="ellipse">
              <a:avLst/>
            </a:prstGeom>
            <a:noFill/>
            <a:ln w="76200">
              <a:solidFill>
                <a:srgbClr val="56BD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9DA8E126-5380-427F-AA1C-BE705A9EFBBA}"/>
                </a:ext>
              </a:extLst>
            </p:cNvPr>
            <p:cNvSpPr/>
            <p:nvPr/>
          </p:nvSpPr>
          <p:spPr>
            <a:xfrm>
              <a:off x="9597603" y="2473948"/>
              <a:ext cx="1035128" cy="523220"/>
            </a:xfrm>
            <a:prstGeom prst="rect">
              <a:avLst/>
            </a:prstGeom>
          </p:spPr>
          <p:txBody>
            <a:bodyPr wrap="square">
              <a:spAutoFit/>
            </a:bodyPr>
            <a:lstStyle/>
            <a:p>
              <a:pPr algn="ctr"/>
              <a:r>
                <a:rPr lang="en-US" sz="1400">
                  <a:latin typeface="Arial" panose="020B0604020202020204" pitchFamily="34" charset="0"/>
                  <a:ea typeface="AECOM Sans" panose="020B0504020202020204" pitchFamily="34" charset="0"/>
                  <a:cs typeface="Arial" panose="020B0604020202020204" pitchFamily="34" charset="0"/>
                </a:rPr>
                <a:t>Mobility </a:t>
              </a:r>
            </a:p>
            <a:p>
              <a:pPr algn="ctr"/>
              <a:r>
                <a:rPr lang="en-US" sz="1400">
                  <a:latin typeface="Arial" panose="020B0604020202020204" pitchFamily="34" charset="0"/>
                  <a:ea typeface="AECOM Sans" panose="020B0504020202020204" pitchFamily="34" charset="0"/>
                  <a:cs typeface="Arial" panose="020B0604020202020204" pitchFamily="34" charset="0"/>
                </a:rPr>
                <a:t>Mgmt</a:t>
              </a:r>
            </a:p>
          </p:txBody>
        </p:sp>
      </p:grpSp>
      <p:sp>
        <p:nvSpPr>
          <p:cNvPr id="109" name="Rectangle 108">
            <a:extLst>
              <a:ext uri="{FF2B5EF4-FFF2-40B4-BE49-F238E27FC236}">
                <a16:creationId xmlns:a16="http://schemas.microsoft.com/office/drawing/2014/main" id="{5FCD783C-D220-48A6-8512-B32EDC9630E2}"/>
              </a:ext>
            </a:extLst>
          </p:cNvPr>
          <p:cNvSpPr/>
          <p:nvPr/>
        </p:nvSpPr>
        <p:spPr>
          <a:xfrm>
            <a:off x="943682" y="6191004"/>
            <a:ext cx="7974250" cy="584775"/>
          </a:xfrm>
          <a:prstGeom prst="rect">
            <a:avLst/>
          </a:prstGeom>
        </p:spPr>
        <p:txBody>
          <a:bodyPr wrap="square">
            <a:spAutoFit/>
          </a:bodyPr>
          <a:lstStyle/>
          <a:p>
            <a:r>
              <a:rPr lang="en-US" sz="1600">
                <a:latin typeface="Arial" panose="020B0604020202020204" pitchFamily="34" charset="0"/>
                <a:cs typeface="Arial" panose="020B0604020202020204" pitchFamily="34" charset="0"/>
              </a:rPr>
              <a:t>*Marketing/advertising not an eligible Mobility Manager expense</a:t>
            </a:r>
          </a:p>
          <a:p>
            <a:endParaRPr lang="en-US" sz="1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619022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D462D9-800E-451E-A8E6-5DF1D145BC67}"/>
              </a:ext>
            </a:extLst>
          </p:cNvPr>
          <p:cNvSpPr/>
          <p:nvPr/>
        </p:nvSpPr>
        <p:spPr>
          <a:xfrm rot="5400000">
            <a:off x="5910806" y="-5910805"/>
            <a:ext cx="370390" cy="12192001"/>
          </a:xfrm>
          <a:prstGeom prst="rect">
            <a:avLst/>
          </a:prstGeom>
          <a:solidFill>
            <a:srgbClr val="093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45261EF3-36AA-46BC-9505-57A9573B3DF8}"/>
              </a:ext>
            </a:extLst>
          </p:cNvPr>
          <p:cNvSpPr txBox="1"/>
          <p:nvPr/>
        </p:nvSpPr>
        <p:spPr>
          <a:xfrm>
            <a:off x="525910" y="689847"/>
            <a:ext cx="11570840" cy="461665"/>
          </a:xfrm>
          <a:prstGeom prst="rect">
            <a:avLst/>
          </a:prstGeom>
          <a:noFill/>
        </p:spPr>
        <p:txBody>
          <a:bodyPr wrap="square" rtlCol="0">
            <a:spAutoFit/>
          </a:bodyPr>
          <a:lstStyle/>
          <a:p>
            <a:r>
              <a:rPr lang="en-US" sz="2400" b="1" dirty="0">
                <a:solidFill>
                  <a:srgbClr val="093B60"/>
                </a:solidFill>
                <a:latin typeface="Arial" panose="020B0604020202020204" pitchFamily="34" charset="0"/>
                <a:ea typeface="AECOM Sans" panose="020B0504020202020204" pitchFamily="34" charset="0"/>
                <a:cs typeface="Arial" panose="020B0604020202020204" pitchFamily="34" charset="0"/>
              </a:rPr>
              <a:t>2.3	Eligible Operating Expenses</a:t>
            </a:r>
            <a:endParaRPr lang="en-US" sz="2400" b="1" dirty="0">
              <a:solidFill>
                <a:srgbClr val="FF0000"/>
              </a:solidFill>
              <a:latin typeface="Arial" panose="020B0604020202020204" pitchFamily="34" charset="0"/>
              <a:ea typeface="AECOM Sans" panose="020B05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DF2E5BA8-C8D6-4C75-A8A6-81064C1CDDDC}"/>
              </a:ext>
            </a:extLst>
          </p:cNvPr>
          <p:cNvSpPr/>
          <p:nvPr/>
        </p:nvSpPr>
        <p:spPr>
          <a:xfrm rot="5400000">
            <a:off x="6073142" y="-5707024"/>
            <a:ext cx="45719" cy="12192002"/>
          </a:xfrm>
          <a:prstGeom prst="rect">
            <a:avLst/>
          </a:prstGeom>
          <a:solidFill>
            <a:srgbClr val="29A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1718DDF-3AEE-4F66-8379-F1A563006FB1}"/>
              </a:ext>
            </a:extLst>
          </p:cNvPr>
          <p:cNvSpPr txBox="1"/>
          <p:nvPr/>
        </p:nvSpPr>
        <p:spPr>
          <a:xfrm>
            <a:off x="208347" y="-47587"/>
            <a:ext cx="2545209" cy="430887"/>
          </a:xfrm>
          <a:prstGeom prst="rect">
            <a:avLst/>
          </a:prstGeom>
          <a:noFill/>
        </p:spPr>
        <p:txBody>
          <a:bodyPr wrap="square" rtlCol="0">
            <a:spAutoFit/>
          </a:bodyPr>
          <a:lstStyle/>
          <a:p>
            <a:r>
              <a:rPr lang="en-US" sz="2200" b="1">
                <a:solidFill>
                  <a:schemeClr val="bg1"/>
                </a:solidFill>
                <a:latin typeface="Arial" panose="020B0604020202020204" pitchFamily="34" charset="0"/>
                <a:ea typeface="AECOM Sans" panose="020B0504020202020204" pitchFamily="34" charset="0"/>
                <a:cs typeface="Arial" panose="020B0604020202020204" pitchFamily="34" charset="0"/>
              </a:rPr>
              <a:t>ncdot.gov</a:t>
            </a:r>
          </a:p>
        </p:txBody>
      </p:sp>
      <p:grpSp>
        <p:nvGrpSpPr>
          <p:cNvPr id="10" name="Group 9">
            <a:extLst>
              <a:ext uri="{FF2B5EF4-FFF2-40B4-BE49-F238E27FC236}">
                <a16:creationId xmlns:a16="http://schemas.microsoft.com/office/drawing/2014/main" id="{DECC02A9-8FCE-4446-BD5B-3A97A683A3DC}"/>
              </a:ext>
            </a:extLst>
          </p:cNvPr>
          <p:cNvGrpSpPr/>
          <p:nvPr/>
        </p:nvGrpSpPr>
        <p:grpSpPr>
          <a:xfrm>
            <a:off x="943032" y="1606377"/>
            <a:ext cx="5298880" cy="498216"/>
            <a:chOff x="943032" y="1606377"/>
            <a:chExt cx="5298880" cy="498216"/>
          </a:xfrm>
        </p:grpSpPr>
        <p:sp>
          <p:nvSpPr>
            <p:cNvPr id="14" name="Rectangle: Rounded Corners 13">
              <a:extLst>
                <a:ext uri="{FF2B5EF4-FFF2-40B4-BE49-F238E27FC236}">
                  <a16:creationId xmlns:a16="http://schemas.microsoft.com/office/drawing/2014/main" id="{24C132FB-9F39-413B-A762-80C2BDE3F506}"/>
                </a:ext>
              </a:extLst>
            </p:cNvPr>
            <p:cNvSpPr/>
            <p:nvPr/>
          </p:nvSpPr>
          <p:spPr>
            <a:xfrm>
              <a:off x="943717" y="1648057"/>
              <a:ext cx="4322562" cy="456535"/>
            </a:xfrm>
            <a:prstGeom prst="roundRect">
              <a:avLst/>
            </a:prstGeom>
            <a:noFill/>
            <a:ln>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4D6EDE9-1F53-4893-AE62-BE533D50508E}"/>
                </a:ext>
              </a:extLst>
            </p:cNvPr>
            <p:cNvSpPr/>
            <p:nvPr/>
          </p:nvSpPr>
          <p:spPr>
            <a:xfrm>
              <a:off x="1210704" y="1606377"/>
              <a:ext cx="5031208" cy="456535"/>
            </a:xfrm>
            <a:prstGeom prst="rect">
              <a:avLst/>
            </a:prstGeom>
          </p:spPr>
          <p:txBody>
            <a:bodyPr wrap="square">
              <a:spAutoFit/>
            </a:bodyPr>
            <a:lstStyle/>
            <a:p>
              <a:pPr>
                <a:lnSpc>
                  <a:spcPct val="150000"/>
                </a:lnSpc>
              </a:pPr>
              <a:r>
                <a:rPr lang="en-US">
                  <a:latin typeface="Arial" panose="020B0604020202020204" pitchFamily="34" charset="0"/>
                  <a:ea typeface="AECOM Sans" panose="020B0504020202020204" pitchFamily="34" charset="0"/>
                  <a:cs typeface="Arial" panose="020B0604020202020204" pitchFamily="34" charset="0"/>
                </a:rPr>
                <a:t>Public Transportation Trips</a:t>
              </a:r>
            </a:p>
          </p:txBody>
        </p:sp>
        <p:sp>
          <p:nvSpPr>
            <p:cNvPr id="2" name="Rectangle: Top Corners Rounded 1">
              <a:extLst>
                <a:ext uri="{FF2B5EF4-FFF2-40B4-BE49-F238E27FC236}">
                  <a16:creationId xmlns:a16="http://schemas.microsoft.com/office/drawing/2014/main" id="{5ACDDB63-7CA7-4E02-8D05-17226F78EE6E}"/>
                </a:ext>
              </a:extLst>
            </p:cNvPr>
            <p:cNvSpPr/>
            <p:nvPr/>
          </p:nvSpPr>
          <p:spPr>
            <a:xfrm rot="16200000">
              <a:off x="788675" y="1802414"/>
              <a:ext cx="456536" cy="147822"/>
            </a:xfrm>
            <a:prstGeom prst="round2SameRect">
              <a:avLst>
                <a:gd name="adj1" fmla="val 50000"/>
                <a:gd name="adj2" fmla="val 0"/>
              </a:avLst>
            </a:prstGeom>
            <a:solidFill>
              <a:srgbClr val="2F528F"/>
            </a:solidFill>
            <a:ln>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6" name="Straight Arrow Connector 15">
            <a:extLst>
              <a:ext uri="{FF2B5EF4-FFF2-40B4-BE49-F238E27FC236}">
                <a16:creationId xmlns:a16="http://schemas.microsoft.com/office/drawing/2014/main" id="{D5917B90-A3E5-486C-8322-ECFDA7D4DF01}"/>
              </a:ext>
            </a:extLst>
          </p:cNvPr>
          <p:cNvCxnSpPr>
            <a:cxnSpLocks/>
          </p:cNvCxnSpPr>
          <p:nvPr/>
        </p:nvCxnSpPr>
        <p:spPr>
          <a:xfrm>
            <a:off x="1324366" y="2735176"/>
            <a:ext cx="530469" cy="0"/>
          </a:xfrm>
          <a:prstGeom prst="straightConnector1">
            <a:avLst/>
          </a:prstGeom>
          <a:ln w="28575">
            <a:solidFill>
              <a:srgbClr val="2F528F"/>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09D0134-FD4C-4575-9788-20B95A884C3C}"/>
              </a:ext>
            </a:extLst>
          </p:cNvPr>
          <p:cNvCxnSpPr>
            <a:cxnSpLocks/>
          </p:cNvCxnSpPr>
          <p:nvPr/>
        </p:nvCxnSpPr>
        <p:spPr>
          <a:xfrm flipV="1">
            <a:off x="1336431" y="2104593"/>
            <a:ext cx="0" cy="630583"/>
          </a:xfrm>
          <a:prstGeom prst="line">
            <a:avLst/>
          </a:prstGeom>
          <a:ln w="28575">
            <a:solidFill>
              <a:srgbClr val="2F528F"/>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5348A24B-275B-4430-966B-FF16E6C14CF9}"/>
              </a:ext>
            </a:extLst>
          </p:cNvPr>
          <p:cNvGrpSpPr/>
          <p:nvPr/>
        </p:nvGrpSpPr>
        <p:grpSpPr>
          <a:xfrm>
            <a:off x="2040349" y="2274299"/>
            <a:ext cx="1144356" cy="909938"/>
            <a:chOff x="2040349" y="2274299"/>
            <a:chExt cx="1144356" cy="909938"/>
          </a:xfrm>
        </p:grpSpPr>
        <p:sp>
          <p:nvSpPr>
            <p:cNvPr id="19" name="Oval 18">
              <a:extLst>
                <a:ext uri="{FF2B5EF4-FFF2-40B4-BE49-F238E27FC236}">
                  <a16:creationId xmlns:a16="http://schemas.microsoft.com/office/drawing/2014/main" id="{C6140BC4-086C-48A3-81F9-C00E7BFE72DC}"/>
                </a:ext>
              </a:extLst>
            </p:cNvPr>
            <p:cNvSpPr/>
            <p:nvPr/>
          </p:nvSpPr>
          <p:spPr>
            <a:xfrm>
              <a:off x="2148042" y="2274299"/>
              <a:ext cx="909938" cy="909938"/>
            </a:xfrm>
            <a:prstGeom prst="ellipse">
              <a:avLst/>
            </a:prstGeom>
            <a:noFill/>
            <a:ln w="7620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7F5C1489-A2F6-4259-A201-F2F9A3F55773}"/>
                </a:ext>
              </a:extLst>
            </p:cNvPr>
            <p:cNvSpPr/>
            <p:nvPr/>
          </p:nvSpPr>
          <p:spPr>
            <a:xfrm>
              <a:off x="2040349" y="2314116"/>
              <a:ext cx="1144356"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AECOM Sans" panose="020B0504020202020204" pitchFamily="34" charset="0"/>
                  <a:cs typeface="Arial" panose="020B0604020202020204" pitchFamily="34" charset="0"/>
                </a:rPr>
                <a:t>5311 Admin/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AECOM Sans" panose="020B0504020202020204" pitchFamily="34" charset="0"/>
                  <a:cs typeface="Arial" panose="020B0604020202020204" pitchFamily="34" charset="0"/>
                </a:rPr>
                <a:t>Operating</a:t>
              </a:r>
            </a:p>
          </p:txBody>
        </p:sp>
      </p:grpSp>
      <p:grpSp>
        <p:nvGrpSpPr>
          <p:cNvPr id="4" name="Group 3">
            <a:extLst>
              <a:ext uri="{FF2B5EF4-FFF2-40B4-BE49-F238E27FC236}">
                <a16:creationId xmlns:a16="http://schemas.microsoft.com/office/drawing/2014/main" id="{6FB046AD-BA6D-4242-AE11-E3715221B1F4}"/>
              </a:ext>
            </a:extLst>
          </p:cNvPr>
          <p:cNvGrpSpPr/>
          <p:nvPr/>
        </p:nvGrpSpPr>
        <p:grpSpPr>
          <a:xfrm>
            <a:off x="3155600" y="2274299"/>
            <a:ext cx="1158515" cy="909938"/>
            <a:chOff x="3155600" y="2274299"/>
            <a:chExt cx="1158515" cy="909938"/>
          </a:xfrm>
        </p:grpSpPr>
        <p:sp>
          <p:nvSpPr>
            <p:cNvPr id="22" name="Oval 21">
              <a:extLst>
                <a:ext uri="{FF2B5EF4-FFF2-40B4-BE49-F238E27FC236}">
                  <a16:creationId xmlns:a16="http://schemas.microsoft.com/office/drawing/2014/main" id="{742D3D25-D989-419F-9F90-8F9B33C7C912}"/>
                </a:ext>
              </a:extLst>
            </p:cNvPr>
            <p:cNvSpPr/>
            <p:nvPr/>
          </p:nvSpPr>
          <p:spPr>
            <a:xfrm>
              <a:off x="3290314" y="2274299"/>
              <a:ext cx="909938" cy="909938"/>
            </a:xfrm>
            <a:prstGeom prst="ellipse">
              <a:avLst/>
            </a:prstGeom>
            <a:noFill/>
            <a:ln w="7620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8D8D7D61-5903-4CF4-A6FA-E8D4E8608F78}"/>
                </a:ext>
              </a:extLst>
            </p:cNvPr>
            <p:cNvSpPr/>
            <p:nvPr/>
          </p:nvSpPr>
          <p:spPr>
            <a:xfrm>
              <a:off x="3155600" y="2453815"/>
              <a:ext cx="1158515" cy="523220"/>
            </a:xfrm>
            <a:prstGeom prst="rect">
              <a:avLst/>
            </a:prstGeom>
          </p:spPr>
          <p:txBody>
            <a:bodyPr wrap="square">
              <a:spAutoFit/>
            </a:bodyPr>
            <a:lstStyle/>
            <a:p>
              <a:pPr algn="ctr"/>
              <a:r>
                <a:rPr lang="en-US" sz="1400">
                  <a:latin typeface="Arial" panose="020B0604020202020204" pitchFamily="34" charset="0"/>
                  <a:ea typeface="AECOM Sans" panose="020B0504020202020204" pitchFamily="34" charset="0"/>
                  <a:cs typeface="Arial" panose="020B0604020202020204" pitchFamily="34" charset="0"/>
                </a:rPr>
                <a:t>5310</a:t>
              </a:r>
            </a:p>
            <a:p>
              <a:pPr algn="ctr"/>
              <a:r>
                <a:rPr lang="en-US" sz="1400">
                  <a:latin typeface="Arial" panose="020B0604020202020204" pitchFamily="34" charset="0"/>
                  <a:ea typeface="AECOM Sans" panose="020B0504020202020204" pitchFamily="34" charset="0"/>
                  <a:cs typeface="Arial" panose="020B0604020202020204" pitchFamily="34" charset="0"/>
                </a:rPr>
                <a:t>Operating</a:t>
              </a:r>
            </a:p>
          </p:txBody>
        </p:sp>
      </p:grpSp>
      <p:grpSp>
        <p:nvGrpSpPr>
          <p:cNvPr id="6" name="Group 5">
            <a:extLst>
              <a:ext uri="{FF2B5EF4-FFF2-40B4-BE49-F238E27FC236}">
                <a16:creationId xmlns:a16="http://schemas.microsoft.com/office/drawing/2014/main" id="{8A637CBF-BA90-421C-AD2F-E873D1504B25}"/>
              </a:ext>
            </a:extLst>
          </p:cNvPr>
          <p:cNvGrpSpPr/>
          <p:nvPr/>
        </p:nvGrpSpPr>
        <p:grpSpPr>
          <a:xfrm>
            <a:off x="4390040" y="2274299"/>
            <a:ext cx="1100255" cy="909938"/>
            <a:chOff x="4390040" y="2274299"/>
            <a:chExt cx="1100255" cy="909938"/>
          </a:xfrm>
        </p:grpSpPr>
        <p:sp>
          <p:nvSpPr>
            <p:cNvPr id="25" name="Oval 24">
              <a:extLst>
                <a:ext uri="{FF2B5EF4-FFF2-40B4-BE49-F238E27FC236}">
                  <a16:creationId xmlns:a16="http://schemas.microsoft.com/office/drawing/2014/main" id="{D5BCFC41-02DF-4344-9990-DB7E67E3E1E4}"/>
                </a:ext>
              </a:extLst>
            </p:cNvPr>
            <p:cNvSpPr/>
            <p:nvPr/>
          </p:nvSpPr>
          <p:spPr>
            <a:xfrm>
              <a:off x="4432586" y="2274299"/>
              <a:ext cx="909938" cy="909938"/>
            </a:xfrm>
            <a:prstGeom prst="ellipse">
              <a:avLst/>
            </a:prstGeom>
            <a:noFill/>
            <a:ln w="7620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33B9045D-985D-484B-A637-190CB3A6F5FE}"/>
                </a:ext>
              </a:extLst>
            </p:cNvPr>
            <p:cNvSpPr/>
            <p:nvPr/>
          </p:nvSpPr>
          <p:spPr>
            <a:xfrm>
              <a:off x="4390040" y="2464574"/>
              <a:ext cx="1100255" cy="436273"/>
            </a:xfrm>
            <a:prstGeom prst="rect">
              <a:avLst/>
            </a:prstGeom>
          </p:spPr>
          <p:txBody>
            <a:bodyPr wrap="square">
              <a:spAutoFit/>
            </a:bodyPr>
            <a:lstStyle/>
            <a:p>
              <a:pPr>
                <a:lnSpc>
                  <a:spcPct val="150000"/>
                </a:lnSpc>
              </a:pPr>
              <a:r>
                <a:rPr lang="en-US" sz="1700">
                  <a:latin typeface="Arial" panose="020B0604020202020204" pitchFamily="34" charset="0"/>
                  <a:ea typeface="AECOM Sans" panose="020B0504020202020204" pitchFamily="34" charset="0"/>
                  <a:cs typeface="Arial" panose="020B0604020202020204" pitchFamily="34" charset="0"/>
                </a:rPr>
                <a:t>ConCPT</a:t>
              </a:r>
            </a:p>
          </p:txBody>
        </p:sp>
      </p:grpSp>
      <p:grpSp>
        <p:nvGrpSpPr>
          <p:cNvPr id="7" name="Group 6">
            <a:extLst>
              <a:ext uri="{FF2B5EF4-FFF2-40B4-BE49-F238E27FC236}">
                <a16:creationId xmlns:a16="http://schemas.microsoft.com/office/drawing/2014/main" id="{0F31BE00-891B-45D3-AEEE-6BFA82B1EA95}"/>
              </a:ext>
            </a:extLst>
          </p:cNvPr>
          <p:cNvGrpSpPr/>
          <p:nvPr/>
        </p:nvGrpSpPr>
        <p:grpSpPr>
          <a:xfrm>
            <a:off x="2134599" y="3465279"/>
            <a:ext cx="928519" cy="909938"/>
            <a:chOff x="2134599" y="3465279"/>
            <a:chExt cx="928519" cy="909938"/>
          </a:xfrm>
        </p:grpSpPr>
        <p:sp>
          <p:nvSpPr>
            <p:cNvPr id="29" name="Oval 28">
              <a:extLst>
                <a:ext uri="{FF2B5EF4-FFF2-40B4-BE49-F238E27FC236}">
                  <a16:creationId xmlns:a16="http://schemas.microsoft.com/office/drawing/2014/main" id="{3787A089-3381-4C4F-9159-A2F3A82B9732}"/>
                </a:ext>
              </a:extLst>
            </p:cNvPr>
            <p:cNvSpPr/>
            <p:nvPr/>
          </p:nvSpPr>
          <p:spPr>
            <a:xfrm>
              <a:off x="2148042" y="3465279"/>
              <a:ext cx="909938" cy="909938"/>
            </a:xfrm>
            <a:prstGeom prst="ellipse">
              <a:avLst/>
            </a:prstGeom>
            <a:noFill/>
            <a:ln w="7620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531EA7D8-18FD-4D01-8317-50E4E130AB1E}"/>
                </a:ext>
              </a:extLst>
            </p:cNvPr>
            <p:cNvSpPr/>
            <p:nvPr/>
          </p:nvSpPr>
          <p:spPr>
            <a:xfrm>
              <a:off x="2134599" y="3644796"/>
              <a:ext cx="928519" cy="456535"/>
            </a:xfrm>
            <a:prstGeom prst="rect">
              <a:avLst/>
            </a:prstGeom>
          </p:spPr>
          <p:txBody>
            <a:bodyPr wrap="square">
              <a:spAutoFit/>
            </a:bodyPr>
            <a:lstStyle/>
            <a:p>
              <a:pPr algn="ctr">
                <a:lnSpc>
                  <a:spcPct val="150000"/>
                </a:lnSpc>
              </a:pPr>
              <a:r>
                <a:rPr lang="en-US">
                  <a:latin typeface="Arial" panose="020B0604020202020204" pitchFamily="34" charset="0"/>
                  <a:ea typeface="AECOM Sans" panose="020B0504020202020204" pitchFamily="34" charset="0"/>
                  <a:cs typeface="Arial" panose="020B0604020202020204" pitchFamily="34" charset="0"/>
                </a:rPr>
                <a:t>RO</a:t>
              </a:r>
            </a:p>
          </p:txBody>
        </p:sp>
      </p:grpSp>
      <p:grpSp>
        <p:nvGrpSpPr>
          <p:cNvPr id="8" name="Group 7">
            <a:extLst>
              <a:ext uri="{FF2B5EF4-FFF2-40B4-BE49-F238E27FC236}">
                <a16:creationId xmlns:a16="http://schemas.microsoft.com/office/drawing/2014/main" id="{BF6DAD6A-B19F-4FDD-A59C-26F8936963FB}"/>
              </a:ext>
            </a:extLst>
          </p:cNvPr>
          <p:cNvGrpSpPr/>
          <p:nvPr/>
        </p:nvGrpSpPr>
        <p:grpSpPr>
          <a:xfrm>
            <a:off x="3274418" y="3465279"/>
            <a:ext cx="968865" cy="909938"/>
            <a:chOff x="3274418" y="3465279"/>
            <a:chExt cx="968865" cy="909938"/>
          </a:xfrm>
        </p:grpSpPr>
        <p:sp>
          <p:nvSpPr>
            <p:cNvPr id="31" name="Oval 30">
              <a:extLst>
                <a:ext uri="{FF2B5EF4-FFF2-40B4-BE49-F238E27FC236}">
                  <a16:creationId xmlns:a16="http://schemas.microsoft.com/office/drawing/2014/main" id="{8192448A-793B-4383-87B5-F1B6542101C9}"/>
                </a:ext>
              </a:extLst>
            </p:cNvPr>
            <p:cNvSpPr/>
            <p:nvPr/>
          </p:nvSpPr>
          <p:spPr>
            <a:xfrm>
              <a:off x="3290314" y="3465279"/>
              <a:ext cx="909938" cy="909938"/>
            </a:xfrm>
            <a:prstGeom prst="ellipse">
              <a:avLst/>
            </a:prstGeom>
            <a:noFill/>
            <a:ln w="7620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BA135431-E5CC-496D-A589-7BD8F747411D}"/>
                </a:ext>
              </a:extLst>
            </p:cNvPr>
            <p:cNvSpPr/>
            <p:nvPr/>
          </p:nvSpPr>
          <p:spPr>
            <a:xfrm>
              <a:off x="3274418" y="3644795"/>
              <a:ext cx="968865" cy="456535"/>
            </a:xfrm>
            <a:prstGeom prst="rect">
              <a:avLst/>
            </a:prstGeom>
          </p:spPr>
          <p:txBody>
            <a:bodyPr wrap="square">
              <a:spAutoFit/>
            </a:bodyPr>
            <a:lstStyle/>
            <a:p>
              <a:pPr algn="ctr">
                <a:lnSpc>
                  <a:spcPct val="150000"/>
                </a:lnSpc>
              </a:pPr>
              <a:r>
                <a:rPr lang="en-US">
                  <a:latin typeface="Arial" panose="020B0604020202020204" pitchFamily="34" charset="0"/>
                  <a:ea typeface="AECOM Sans" panose="020B0504020202020204" pitchFamily="34" charset="0"/>
                  <a:cs typeface="Arial" panose="020B0604020202020204" pitchFamily="34" charset="0"/>
                </a:rPr>
                <a:t>ROAP</a:t>
              </a:r>
            </a:p>
          </p:txBody>
        </p:sp>
      </p:grpSp>
      <p:grpSp>
        <p:nvGrpSpPr>
          <p:cNvPr id="9" name="Group 8">
            <a:extLst>
              <a:ext uri="{FF2B5EF4-FFF2-40B4-BE49-F238E27FC236}">
                <a16:creationId xmlns:a16="http://schemas.microsoft.com/office/drawing/2014/main" id="{0373AFD6-CE6D-48EA-813E-78347C61F8EC}"/>
              </a:ext>
            </a:extLst>
          </p:cNvPr>
          <p:cNvGrpSpPr/>
          <p:nvPr/>
        </p:nvGrpSpPr>
        <p:grpSpPr>
          <a:xfrm>
            <a:off x="4349798" y="3465279"/>
            <a:ext cx="1089983" cy="909938"/>
            <a:chOff x="4349798" y="3465279"/>
            <a:chExt cx="1089983" cy="909938"/>
          </a:xfrm>
        </p:grpSpPr>
        <p:sp>
          <p:nvSpPr>
            <p:cNvPr id="33" name="Oval 32">
              <a:extLst>
                <a:ext uri="{FF2B5EF4-FFF2-40B4-BE49-F238E27FC236}">
                  <a16:creationId xmlns:a16="http://schemas.microsoft.com/office/drawing/2014/main" id="{0A298661-AF1A-4161-8670-FF567B32E394}"/>
                </a:ext>
              </a:extLst>
            </p:cNvPr>
            <p:cNvSpPr/>
            <p:nvPr/>
          </p:nvSpPr>
          <p:spPr>
            <a:xfrm>
              <a:off x="4432586" y="3465279"/>
              <a:ext cx="909938" cy="909938"/>
            </a:xfrm>
            <a:prstGeom prst="ellipse">
              <a:avLst/>
            </a:prstGeom>
            <a:noFill/>
            <a:ln w="7620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E678C3D7-8D24-48EE-900E-F907C8AC6294}"/>
                </a:ext>
              </a:extLst>
            </p:cNvPr>
            <p:cNvSpPr/>
            <p:nvPr/>
          </p:nvSpPr>
          <p:spPr>
            <a:xfrm>
              <a:off x="4349798" y="3666312"/>
              <a:ext cx="1089983" cy="436273"/>
            </a:xfrm>
            <a:prstGeom prst="rect">
              <a:avLst/>
            </a:prstGeom>
          </p:spPr>
          <p:txBody>
            <a:bodyPr wrap="square">
              <a:spAutoFit/>
            </a:bodyPr>
            <a:lstStyle/>
            <a:p>
              <a:pPr algn="ctr">
                <a:lnSpc>
                  <a:spcPct val="150000"/>
                </a:lnSpc>
              </a:pPr>
              <a:r>
                <a:rPr lang="en-US" sz="1700">
                  <a:latin typeface="Arial" panose="020B0604020202020204" pitchFamily="34" charset="0"/>
                  <a:ea typeface="AECOM Sans" panose="020B0504020202020204" pitchFamily="34" charset="0"/>
                  <a:cs typeface="Arial" panose="020B0604020202020204" pitchFamily="34" charset="0"/>
                </a:rPr>
                <a:t>SMAP</a:t>
              </a:r>
            </a:p>
          </p:txBody>
        </p:sp>
      </p:grpSp>
    </p:spTree>
    <p:extLst>
      <p:ext uri="{BB962C8B-B14F-4D97-AF65-F5344CB8AC3E}">
        <p14:creationId xmlns:p14="http://schemas.microsoft.com/office/powerpoint/2010/main" val="28249576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D462D9-800E-451E-A8E6-5DF1D145BC67}"/>
              </a:ext>
            </a:extLst>
          </p:cNvPr>
          <p:cNvSpPr/>
          <p:nvPr/>
        </p:nvSpPr>
        <p:spPr>
          <a:xfrm rot="5400000">
            <a:off x="5910806" y="-5910805"/>
            <a:ext cx="370390" cy="12192001"/>
          </a:xfrm>
          <a:prstGeom prst="rect">
            <a:avLst/>
          </a:prstGeom>
          <a:solidFill>
            <a:srgbClr val="093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45261EF3-36AA-46BC-9505-57A9573B3DF8}"/>
              </a:ext>
            </a:extLst>
          </p:cNvPr>
          <p:cNvSpPr txBox="1"/>
          <p:nvPr/>
        </p:nvSpPr>
        <p:spPr>
          <a:xfrm>
            <a:off x="525910" y="689847"/>
            <a:ext cx="11570840" cy="461665"/>
          </a:xfrm>
          <a:prstGeom prst="rect">
            <a:avLst/>
          </a:prstGeom>
          <a:noFill/>
        </p:spPr>
        <p:txBody>
          <a:bodyPr wrap="square" rtlCol="0">
            <a:spAutoFit/>
          </a:bodyPr>
          <a:lstStyle/>
          <a:p>
            <a:r>
              <a:rPr lang="en-US" sz="2400" b="1" dirty="0">
                <a:solidFill>
                  <a:srgbClr val="093B60"/>
                </a:solidFill>
                <a:latin typeface="Arial" panose="020B0604020202020204" pitchFamily="34" charset="0"/>
                <a:ea typeface="AECOM Sans" panose="020B0504020202020204" pitchFamily="34" charset="0"/>
                <a:cs typeface="Arial" panose="020B0604020202020204" pitchFamily="34" charset="0"/>
              </a:rPr>
              <a:t>2.4	Eligible Capital Expenses</a:t>
            </a:r>
            <a:endParaRPr lang="en-US" sz="2400" b="1" dirty="0">
              <a:solidFill>
                <a:srgbClr val="FF0000"/>
              </a:solidFill>
              <a:latin typeface="Arial" panose="020B0604020202020204" pitchFamily="34" charset="0"/>
              <a:ea typeface="AECOM Sans" panose="020B05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DF2E5BA8-C8D6-4C75-A8A6-81064C1CDDDC}"/>
              </a:ext>
            </a:extLst>
          </p:cNvPr>
          <p:cNvSpPr/>
          <p:nvPr/>
        </p:nvSpPr>
        <p:spPr>
          <a:xfrm rot="5400000">
            <a:off x="6073142" y="-5707024"/>
            <a:ext cx="45719" cy="12192002"/>
          </a:xfrm>
          <a:prstGeom prst="rect">
            <a:avLst/>
          </a:prstGeom>
          <a:solidFill>
            <a:srgbClr val="29A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1718DDF-3AEE-4F66-8379-F1A563006FB1}"/>
              </a:ext>
            </a:extLst>
          </p:cNvPr>
          <p:cNvSpPr txBox="1"/>
          <p:nvPr/>
        </p:nvSpPr>
        <p:spPr>
          <a:xfrm>
            <a:off x="208347" y="-47587"/>
            <a:ext cx="2545209" cy="430887"/>
          </a:xfrm>
          <a:prstGeom prst="rect">
            <a:avLst/>
          </a:prstGeom>
          <a:noFill/>
        </p:spPr>
        <p:txBody>
          <a:bodyPr wrap="square" rtlCol="0">
            <a:spAutoFit/>
          </a:bodyPr>
          <a:lstStyle/>
          <a:p>
            <a:r>
              <a:rPr lang="en-US" sz="2200" b="1">
                <a:solidFill>
                  <a:schemeClr val="bg1"/>
                </a:solidFill>
                <a:latin typeface="Arial" panose="020B0604020202020204" pitchFamily="34" charset="0"/>
                <a:ea typeface="AECOM Sans" panose="020B0504020202020204" pitchFamily="34" charset="0"/>
                <a:cs typeface="Arial" panose="020B0604020202020204" pitchFamily="34" charset="0"/>
              </a:rPr>
              <a:t>ncdot.gov</a:t>
            </a:r>
          </a:p>
        </p:txBody>
      </p:sp>
      <p:sp>
        <p:nvSpPr>
          <p:cNvPr id="15" name="Rectangle 14">
            <a:extLst>
              <a:ext uri="{FF2B5EF4-FFF2-40B4-BE49-F238E27FC236}">
                <a16:creationId xmlns:a16="http://schemas.microsoft.com/office/drawing/2014/main" id="{B4D6EDE9-1F53-4893-AE62-BE533D50508E}"/>
              </a:ext>
            </a:extLst>
          </p:cNvPr>
          <p:cNvSpPr/>
          <p:nvPr/>
        </p:nvSpPr>
        <p:spPr>
          <a:xfrm>
            <a:off x="1210704" y="1606377"/>
            <a:ext cx="3915712" cy="456535"/>
          </a:xfrm>
          <a:prstGeom prst="rect">
            <a:avLst/>
          </a:prstGeom>
        </p:spPr>
        <p:txBody>
          <a:bodyPr wrap="square">
            <a:spAutoFit/>
          </a:bodyPr>
          <a:lstStyle/>
          <a:p>
            <a:pPr>
              <a:lnSpc>
                <a:spcPct val="150000"/>
              </a:lnSpc>
            </a:pPr>
            <a:r>
              <a:rPr lang="en-US">
                <a:latin typeface="Arial" panose="020B0604020202020204" pitchFamily="34" charset="0"/>
                <a:ea typeface="AECOM Sans" panose="020B0504020202020204" pitchFamily="34" charset="0"/>
                <a:cs typeface="Arial" panose="020B0604020202020204" pitchFamily="34" charset="0"/>
              </a:rPr>
              <a:t>Purchase/Replacements of Vehicle </a:t>
            </a:r>
          </a:p>
        </p:txBody>
      </p:sp>
      <p:grpSp>
        <p:nvGrpSpPr>
          <p:cNvPr id="3" name="Group 2">
            <a:extLst>
              <a:ext uri="{FF2B5EF4-FFF2-40B4-BE49-F238E27FC236}">
                <a16:creationId xmlns:a16="http://schemas.microsoft.com/office/drawing/2014/main" id="{5DA836BA-6365-4C9C-B268-C0DDE6B95837}"/>
              </a:ext>
            </a:extLst>
          </p:cNvPr>
          <p:cNvGrpSpPr/>
          <p:nvPr/>
        </p:nvGrpSpPr>
        <p:grpSpPr>
          <a:xfrm>
            <a:off x="943032" y="1648057"/>
            <a:ext cx="4323247" cy="456536"/>
            <a:chOff x="943032" y="1648057"/>
            <a:chExt cx="4323247" cy="456536"/>
          </a:xfrm>
        </p:grpSpPr>
        <p:sp>
          <p:nvSpPr>
            <p:cNvPr id="14" name="Rectangle: Rounded Corners 13">
              <a:extLst>
                <a:ext uri="{FF2B5EF4-FFF2-40B4-BE49-F238E27FC236}">
                  <a16:creationId xmlns:a16="http://schemas.microsoft.com/office/drawing/2014/main" id="{24C132FB-9F39-413B-A762-80C2BDE3F506}"/>
                </a:ext>
              </a:extLst>
            </p:cNvPr>
            <p:cNvSpPr/>
            <p:nvPr/>
          </p:nvSpPr>
          <p:spPr>
            <a:xfrm>
              <a:off x="943717" y="1648057"/>
              <a:ext cx="4322562" cy="456535"/>
            </a:xfrm>
            <a:prstGeom prst="roundRect">
              <a:avLst/>
            </a:prstGeom>
            <a:noFill/>
            <a:ln>
              <a:solidFill>
                <a:srgbClr val="8CC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Top Corners Rounded 1">
              <a:extLst>
                <a:ext uri="{FF2B5EF4-FFF2-40B4-BE49-F238E27FC236}">
                  <a16:creationId xmlns:a16="http://schemas.microsoft.com/office/drawing/2014/main" id="{5ACDDB63-7CA7-4E02-8D05-17226F78EE6E}"/>
                </a:ext>
              </a:extLst>
            </p:cNvPr>
            <p:cNvSpPr/>
            <p:nvPr/>
          </p:nvSpPr>
          <p:spPr>
            <a:xfrm rot="16200000">
              <a:off x="788675" y="1802414"/>
              <a:ext cx="456536" cy="147822"/>
            </a:xfrm>
            <a:prstGeom prst="round2SameRect">
              <a:avLst>
                <a:gd name="adj1" fmla="val 50000"/>
                <a:gd name="adj2" fmla="val 0"/>
              </a:avLst>
            </a:prstGeom>
            <a:solidFill>
              <a:srgbClr val="8CC040"/>
            </a:solidFill>
            <a:ln>
              <a:solidFill>
                <a:srgbClr val="8CC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a:extLst>
              <a:ext uri="{FF2B5EF4-FFF2-40B4-BE49-F238E27FC236}">
                <a16:creationId xmlns:a16="http://schemas.microsoft.com/office/drawing/2014/main" id="{AEA70E15-2CFB-4FD3-8B90-E95BE251466C}"/>
              </a:ext>
            </a:extLst>
          </p:cNvPr>
          <p:cNvGrpSpPr/>
          <p:nvPr/>
        </p:nvGrpSpPr>
        <p:grpSpPr>
          <a:xfrm>
            <a:off x="6097064" y="1599432"/>
            <a:ext cx="4569554" cy="498216"/>
            <a:chOff x="6097064" y="1599432"/>
            <a:chExt cx="4569554" cy="498216"/>
          </a:xfrm>
        </p:grpSpPr>
        <p:sp>
          <p:nvSpPr>
            <p:cNvPr id="18" name="Rectangle: Rounded Corners 17">
              <a:extLst>
                <a:ext uri="{FF2B5EF4-FFF2-40B4-BE49-F238E27FC236}">
                  <a16:creationId xmlns:a16="http://schemas.microsoft.com/office/drawing/2014/main" id="{C91BD2EB-CD5A-44D8-8AB1-BFE58A21A343}"/>
                </a:ext>
              </a:extLst>
            </p:cNvPr>
            <p:cNvSpPr/>
            <p:nvPr/>
          </p:nvSpPr>
          <p:spPr>
            <a:xfrm>
              <a:off x="6167197" y="1641112"/>
              <a:ext cx="4499421" cy="456535"/>
            </a:xfrm>
            <a:prstGeom prst="roundRect">
              <a:avLst/>
            </a:prstGeom>
            <a:noFill/>
            <a:ln>
              <a:solidFill>
                <a:srgbClr val="8CC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5B5299F-F2BE-4BD9-B950-BA500DB4764D}"/>
                </a:ext>
              </a:extLst>
            </p:cNvPr>
            <p:cNvSpPr/>
            <p:nvPr/>
          </p:nvSpPr>
          <p:spPr>
            <a:xfrm>
              <a:off x="6434185" y="1599432"/>
              <a:ext cx="4232433" cy="456535"/>
            </a:xfrm>
            <a:prstGeom prst="rect">
              <a:avLst/>
            </a:prstGeom>
          </p:spPr>
          <p:txBody>
            <a:bodyPr wrap="square">
              <a:spAutoFit/>
            </a:bodyPr>
            <a:lstStyle/>
            <a:p>
              <a:pPr>
                <a:lnSpc>
                  <a:spcPct val="150000"/>
                </a:lnSpc>
              </a:pPr>
              <a:r>
                <a:rPr lang="en-US">
                  <a:latin typeface="Arial" panose="020B0604020202020204" pitchFamily="34" charset="0"/>
                  <a:ea typeface="AECOM Sans" panose="020B0504020202020204" pitchFamily="34" charset="0"/>
                  <a:cs typeface="Arial" panose="020B0604020202020204" pitchFamily="34" charset="0"/>
                </a:rPr>
                <a:t>Facility Acquisition and Improvements</a:t>
              </a:r>
            </a:p>
          </p:txBody>
        </p:sp>
        <p:sp>
          <p:nvSpPr>
            <p:cNvPr id="21" name="Rectangle: Top Corners Rounded 20">
              <a:extLst>
                <a:ext uri="{FF2B5EF4-FFF2-40B4-BE49-F238E27FC236}">
                  <a16:creationId xmlns:a16="http://schemas.microsoft.com/office/drawing/2014/main" id="{02DB5176-9B56-4E94-8ADE-524B040CC06F}"/>
                </a:ext>
              </a:extLst>
            </p:cNvPr>
            <p:cNvSpPr/>
            <p:nvPr/>
          </p:nvSpPr>
          <p:spPr>
            <a:xfrm rot="16200000">
              <a:off x="5942707" y="1795469"/>
              <a:ext cx="456536" cy="147822"/>
            </a:xfrm>
            <a:prstGeom prst="round2SameRect">
              <a:avLst>
                <a:gd name="adj1" fmla="val 50000"/>
                <a:gd name="adj2" fmla="val 0"/>
              </a:avLst>
            </a:prstGeom>
            <a:solidFill>
              <a:srgbClr val="8CC040"/>
            </a:solidFill>
            <a:ln>
              <a:solidFill>
                <a:srgbClr val="8CC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4F8B04D0-7A16-4B7B-9C4F-2A79170A48B6}"/>
              </a:ext>
            </a:extLst>
          </p:cNvPr>
          <p:cNvGrpSpPr/>
          <p:nvPr/>
        </p:nvGrpSpPr>
        <p:grpSpPr>
          <a:xfrm>
            <a:off x="943032" y="3732021"/>
            <a:ext cx="4500105" cy="495154"/>
            <a:chOff x="943032" y="3732021"/>
            <a:chExt cx="4500105" cy="495154"/>
          </a:xfrm>
        </p:grpSpPr>
        <p:sp>
          <p:nvSpPr>
            <p:cNvPr id="22" name="Rectangle: Rounded Corners 21">
              <a:extLst>
                <a:ext uri="{FF2B5EF4-FFF2-40B4-BE49-F238E27FC236}">
                  <a16:creationId xmlns:a16="http://schemas.microsoft.com/office/drawing/2014/main" id="{2FCEC8B7-74B6-458D-984C-8823D7F821C0}"/>
                </a:ext>
              </a:extLst>
            </p:cNvPr>
            <p:cNvSpPr/>
            <p:nvPr/>
          </p:nvSpPr>
          <p:spPr>
            <a:xfrm>
              <a:off x="943716" y="3770639"/>
              <a:ext cx="4499421" cy="456535"/>
            </a:xfrm>
            <a:prstGeom prst="roundRect">
              <a:avLst/>
            </a:prstGeom>
            <a:noFill/>
            <a:ln>
              <a:solidFill>
                <a:srgbClr val="8CC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ADDCEEB-C1B5-4DE0-B2E1-35DA05F01F30}"/>
                </a:ext>
              </a:extLst>
            </p:cNvPr>
            <p:cNvSpPr/>
            <p:nvPr/>
          </p:nvSpPr>
          <p:spPr>
            <a:xfrm>
              <a:off x="1210703" y="3732021"/>
              <a:ext cx="4175425" cy="456535"/>
            </a:xfrm>
            <a:prstGeom prst="rect">
              <a:avLst/>
            </a:prstGeom>
          </p:spPr>
          <p:txBody>
            <a:bodyPr wrap="square">
              <a:spAutoFit/>
            </a:bodyPr>
            <a:lstStyle/>
            <a:p>
              <a:pPr>
                <a:lnSpc>
                  <a:spcPct val="150000"/>
                </a:lnSpc>
              </a:pPr>
              <a:r>
                <a:rPr lang="en-US">
                  <a:latin typeface="Arial" panose="020B0604020202020204" pitchFamily="34" charset="0"/>
                  <a:ea typeface="AECOM Sans" panose="020B0504020202020204" pitchFamily="34" charset="0"/>
                  <a:cs typeface="Arial" panose="020B0604020202020204" pitchFamily="34" charset="0"/>
                </a:rPr>
                <a:t>New Construction and Land Purchase</a:t>
              </a:r>
            </a:p>
          </p:txBody>
        </p:sp>
        <p:sp>
          <p:nvSpPr>
            <p:cNvPr id="25" name="Rectangle: Top Corners Rounded 24">
              <a:extLst>
                <a:ext uri="{FF2B5EF4-FFF2-40B4-BE49-F238E27FC236}">
                  <a16:creationId xmlns:a16="http://schemas.microsoft.com/office/drawing/2014/main" id="{B43235BC-18B3-4A0F-81B0-04D4D3496158}"/>
                </a:ext>
              </a:extLst>
            </p:cNvPr>
            <p:cNvSpPr/>
            <p:nvPr/>
          </p:nvSpPr>
          <p:spPr>
            <a:xfrm rot="16200000">
              <a:off x="788675" y="3924996"/>
              <a:ext cx="456536" cy="147822"/>
            </a:xfrm>
            <a:prstGeom prst="round2SameRect">
              <a:avLst>
                <a:gd name="adj1" fmla="val 50000"/>
                <a:gd name="adj2" fmla="val 0"/>
              </a:avLst>
            </a:prstGeom>
            <a:solidFill>
              <a:srgbClr val="8CC040"/>
            </a:solidFill>
            <a:ln>
              <a:solidFill>
                <a:srgbClr val="8CC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D27F4867-112E-4ABC-A6FD-2859B31A4BC3}"/>
              </a:ext>
            </a:extLst>
          </p:cNvPr>
          <p:cNvGrpSpPr/>
          <p:nvPr/>
        </p:nvGrpSpPr>
        <p:grpSpPr>
          <a:xfrm>
            <a:off x="6096000" y="3725798"/>
            <a:ext cx="2643448" cy="499607"/>
            <a:chOff x="6096000" y="3725798"/>
            <a:chExt cx="2643448" cy="499607"/>
          </a:xfrm>
        </p:grpSpPr>
        <p:sp>
          <p:nvSpPr>
            <p:cNvPr id="28" name="Rectangle: Rounded Corners 27">
              <a:extLst>
                <a:ext uri="{FF2B5EF4-FFF2-40B4-BE49-F238E27FC236}">
                  <a16:creationId xmlns:a16="http://schemas.microsoft.com/office/drawing/2014/main" id="{150EA27F-D70E-4F17-8525-AC2390DFAFA3}"/>
                </a:ext>
              </a:extLst>
            </p:cNvPr>
            <p:cNvSpPr/>
            <p:nvPr/>
          </p:nvSpPr>
          <p:spPr>
            <a:xfrm>
              <a:off x="6096685" y="3768869"/>
              <a:ext cx="2642763" cy="456535"/>
            </a:xfrm>
            <a:prstGeom prst="roundRect">
              <a:avLst/>
            </a:prstGeom>
            <a:noFill/>
            <a:ln>
              <a:solidFill>
                <a:srgbClr val="8CC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Top Corners Rounded 28">
              <a:extLst>
                <a:ext uri="{FF2B5EF4-FFF2-40B4-BE49-F238E27FC236}">
                  <a16:creationId xmlns:a16="http://schemas.microsoft.com/office/drawing/2014/main" id="{42014434-3AD4-4F2E-8111-04384FC817BF}"/>
                </a:ext>
              </a:extLst>
            </p:cNvPr>
            <p:cNvSpPr/>
            <p:nvPr/>
          </p:nvSpPr>
          <p:spPr>
            <a:xfrm rot="16200000">
              <a:off x="5941643" y="3923226"/>
              <a:ext cx="456536" cy="147822"/>
            </a:xfrm>
            <a:prstGeom prst="round2SameRect">
              <a:avLst>
                <a:gd name="adj1" fmla="val 50000"/>
                <a:gd name="adj2" fmla="val 0"/>
              </a:avLst>
            </a:prstGeom>
            <a:solidFill>
              <a:srgbClr val="8CC040"/>
            </a:solidFill>
            <a:ln>
              <a:solidFill>
                <a:srgbClr val="8CC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65AC854F-F146-4E5E-8C7F-670C00E35967}"/>
                </a:ext>
              </a:extLst>
            </p:cNvPr>
            <p:cNvSpPr/>
            <p:nvPr/>
          </p:nvSpPr>
          <p:spPr>
            <a:xfrm>
              <a:off x="6363672" y="3725798"/>
              <a:ext cx="2227947" cy="456535"/>
            </a:xfrm>
            <a:prstGeom prst="rect">
              <a:avLst/>
            </a:prstGeom>
          </p:spPr>
          <p:txBody>
            <a:bodyPr wrap="square">
              <a:spAutoFit/>
            </a:bodyPr>
            <a:lstStyle/>
            <a:p>
              <a:pPr>
                <a:lnSpc>
                  <a:spcPct val="150000"/>
                </a:lnSpc>
              </a:pPr>
              <a:r>
                <a:rPr lang="en-US">
                  <a:latin typeface="Arial" panose="020B0604020202020204" pitchFamily="34" charset="0"/>
                  <a:ea typeface="AECOM Sans" panose="020B0504020202020204" pitchFamily="34" charset="0"/>
                  <a:cs typeface="Arial" panose="020B0604020202020204" pitchFamily="34" charset="0"/>
                </a:rPr>
                <a:t>Other Equipment</a:t>
              </a:r>
            </a:p>
          </p:txBody>
        </p:sp>
      </p:grpSp>
      <p:cxnSp>
        <p:nvCxnSpPr>
          <p:cNvPr id="41" name="Straight Arrow Connector 40">
            <a:extLst>
              <a:ext uri="{FF2B5EF4-FFF2-40B4-BE49-F238E27FC236}">
                <a16:creationId xmlns:a16="http://schemas.microsoft.com/office/drawing/2014/main" id="{58425D54-5B1C-452C-9C54-865946B60D1C}"/>
              </a:ext>
            </a:extLst>
          </p:cNvPr>
          <p:cNvCxnSpPr>
            <a:cxnSpLocks/>
          </p:cNvCxnSpPr>
          <p:nvPr/>
        </p:nvCxnSpPr>
        <p:spPr>
          <a:xfrm>
            <a:off x="1324366" y="2735176"/>
            <a:ext cx="530469" cy="0"/>
          </a:xfrm>
          <a:prstGeom prst="straightConnector1">
            <a:avLst/>
          </a:prstGeom>
          <a:ln w="28575">
            <a:solidFill>
              <a:srgbClr val="8CC04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CEF0B54E-902E-4876-BCD7-073D037AE120}"/>
              </a:ext>
            </a:extLst>
          </p:cNvPr>
          <p:cNvCxnSpPr>
            <a:cxnSpLocks/>
          </p:cNvCxnSpPr>
          <p:nvPr/>
        </p:nvCxnSpPr>
        <p:spPr>
          <a:xfrm flipV="1">
            <a:off x="1336431" y="2104593"/>
            <a:ext cx="0" cy="630583"/>
          </a:xfrm>
          <a:prstGeom prst="line">
            <a:avLst/>
          </a:prstGeom>
          <a:ln w="28575">
            <a:solidFill>
              <a:srgbClr val="8CC040"/>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8B8660DB-5BFB-4C02-A619-868EAC1C4E00}"/>
              </a:ext>
            </a:extLst>
          </p:cNvPr>
          <p:cNvGrpSpPr/>
          <p:nvPr/>
        </p:nvGrpSpPr>
        <p:grpSpPr>
          <a:xfrm>
            <a:off x="1914878" y="2274299"/>
            <a:ext cx="1046815" cy="909938"/>
            <a:chOff x="1914878" y="2274299"/>
            <a:chExt cx="1046815" cy="909938"/>
          </a:xfrm>
        </p:grpSpPr>
        <p:sp>
          <p:nvSpPr>
            <p:cNvPr id="43" name="Oval 42">
              <a:extLst>
                <a:ext uri="{FF2B5EF4-FFF2-40B4-BE49-F238E27FC236}">
                  <a16:creationId xmlns:a16="http://schemas.microsoft.com/office/drawing/2014/main" id="{F3AB3833-E8AE-450C-8B75-168B638EE298}"/>
                </a:ext>
              </a:extLst>
            </p:cNvPr>
            <p:cNvSpPr/>
            <p:nvPr/>
          </p:nvSpPr>
          <p:spPr>
            <a:xfrm>
              <a:off x="1974417" y="2274299"/>
              <a:ext cx="909938" cy="909938"/>
            </a:xfrm>
            <a:prstGeom prst="ellipse">
              <a:avLst/>
            </a:prstGeom>
            <a:noFill/>
            <a:ln w="76200">
              <a:solidFill>
                <a:srgbClr val="8CC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60F734B1-80AB-47C5-9C02-EE92FECF8592}"/>
                </a:ext>
              </a:extLst>
            </p:cNvPr>
            <p:cNvSpPr/>
            <p:nvPr/>
          </p:nvSpPr>
          <p:spPr>
            <a:xfrm>
              <a:off x="1914878" y="2488541"/>
              <a:ext cx="1046815" cy="523220"/>
            </a:xfrm>
            <a:prstGeom prst="rect">
              <a:avLst/>
            </a:prstGeom>
            <a:ln>
              <a:noFill/>
            </a:ln>
          </p:spPr>
          <p:txBody>
            <a:bodyPr wrap="square">
              <a:spAutoFit/>
            </a:bodyPr>
            <a:lstStyle/>
            <a:p>
              <a:pPr algn="ctr"/>
              <a:r>
                <a:rPr lang="en-US" sz="1400">
                  <a:latin typeface="Arial" panose="020B0604020202020204" pitchFamily="34" charset="0"/>
                  <a:ea typeface="AECOM Sans" panose="020B0504020202020204" pitchFamily="34" charset="0"/>
                  <a:cs typeface="Arial" panose="020B0604020202020204" pitchFamily="34" charset="0"/>
                </a:rPr>
                <a:t>Combined Capital</a:t>
              </a:r>
            </a:p>
          </p:txBody>
        </p:sp>
      </p:grpSp>
      <p:cxnSp>
        <p:nvCxnSpPr>
          <p:cNvPr id="48" name="Straight Arrow Connector 47">
            <a:extLst>
              <a:ext uri="{FF2B5EF4-FFF2-40B4-BE49-F238E27FC236}">
                <a16:creationId xmlns:a16="http://schemas.microsoft.com/office/drawing/2014/main" id="{57117512-3918-4237-B7D6-1693AF6B2685}"/>
              </a:ext>
            </a:extLst>
          </p:cNvPr>
          <p:cNvCxnSpPr>
            <a:cxnSpLocks/>
          </p:cNvCxnSpPr>
          <p:nvPr/>
        </p:nvCxnSpPr>
        <p:spPr>
          <a:xfrm>
            <a:off x="6412984" y="2724418"/>
            <a:ext cx="530469" cy="0"/>
          </a:xfrm>
          <a:prstGeom prst="straightConnector1">
            <a:avLst/>
          </a:prstGeom>
          <a:ln w="28575">
            <a:solidFill>
              <a:srgbClr val="8CC040"/>
            </a:solidFill>
            <a:tailEnd type="triangle"/>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0461A18C-4D97-4089-874F-86F2A82E2B2D}"/>
              </a:ext>
            </a:extLst>
          </p:cNvPr>
          <p:cNvGrpSpPr/>
          <p:nvPr/>
        </p:nvGrpSpPr>
        <p:grpSpPr>
          <a:xfrm>
            <a:off x="7043982" y="2269449"/>
            <a:ext cx="1046815" cy="909938"/>
            <a:chOff x="7043982" y="2269449"/>
            <a:chExt cx="1046815" cy="909938"/>
          </a:xfrm>
        </p:grpSpPr>
        <p:sp>
          <p:nvSpPr>
            <p:cNvPr id="46" name="Oval 45">
              <a:extLst>
                <a:ext uri="{FF2B5EF4-FFF2-40B4-BE49-F238E27FC236}">
                  <a16:creationId xmlns:a16="http://schemas.microsoft.com/office/drawing/2014/main" id="{F661C6E0-1BC6-4E5F-92D4-960F313E8E8C}"/>
                </a:ext>
              </a:extLst>
            </p:cNvPr>
            <p:cNvSpPr/>
            <p:nvPr/>
          </p:nvSpPr>
          <p:spPr>
            <a:xfrm>
              <a:off x="7107672" y="2269449"/>
              <a:ext cx="909938" cy="909938"/>
            </a:xfrm>
            <a:prstGeom prst="ellipse">
              <a:avLst/>
            </a:prstGeom>
            <a:noFill/>
            <a:ln w="76200">
              <a:solidFill>
                <a:srgbClr val="8CC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56F642E7-D5C6-44A7-8861-D303B50B935F}"/>
                </a:ext>
              </a:extLst>
            </p:cNvPr>
            <p:cNvSpPr/>
            <p:nvPr/>
          </p:nvSpPr>
          <p:spPr>
            <a:xfrm>
              <a:off x="7043982" y="2488541"/>
              <a:ext cx="1046815" cy="523220"/>
            </a:xfrm>
            <a:prstGeom prst="rect">
              <a:avLst/>
            </a:prstGeom>
            <a:ln>
              <a:noFill/>
            </a:ln>
          </p:spPr>
          <p:txBody>
            <a:bodyPr wrap="square">
              <a:spAutoFit/>
            </a:bodyPr>
            <a:lstStyle/>
            <a:p>
              <a:pPr algn="ctr"/>
              <a:r>
                <a:rPr lang="en-US" sz="1400">
                  <a:latin typeface="Arial" panose="020B0604020202020204" pitchFamily="34" charset="0"/>
                  <a:ea typeface="AECOM Sans" panose="020B0504020202020204" pitchFamily="34" charset="0"/>
                  <a:cs typeface="Arial" panose="020B0604020202020204" pitchFamily="34" charset="0"/>
                </a:rPr>
                <a:t>Combined Capital</a:t>
              </a:r>
            </a:p>
          </p:txBody>
        </p:sp>
      </p:grpSp>
      <p:cxnSp>
        <p:nvCxnSpPr>
          <p:cNvPr id="54" name="Straight Arrow Connector 53">
            <a:extLst>
              <a:ext uri="{FF2B5EF4-FFF2-40B4-BE49-F238E27FC236}">
                <a16:creationId xmlns:a16="http://schemas.microsoft.com/office/drawing/2014/main" id="{ADD00B62-0D51-443F-9646-DDABB8B8A2FB}"/>
              </a:ext>
            </a:extLst>
          </p:cNvPr>
          <p:cNvCxnSpPr>
            <a:cxnSpLocks/>
          </p:cNvCxnSpPr>
          <p:nvPr/>
        </p:nvCxnSpPr>
        <p:spPr>
          <a:xfrm>
            <a:off x="1324366" y="4861735"/>
            <a:ext cx="530469" cy="0"/>
          </a:xfrm>
          <a:prstGeom prst="straightConnector1">
            <a:avLst/>
          </a:prstGeom>
          <a:ln w="28575">
            <a:solidFill>
              <a:srgbClr val="8CC04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33063FAD-6C16-428D-A025-493EDD44B92E}"/>
              </a:ext>
            </a:extLst>
          </p:cNvPr>
          <p:cNvCxnSpPr>
            <a:cxnSpLocks/>
          </p:cNvCxnSpPr>
          <p:nvPr/>
        </p:nvCxnSpPr>
        <p:spPr>
          <a:xfrm flipV="1">
            <a:off x="1336431" y="4231152"/>
            <a:ext cx="0" cy="630583"/>
          </a:xfrm>
          <a:prstGeom prst="line">
            <a:avLst/>
          </a:prstGeom>
          <a:ln w="28575">
            <a:solidFill>
              <a:srgbClr val="8CC040"/>
            </a:solidFill>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48B23CF1-0521-49E1-9D49-E43391F78996}"/>
              </a:ext>
            </a:extLst>
          </p:cNvPr>
          <p:cNvGrpSpPr/>
          <p:nvPr/>
        </p:nvGrpSpPr>
        <p:grpSpPr>
          <a:xfrm>
            <a:off x="1914878" y="4400858"/>
            <a:ext cx="1046815" cy="909938"/>
            <a:chOff x="1914878" y="4400858"/>
            <a:chExt cx="1046815" cy="909938"/>
          </a:xfrm>
        </p:grpSpPr>
        <p:sp>
          <p:nvSpPr>
            <p:cNvPr id="56" name="Oval 55">
              <a:extLst>
                <a:ext uri="{FF2B5EF4-FFF2-40B4-BE49-F238E27FC236}">
                  <a16:creationId xmlns:a16="http://schemas.microsoft.com/office/drawing/2014/main" id="{44A4C674-5DB0-4DBC-8D3B-F70E99F829F6}"/>
                </a:ext>
              </a:extLst>
            </p:cNvPr>
            <p:cNvSpPr/>
            <p:nvPr/>
          </p:nvSpPr>
          <p:spPr>
            <a:xfrm>
              <a:off x="1974417" y="4400858"/>
              <a:ext cx="909938" cy="909938"/>
            </a:xfrm>
            <a:prstGeom prst="ellipse">
              <a:avLst/>
            </a:prstGeom>
            <a:noFill/>
            <a:ln w="76200">
              <a:solidFill>
                <a:srgbClr val="8CC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3E40D1E3-8FFA-45E3-91E7-656C1B221170}"/>
                </a:ext>
              </a:extLst>
            </p:cNvPr>
            <p:cNvSpPr/>
            <p:nvPr/>
          </p:nvSpPr>
          <p:spPr>
            <a:xfrm>
              <a:off x="1914878" y="4615100"/>
              <a:ext cx="1046815" cy="523220"/>
            </a:xfrm>
            <a:prstGeom prst="rect">
              <a:avLst/>
            </a:prstGeom>
            <a:ln>
              <a:noFill/>
            </a:ln>
          </p:spPr>
          <p:txBody>
            <a:bodyPr wrap="square">
              <a:spAutoFit/>
            </a:bodyPr>
            <a:lstStyle/>
            <a:p>
              <a:pPr algn="ctr"/>
              <a:r>
                <a:rPr lang="en-US" sz="1400">
                  <a:latin typeface="Arial" panose="020B0604020202020204" pitchFamily="34" charset="0"/>
                  <a:ea typeface="AECOM Sans" panose="020B0504020202020204" pitchFamily="34" charset="0"/>
                  <a:cs typeface="Arial" panose="020B0604020202020204" pitchFamily="34" charset="0"/>
                </a:rPr>
                <a:t>Combined Capital</a:t>
              </a:r>
            </a:p>
          </p:txBody>
        </p:sp>
      </p:grpSp>
      <p:grpSp>
        <p:nvGrpSpPr>
          <p:cNvPr id="31" name="Group 30">
            <a:extLst>
              <a:ext uri="{FF2B5EF4-FFF2-40B4-BE49-F238E27FC236}">
                <a16:creationId xmlns:a16="http://schemas.microsoft.com/office/drawing/2014/main" id="{CE7EE5D0-AE0A-477D-86F8-1BA7137C26C6}"/>
              </a:ext>
            </a:extLst>
          </p:cNvPr>
          <p:cNvGrpSpPr/>
          <p:nvPr/>
        </p:nvGrpSpPr>
        <p:grpSpPr>
          <a:xfrm>
            <a:off x="3035664" y="4400858"/>
            <a:ext cx="909938" cy="909938"/>
            <a:chOff x="3035664" y="4400858"/>
            <a:chExt cx="909938" cy="909938"/>
          </a:xfrm>
        </p:grpSpPr>
        <p:sp>
          <p:nvSpPr>
            <p:cNvPr id="58" name="Oval 57">
              <a:extLst>
                <a:ext uri="{FF2B5EF4-FFF2-40B4-BE49-F238E27FC236}">
                  <a16:creationId xmlns:a16="http://schemas.microsoft.com/office/drawing/2014/main" id="{6CE297B3-724A-476B-A776-EFEC7CAA77EC}"/>
                </a:ext>
              </a:extLst>
            </p:cNvPr>
            <p:cNvSpPr/>
            <p:nvPr/>
          </p:nvSpPr>
          <p:spPr>
            <a:xfrm>
              <a:off x="3035664" y="4400858"/>
              <a:ext cx="909938" cy="909938"/>
            </a:xfrm>
            <a:prstGeom prst="ellipse">
              <a:avLst/>
            </a:prstGeom>
            <a:noFill/>
            <a:ln w="76200">
              <a:solidFill>
                <a:srgbClr val="8CC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C63CC9C5-8084-4EC6-941C-E6E1A498775D}"/>
                </a:ext>
              </a:extLst>
            </p:cNvPr>
            <p:cNvSpPr/>
            <p:nvPr/>
          </p:nvSpPr>
          <p:spPr>
            <a:xfrm>
              <a:off x="3218514" y="4580374"/>
              <a:ext cx="723493" cy="456535"/>
            </a:xfrm>
            <a:prstGeom prst="rect">
              <a:avLst/>
            </a:prstGeom>
            <a:ln>
              <a:noFill/>
            </a:ln>
          </p:spPr>
          <p:txBody>
            <a:bodyPr wrap="square">
              <a:spAutoFit/>
            </a:bodyPr>
            <a:lstStyle/>
            <a:p>
              <a:pPr>
                <a:lnSpc>
                  <a:spcPct val="150000"/>
                </a:lnSpc>
              </a:pPr>
              <a:r>
                <a:rPr lang="en-US">
                  <a:latin typeface="Arial" panose="020B0604020202020204" pitchFamily="34" charset="0"/>
                  <a:ea typeface="AECOM Sans" panose="020B0504020202020204" pitchFamily="34" charset="0"/>
                  <a:cs typeface="Arial" panose="020B0604020202020204" pitchFamily="34" charset="0"/>
                </a:rPr>
                <a:t>STI</a:t>
              </a:r>
            </a:p>
          </p:txBody>
        </p:sp>
      </p:grpSp>
      <p:cxnSp>
        <p:nvCxnSpPr>
          <p:cNvPr id="64" name="Straight Arrow Connector 63">
            <a:extLst>
              <a:ext uri="{FF2B5EF4-FFF2-40B4-BE49-F238E27FC236}">
                <a16:creationId xmlns:a16="http://schemas.microsoft.com/office/drawing/2014/main" id="{DF8AFE5D-3374-4D5F-B128-86E45DDEBD69}"/>
              </a:ext>
            </a:extLst>
          </p:cNvPr>
          <p:cNvCxnSpPr>
            <a:cxnSpLocks/>
          </p:cNvCxnSpPr>
          <p:nvPr/>
        </p:nvCxnSpPr>
        <p:spPr>
          <a:xfrm>
            <a:off x="6451852" y="4853031"/>
            <a:ext cx="530469" cy="0"/>
          </a:xfrm>
          <a:prstGeom prst="straightConnector1">
            <a:avLst/>
          </a:prstGeom>
          <a:ln w="28575">
            <a:solidFill>
              <a:srgbClr val="8CC040"/>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662FEF9F-1D20-41E3-93EE-E4502CCA11E6}"/>
              </a:ext>
            </a:extLst>
          </p:cNvPr>
          <p:cNvCxnSpPr>
            <a:cxnSpLocks/>
          </p:cNvCxnSpPr>
          <p:nvPr/>
        </p:nvCxnSpPr>
        <p:spPr>
          <a:xfrm flipV="1">
            <a:off x="6463917" y="4222448"/>
            <a:ext cx="0" cy="630583"/>
          </a:xfrm>
          <a:prstGeom prst="line">
            <a:avLst/>
          </a:prstGeom>
          <a:ln w="28575">
            <a:solidFill>
              <a:srgbClr val="8CC040"/>
            </a:solidFill>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DE492DD5-98BF-4C60-902D-394197623DE2}"/>
              </a:ext>
            </a:extLst>
          </p:cNvPr>
          <p:cNvGrpSpPr/>
          <p:nvPr/>
        </p:nvGrpSpPr>
        <p:grpSpPr>
          <a:xfrm>
            <a:off x="7032839" y="4392154"/>
            <a:ext cx="1046815" cy="909938"/>
            <a:chOff x="7032839" y="4392154"/>
            <a:chExt cx="1046815" cy="909938"/>
          </a:xfrm>
        </p:grpSpPr>
        <p:sp>
          <p:nvSpPr>
            <p:cNvPr id="66" name="Oval 65">
              <a:extLst>
                <a:ext uri="{FF2B5EF4-FFF2-40B4-BE49-F238E27FC236}">
                  <a16:creationId xmlns:a16="http://schemas.microsoft.com/office/drawing/2014/main" id="{C6688753-EB5E-4323-B67B-2DCAAA72B211}"/>
                </a:ext>
              </a:extLst>
            </p:cNvPr>
            <p:cNvSpPr/>
            <p:nvPr/>
          </p:nvSpPr>
          <p:spPr>
            <a:xfrm>
              <a:off x="7101903" y="4392154"/>
              <a:ext cx="909938" cy="909938"/>
            </a:xfrm>
            <a:prstGeom prst="ellipse">
              <a:avLst/>
            </a:prstGeom>
            <a:noFill/>
            <a:ln w="76200">
              <a:solidFill>
                <a:srgbClr val="8CC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52ADA6A3-0619-4B2A-9A2F-3D6499F4E130}"/>
                </a:ext>
              </a:extLst>
            </p:cNvPr>
            <p:cNvSpPr/>
            <p:nvPr/>
          </p:nvSpPr>
          <p:spPr>
            <a:xfrm>
              <a:off x="7032839" y="4606396"/>
              <a:ext cx="1046815" cy="523220"/>
            </a:xfrm>
            <a:prstGeom prst="rect">
              <a:avLst/>
            </a:prstGeom>
            <a:ln>
              <a:noFill/>
            </a:ln>
          </p:spPr>
          <p:txBody>
            <a:bodyPr wrap="square">
              <a:spAutoFit/>
            </a:bodyPr>
            <a:lstStyle/>
            <a:p>
              <a:pPr algn="ctr"/>
              <a:r>
                <a:rPr lang="en-US" sz="1400">
                  <a:latin typeface="Arial" panose="020B0604020202020204" pitchFamily="34" charset="0"/>
                  <a:ea typeface="AECOM Sans" panose="020B0504020202020204" pitchFamily="34" charset="0"/>
                  <a:cs typeface="Arial" panose="020B0604020202020204" pitchFamily="34" charset="0"/>
                </a:rPr>
                <a:t>Combined Capital</a:t>
              </a:r>
            </a:p>
          </p:txBody>
        </p:sp>
      </p:grpSp>
      <p:grpSp>
        <p:nvGrpSpPr>
          <p:cNvPr id="9" name="Group 8">
            <a:extLst>
              <a:ext uri="{FF2B5EF4-FFF2-40B4-BE49-F238E27FC236}">
                <a16:creationId xmlns:a16="http://schemas.microsoft.com/office/drawing/2014/main" id="{4AD56DA3-C168-4171-9DFE-06B69BEF85F8}"/>
              </a:ext>
            </a:extLst>
          </p:cNvPr>
          <p:cNvGrpSpPr/>
          <p:nvPr/>
        </p:nvGrpSpPr>
        <p:grpSpPr>
          <a:xfrm>
            <a:off x="3035664" y="2274299"/>
            <a:ext cx="909938" cy="909938"/>
            <a:chOff x="3035664" y="2274299"/>
            <a:chExt cx="909938" cy="909938"/>
          </a:xfrm>
        </p:grpSpPr>
        <p:sp>
          <p:nvSpPr>
            <p:cNvPr id="45" name="Oval 44">
              <a:extLst>
                <a:ext uri="{FF2B5EF4-FFF2-40B4-BE49-F238E27FC236}">
                  <a16:creationId xmlns:a16="http://schemas.microsoft.com/office/drawing/2014/main" id="{4BB1C930-CF44-4B3F-A333-FFB3DADACB9C}"/>
                </a:ext>
              </a:extLst>
            </p:cNvPr>
            <p:cNvSpPr/>
            <p:nvPr/>
          </p:nvSpPr>
          <p:spPr>
            <a:xfrm>
              <a:off x="3035664" y="2274299"/>
              <a:ext cx="909938" cy="909938"/>
            </a:xfrm>
            <a:prstGeom prst="ellipse">
              <a:avLst/>
            </a:prstGeom>
            <a:noFill/>
            <a:ln w="76200">
              <a:solidFill>
                <a:srgbClr val="8CC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50CE6BF8-3E61-4159-97CF-D0A87976AD09}"/>
                </a:ext>
              </a:extLst>
            </p:cNvPr>
            <p:cNvSpPr/>
            <p:nvPr/>
          </p:nvSpPr>
          <p:spPr>
            <a:xfrm>
              <a:off x="3218514" y="2437947"/>
              <a:ext cx="723493" cy="456535"/>
            </a:xfrm>
            <a:prstGeom prst="rect">
              <a:avLst/>
            </a:prstGeom>
            <a:ln>
              <a:noFill/>
            </a:ln>
          </p:spPr>
          <p:txBody>
            <a:bodyPr wrap="square">
              <a:spAutoFit/>
            </a:bodyPr>
            <a:lstStyle/>
            <a:p>
              <a:pPr>
                <a:lnSpc>
                  <a:spcPct val="150000"/>
                </a:lnSpc>
              </a:pPr>
              <a:r>
                <a:rPr lang="en-US">
                  <a:latin typeface="Arial" panose="020B0604020202020204" pitchFamily="34" charset="0"/>
                  <a:ea typeface="AECOM Sans" panose="020B0504020202020204" pitchFamily="34" charset="0"/>
                  <a:cs typeface="Arial" panose="020B0604020202020204" pitchFamily="34" charset="0"/>
                </a:rPr>
                <a:t>STI</a:t>
              </a:r>
            </a:p>
          </p:txBody>
        </p:sp>
      </p:grpSp>
      <p:grpSp>
        <p:nvGrpSpPr>
          <p:cNvPr id="10" name="Group 9">
            <a:extLst>
              <a:ext uri="{FF2B5EF4-FFF2-40B4-BE49-F238E27FC236}">
                <a16:creationId xmlns:a16="http://schemas.microsoft.com/office/drawing/2014/main" id="{CF303777-4FEB-4217-B02F-BCE418D8A2FC}"/>
              </a:ext>
            </a:extLst>
          </p:cNvPr>
          <p:cNvGrpSpPr/>
          <p:nvPr/>
        </p:nvGrpSpPr>
        <p:grpSpPr>
          <a:xfrm>
            <a:off x="4100493" y="2274299"/>
            <a:ext cx="909938" cy="909938"/>
            <a:chOff x="4100493" y="2274299"/>
            <a:chExt cx="909938" cy="909938"/>
          </a:xfrm>
        </p:grpSpPr>
        <p:sp>
          <p:nvSpPr>
            <p:cNvPr id="52" name="Rectangle 51">
              <a:extLst>
                <a:ext uri="{FF2B5EF4-FFF2-40B4-BE49-F238E27FC236}">
                  <a16:creationId xmlns:a16="http://schemas.microsoft.com/office/drawing/2014/main" id="{ADBFE67C-F7FE-4AC7-A790-965FE6CBDD81}"/>
                </a:ext>
              </a:extLst>
            </p:cNvPr>
            <p:cNvSpPr/>
            <p:nvPr/>
          </p:nvSpPr>
          <p:spPr>
            <a:xfrm>
              <a:off x="4210349" y="2373205"/>
              <a:ext cx="723493" cy="738664"/>
            </a:xfrm>
            <a:prstGeom prst="rect">
              <a:avLst/>
            </a:prstGeom>
            <a:ln>
              <a:noFill/>
            </a:ln>
          </p:spPr>
          <p:txBody>
            <a:bodyPr wrap="square">
              <a:spAutoFit/>
            </a:bodyPr>
            <a:lstStyle/>
            <a:p>
              <a:pPr algn="ctr"/>
              <a:r>
                <a:rPr lang="en-US" sz="1400">
                  <a:latin typeface="Arial" panose="020B0604020202020204" pitchFamily="34" charset="0"/>
                  <a:ea typeface="AECOM Sans" panose="020B0504020202020204" pitchFamily="34" charset="0"/>
                  <a:cs typeface="Arial" panose="020B0604020202020204" pitchFamily="34" charset="0"/>
                </a:rPr>
                <a:t>Urban State Match</a:t>
              </a:r>
            </a:p>
          </p:txBody>
        </p:sp>
        <p:sp>
          <p:nvSpPr>
            <p:cNvPr id="78" name="Oval 77">
              <a:extLst>
                <a:ext uri="{FF2B5EF4-FFF2-40B4-BE49-F238E27FC236}">
                  <a16:creationId xmlns:a16="http://schemas.microsoft.com/office/drawing/2014/main" id="{EF5EDEC9-AB55-4B07-9A11-7ED112CC2616}"/>
                </a:ext>
              </a:extLst>
            </p:cNvPr>
            <p:cNvSpPr/>
            <p:nvPr/>
          </p:nvSpPr>
          <p:spPr>
            <a:xfrm>
              <a:off x="4100493" y="2274299"/>
              <a:ext cx="909938" cy="909938"/>
            </a:xfrm>
            <a:prstGeom prst="ellipse">
              <a:avLst/>
            </a:prstGeom>
            <a:noFill/>
            <a:ln w="76200">
              <a:solidFill>
                <a:srgbClr val="8CC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F0E00811-11C7-483A-A8FF-4E482FB3C18C}"/>
              </a:ext>
            </a:extLst>
          </p:cNvPr>
          <p:cNvGrpSpPr/>
          <p:nvPr/>
        </p:nvGrpSpPr>
        <p:grpSpPr>
          <a:xfrm>
            <a:off x="4100493" y="4395314"/>
            <a:ext cx="909938" cy="909938"/>
            <a:chOff x="4100493" y="4395314"/>
            <a:chExt cx="909938" cy="909938"/>
          </a:xfrm>
        </p:grpSpPr>
        <p:sp>
          <p:nvSpPr>
            <p:cNvPr id="79" name="Rectangle 78">
              <a:extLst>
                <a:ext uri="{FF2B5EF4-FFF2-40B4-BE49-F238E27FC236}">
                  <a16:creationId xmlns:a16="http://schemas.microsoft.com/office/drawing/2014/main" id="{077A7EE9-0389-4D4D-9EC0-C87FA3D862A1}"/>
                </a:ext>
              </a:extLst>
            </p:cNvPr>
            <p:cNvSpPr/>
            <p:nvPr/>
          </p:nvSpPr>
          <p:spPr>
            <a:xfrm>
              <a:off x="4210349" y="4494220"/>
              <a:ext cx="723493" cy="738664"/>
            </a:xfrm>
            <a:prstGeom prst="rect">
              <a:avLst/>
            </a:prstGeom>
            <a:ln>
              <a:noFill/>
            </a:ln>
          </p:spPr>
          <p:txBody>
            <a:bodyPr wrap="square">
              <a:spAutoFit/>
            </a:bodyPr>
            <a:lstStyle/>
            <a:p>
              <a:pPr algn="ctr"/>
              <a:r>
                <a:rPr lang="en-US" sz="1400">
                  <a:latin typeface="Arial" panose="020B0604020202020204" pitchFamily="34" charset="0"/>
                  <a:ea typeface="AECOM Sans" panose="020B0504020202020204" pitchFamily="34" charset="0"/>
                  <a:cs typeface="Arial" panose="020B0604020202020204" pitchFamily="34" charset="0"/>
                </a:rPr>
                <a:t>Urban State Match</a:t>
              </a:r>
            </a:p>
          </p:txBody>
        </p:sp>
        <p:sp>
          <p:nvSpPr>
            <p:cNvPr id="80" name="Oval 79">
              <a:extLst>
                <a:ext uri="{FF2B5EF4-FFF2-40B4-BE49-F238E27FC236}">
                  <a16:creationId xmlns:a16="http://schemas.microsoft.com/office/drawing/2014/main" id="{B0369E96-EB34-41B1-A0D7-441124E4D79F}"/>
                </a:ext>
              </a:extLst>
            </p:cNvPr>
            <p:cNvSpPr/>
            <p:nvPr/>
          </p:nvSpPr>
          <p:spPr>
            <a:xfrm>
              <a:off x="4100493" y="4395314"/>
              <a:ext cx="909938" cy="909938"/>
            </a:xfrm>
            <a:prstGeom prst="ellipse">
              <a:avLst/>
            </a:prstGeom>
            <a:noFill/>
            <a:ln w="76200">
              <a:solidFill>
                <a:srgbClr val="8CC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F9E3BA27-15DF-47CF-AA47-A1DB6760B573}"/>
              </a:ext>
            </a:extLst>
          </p:cNvPr>
          <p:cNvGrpSpPr/>
          <p:nvPr/>
        </p:nvGrpSpPr>
        <p:grpSpPr>
          <a:xfrm>
            <a:off x="8191326" y="2295182"/>
            <a:ext cx="909938" cy="909938"/>
            <a:chOff x="9343199" y="2274299"/>
            <a:chExt cx="909938" cy="909938"/>
          </a:xfrm>
        </p:grpSpPr>
        <p:sp>
          <p:nvSpPr>
            <p:cNvPr id="81" name="Rectangle 80">
              <a:extLst>
                <a:ext uri="{FF2B5EF4-FFF2-40B4-BE49-F238E27FC236}">
                  <a16:creationId xmlns:a16="http://schemas.microsoft.com/office/drawing/2014/main" id="{08C52354-032E-424D-BF92-75821BE73D0A}"/>
                </a:ext>
              </a:extLst>
            </p:cNvPr>
            <p:cNvSpPr/>
            <p:nvPr/>
          </p:nvSpPr>
          <p:spPr>
            <a:xfrm>
              <a:off x="9453055" y="2373205"/>
              <a:ext cx="723493" cy="738664"/>
            </a:xfrm>
            <a:prstGeom prst="rect">
              <a:avLst/>
            </a:prstGeom>
            <a:ln>
              <a:noFill/>
            </a:ln>
          </p:spPr>
          <p:txBody>
            <a:bodyPr wrap="square">
              <a:spAutoFit/>
            </a:bodyPr>
            <a:lstStyle/>
            <a:p>
              <a:pPr algn="ctr"/>
              <a:r>
                <a:rPr lang="en-US" sz="1400">
                  <a:latin typeface="Arial" panose="020B0604020202020204" pitchFamily="34" charset="0"/>
                  <a:ea typeface="AECOM Sans" panose="020B0504020202020204" pitchFamily="34" charset="0"/>
                  <a:cs typeface="Arial" panose="020B0604020202020204" pitchFamily="34" charset="0"/>
                </a:rPr>
                <a:t>Urban State Match</a:t>
              </a:r>
            </a:p>
          </p:txBody>
        </p:sp>
        <p:sp>
          <p:nvSpPr>
            <p:cNvPr id="82" name="Oval 81">
              <a:extLst>
                <a:ext uri="{FF2B5EF4-FFF2-40B4-BE49-F238E27FC236}">
                  <a16:creationId xmlns:a16="http://schemas.microsoft.com/office/drawing/2014/main" id="{F55C06FE-0D87-438D-A7B3-E40719622099}"/>
                </a:ext>
              </a:extLst>
            </p:cNvPr>
            <p:cNvSpPr/>
            <p:nvPr/>
          </p:nvSpPr>
          <p:spPr>
            <a:xfrm>
              <a:off x="9343199" y="2274299"/>
              <a:ext cx="909938" cy="909938"/>
            </a:xfrm>
            <a:prstGeom prst="ellipse">
              <a:avLst/>
            </a:prstGeom>
            <a:noFill/>
            <a:ln w="76200">
              <a:solidFill>
                <a:srgbClr val="8CC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6" name="Group 85">
            <a:extLst>
              <a:ext uri="{FF2B5EF4-FFF2-40B4-BE49-F238E27FC236}">
                <a16:creationId xmlns:a16="http://schemas.microsoft.com/office/drawing/2014/main" id="{62123DDD-CD11-4EBE-8152-6494F3C1D499}"/>
              </a:ext>
            </a:extLst>
          </p:cNvPr>
          <p:cNvGrpSpPr/>
          <p:nvPr/>
        </p:nvGrpSpPr>
        <p:grpSpPr>
          <a:xfrm>
            <a:off x="8085858" y="4400405"/>
            <a:ext cx="1064519" cy="909938"/>
            <a:chOff x="7933458" y="4248005"/>
            <a:chExt cx="1064519" cy="909938"/>
          </a:xfrm>
        </p:grpSpPr>
        <p:sp>
          <p:nvSpPr>
            <p:cNvPr id="88" name="Oval 87">
              <a:extLst>
                <a:ext uri="{FF2B5EF4-FFF2-40B4-BE49-F238E27FC236}">
                  <a16:creationId xmlns:a16="http://schemas.microsoft.com/office/drawing/2014/main" id="{3ACDD51B-E328-48EB-8631-E444EABB4BEB}"/>
                </a:ext>
              </a:extLst>
            </p:cNvPr>
            <p:cNvSpPr/>
            <p:nvPr/>
          </p:nvSpPr>
          <p:spPr>
            <a:xfrm>
              <a:off x="8010749" y="4248005"/>
              <a:ext cx="909938" cy="909938"/>
            </a:xfrm>
            <a:prstGeom prst="ellipse">
              <a:avLst/>
            </a:prstGeom>
            <a:noFill/>
            <a:ln w="76200">
              <a:solidFill>
                <a:srgbClr val="8CC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E985475E-FF6D-4EC0-A37E-2025DC1CCD3C}"/>
                </a:ext>
              </a:extLst>
            </p:cNvPr>
            <p:cNvSpPr/>
            <p:nvPr/>
          </p:nvSpPr>
          <p:spPr>
            <a:xfrm>
              <a:off x="7933458" y="4377052"/>
              <a:ext cx="1064519" cy="646331"/>
            </a:xfrm>
            <a:prstGeom prst="rect">
              <a:avLst/>
            </a:prstGeom>
            <a:ln>
              <a:noFill/>
            </a:ln>
          </p:spPr>
          <p:txBody>
            <a:bodyPr wrap="square">
              <a:spAutoFit/>
            </a:bodyPr>
            <a:lstStyle/>
            <a:p>
              <a:pPr algn="ctr"/>
              <a:r>
                <a:rPr lang="en-US" sz="1200">
                  <a:latin typeface="Arial" panose="020B0604020202020204" pitchFamily="34" charset="0"/>
                  <a:ea typeface="AECOM Sans" panose="020B0504020202020204" pitchFamily="34" charset="0"/>
                  <a:cs typeface="Arial" panose="020B0604020202020204" pitchFamily="34" charset="0"/>
                </a:rPr>
                <a:t>Urban Advanced Technology</a:t>
              </a:r>
            </a:p>
          </p:txBody>
        </p:sp>
      </p:grpSp>
      <p:cxnSp>
        <p:nvCxnSpPr>
          <p:cNvPr id="11" name="Straight Connector 10">
            <a:extLst>
              <a:ext uri="{FF2B5EF4-FFF2-40B4-BE49-F238E27FC236}">
                <a16:creationId xmlns:a16="http://schemas.microsoft.com/office/drawing/2014/main" id="{BDD32A29-3B49-66DE-FAAD-88BB5FCC7B5F}"/>
              </a:ext>
            </a:extLst>
          </p:cNvPr>
          <p:cNvCxnSpPr>
            <a:cxnSpLocks/>
          </p:cNvCxnSpPr>
          <p:nvPr/>
        </p:nvCxnSpPr>
        <p:spPr>
          <a:xfrm flipV="1">
            <a:off x="6410896" y="2104593"/>
            <a:ext cx="0" cy="630583"/>
          </a:xfrm>
          <a:prstGeom prst="line">
            <a:avLst/>
          </a:prstGeom>
          <a:ln w="28575">
            <a:solidFill>
              <a:srgbClr val="8CC04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14893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D462D9-800E-451E-A8E6-5DF1D145BC67}"/>
              </a:ext>
            </a:extLst>
          </p:cNvPr>
          <p:cNvSpPr/>
          <p:nvPr/>
        </p:nvSpPr>
        <p:spPr>
          <a:xfrm rot="5400000">
            <a:off x="5910806" y="-5910805"/>
            <a:ext cx="370390" cy="12192001"/>
          </a:xfrm>
          <a:prstGeom prst="rect">
            <a:avLst/>
          </a:prstGeom>
          <a:solidFill>
            <a:srgbClr val="093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45261EF3-36AA-46BC-9505-57A9573B3DF8}"/>
              </a:ext>
            </a:extLst>
          </p:cNvPr>
          <p:cNvSpPr txBox="1"/>
          <p:nvPr/>
        </p:nvSpPr>
        <p:spPr>
          <a:xfrm>
            <a:off x="525910" y="689847"/>
            <a:ext cx="11570840" cy="461665"/>
          </a:xfrm>
          <a:prstGeom prst="rect">
            <a:avLst/>
          </a:prstGeom>
          <a:noFill/>
        </p:spPr>
        <p:txBody>
          <a:bodyPr wrap="square" rtlCol="0">
            <a:spAutoFit/>
          </a:bodyPr>
          <a:lstStyle/>
          <a:p>
            <a:r>
              <a:rPr lang="en-US" sz="2400" b="1" dirty="0">
                <a:solidFill>
                  <a:srgbClr val="093B60"/>
                </a:solidFill>
                <a:latin typeface="Arial" panose="020B0604020202020204" pitchFamily="34" charset="0"/>
                <a:ea typeface="AECOM Sans" panose="020B0504020202020204" pitchFamily="34" charset="0"/>
                <a:cs typeface="Arial" panose="020B0604020202020204" pitchFamily="34" charset="0"/>
              </a:rPr>
              <a:t>2.4	Eligible Capital Expenses</a:t>
            </a:r>
            <a:endParaRPr lang="en-US" sz="2400" b="1" dirty="0">
              <a:solidFill>
                <a:srgbClr val="FF0000"/>
              </a:solidFill>
              <a:latin typeface="Arial" panose="020B0604020202020204" pitchFamily="34" charset="0"/>
              <a:ea typeface="AECOM Sans" panose="020B05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DF2E5BA8-C8D6-4C75-A8A6-81064C1CDDDC}"/>
              </a:ext>
            </a:extLst>
          </p:cNvPr>
          <p:cNvSpPr/>
          <p:nvPr/>
        </p:nvSpPr>
        <p:spPr>
          <a:xfrm rot="5400000">
            <a:off x="6073142" y="-5707024"/>
            <a:ext cx="45719" cy="12192002"/>
          </a:xfrm>
          <a:prstGeom prst="rect">
            <a:avLst/>
          </a:prstGeom>
          <a:solidFill>
            <a:srgbClr val="29A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1718DDF-3AEE-4F66-8379-F1A563006FB1}"/>
              </a:ext>
            </a:extLst>
          </p:cNvPr>
          <p:cNvSpPr txBox="1"/>
          <p:nvPr/>
        </p:nvSpPr>
        <p:spPr>
          <a:xfrm>
            <a:off x="208347" y="-47587"/>
            <a:ext cx="2545209" cy="430887"/>
          </a:xfrm>
          <a:prstGeom prst="rect">
            <a:avLst/>
          </a:prstGeom>
          <a:noFill/>
        </p:spPr>
        <p:txBody>
          <a:bodyPr wrap="square" rtlCol="0">
            <a:spAutoFit/>
          </a:bodyPr>
          <a:lstStyle/>
          <a:p>
            <a:r>
              <a:rPr lang="en-US" sz="2200" b="1">
                <a:solidFill>
                  <a:schemeClr val="bg1"/>
                </a:solidFill>
                <a:latin typeface="Arial" panose="020B0604020202020204" pitchFamily="34" charset="0"/>
                <a:ea typeface="AECOM Sans" panose="020B0504020202020204" pitchFamily="34" charset="0"/>
                <a:cs typeface="Arial" panose="020B0604020202020204" pitchFamily="34" charset="0"/>
              </a:rPr>
              <a:t>ncdot.gov</a:t>
            </a:r>
          </a:p>
        </p:txBody>
      </p:sp>
      <p:grpSp>
        <p:nvGrpSpPr>
          <p:cNvPr id="3" name="Group 2">
            <a:extLst>
              <a:ext uri="{FF2B5EF4-FFF2-40B4-BE49-F238E27FC236}">
                <a16:creationId xmlns:a16="http://schemas.microsoft.com/office/drawing/2014/main" id="{6756F730-B3CF-4D45-BDF3-5FBC03991322}"/>
              </a:ext>
            </a:extLst>
          </p:cNvPr>
          <p:cNvGrpSpPr/>
          <p:nvPr/>
        </p:nvGrpSpPr>
        <p:grpSpPr>
          <a:xfrm>
            <a:off x="943032" y="1606377"/>
            <a:ext cx="4323247" cy="498216"/>
            <a:chOff x="943032" y="1606377"/>
            <a:chExt cx="4323247" cy="498216"/>
          </a:xfrm>
        </p:grpSpPr>
        <p:sp>
          <p:nvSpPr>
            <p:cNvPr id="14" name="Rectangle: Rounded Corners 13">
              <a:extLst>
                <a:ext uri="{FF2B5EF4-FFF2-40B4-BE49-F238E27FC236}">
                  <a16:creationId xmlns:a16="http://schemas.microsoft.com/office/drawing/2014/main" id="{24C132FB-9F39-413B-A762-80C2BDE3F506}"/>
                </a:ext>
              </a:extLst>
            </p:cNvPr>
            <p:cNvSpPr/>
            <p:nvPr/>
          </p:nvSpPr>
          <p:spPr>
            <a:xfrm>
              <a:off x="943717" y="1648057"/>
              <a:ext cx="4322562" cy="456535"/>
            </a:xfrm>
            <a:prstGeom prst="roundRect">
              <a:avLst/>
            </a:prstGeom>
            <a:noFill/>
            <a:ln>
              <a:solidFill>
                <a:srgbClr val="8CC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4D6EDE9-1F53-4893-AE62-BE533D50508E}"/>
                </a:ext>
              </a:extLst>
            </p:cNvPr>
            <p:cNvSpPr/>
            <p:nvPr/>
          </p:nvSpPr>
          <p:spPr>
            <a:xfrm>
              <a:off x="1210704" y="1606377"/>
              <a:ext cx="3845390" cy="456535"/>
            </a:xfrm>
            <a:prstGeom prst="rect">
              <a:avLst/>
            </a:prstGeom>
          </p:spPr>
          <p:txBody>
            <a:bodyPr wrap="square">
              <a:spAutoFit/>
            </a:bodyPr>
            <a:lstStyle/>
            <a:p>
              <a:pPr>
                <a:lnSpc>
                  <a:spcPct val="150000"/>
                </a:lnSpc>
              </a:pPr>
              <a:r>
                <a:rPr lang="en-US">
                  <a:latin typeface="Arial" panose="020B0604020202020204" pitchFamily="34" charset="0"/>
                  <a:ea typeface="AECOM Sans" panose="020B0504020202020204" pitchFamily="34" charset="0"/>
                  <a:cs typeface="Arial" panose="020B0604020202020204" pitchFamily="34" charset="0"/>
                </a:rPr>
                <a:t>Direct Purchase of Service - 5310</a:t>
              </a:r>
            </a:p>
          </p:txBody>
        </p:sp>
        <p:sp>
          <p:nvSpPr>
            <p:cNvPr id="2" name="Rectangle: Top Corners Rounded 1">
              <a:extLst>
                <a:ext uri="{FF2B5EF4-FFF2-40B4-BE49-F238E27FC236}">
                  <a16:creationId xmlns:a16="http://schemas.microsoft.com/office/drawing/2014/main" id="{5ACDDB63-7CA7-4E02-8D05-17226F78EE6E}"/>
                </a:ext>
              </a:extLst>
            </p:cNvPr>
            <p:cNvSpPr/>
            <p:nvPr/>
          </p:nvSpPr>
          <p:spPr>
            <a:xfrm rot="16200000">
              <a:off x="788675" y="1802414"/>
              <a:ext cx="456536" cy="147822"/>
            </a:xfrm>
            <a:prstGeom prst="round2SameRect">
              <a:avLst>
                <a:gd name="adj1" fmla="val 50000"/>
                <a:gd name="adj2" fmla="val 0"/>
              </a:avLst>
            </a:prstGeom>
            <a:solidFill>
              <a:srgbClr val="8CC040"/>
            </a:solidFill>
            <a:ln>
              <a:solidFill>
                <a:srgbClr val="8CC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a:extLst>
              <a:ext uri="{FF2B5EF4-FFF2-40B4-BE49-F238E27FC236}">
                <a16:creationId xmlns:a16="http://schemas.microsoft.com/office/drawing/2014/main" id="{E73D82DE-ACEE-45DD-B3F5-3483B9997E93}"/>
              </a:ext>
            </a:extLst>
          </p:cNvPr>
          <p:cNvGrpSpPr/>
          <p:nvPr/>
        </p:nvGrpSpPr>
        <p:grpSpPr>
          <a:xfrm>
            <a:off x="6166513" y="1599432"/>
            <a:ext cx="4500105" cy="498216"/>
            <a:chOff x="6166513" y="1599432"/>
            <a:chExt cx="4500105" cy="498216"/>
          </a:xfrm>
        </p:grpSpPr>
        <p:sp>
          <p:nvSpPr>
            <p:cNvPr id="18" name="Rectangle: Rounded Corners 17">
              <a:extLst>
                <a:ext uri="{FF2B5EF4-FFF2-40B4-BE49-F238E27FC236}">
                  <a16:creationId xmlns:a16="http://schemas.microsoft.com/office/drawing/2014/main" id="{C91BD2EB-CD5A-44D8-8AB1-BFE58A21A343}"/>
                </a:ext>
              </a:extLst>
            </p:cNvPr>
            <p:cNvSpPr/>
            <p:nvPr/>
          </p:nvSpPr>
          <p:spPr>
            <a:xfrm>
              <a:off x="6167197" y="1641112"/>
              <a:ext cx="4499421" cy="456535"/>
            </a:xfrm>
            <a:prstGeom prst="roundRect">
              <a:avLst/>
            </a:prstGeom>
            <a:noFill/>
            <a:ln>
              <a:solidFill>
                <a:srgbClr val="8CC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5B5299F-F2BE-4BD9-B950-BA500DB4764D}"/>
                </a:ext>
              </a:extLst>
            </p:cNvPr>
            <p:cNvSpPr/>
            <p:nvPr/>
          </p:nvSpPr>
          <p:spPr>
            <a:xfrm>
              <a:off x="6434185" y="1599432"/>
              <a:ext cx="3631701" cy="456535"/>
            </a:xfrm>
            <a:prstGeom prst="rect">
              <a:avLst/>
            </a:prstGeom>
          </p:spPr>
          <p:txBody>
            <a:bodyPr wrap="square">
              <a:spAutoFit/>
            </a:bodyPr>
            <a:lstStyle/>
            <a:p>
              <a:pPr>
                <a:lnSpc>
                  <a:spcPct val="150000"/>
                </a:lnSpc>
              </a:pPr>
              <a:r>
                <a:rPr lang="en-US">
                  <a:latin typeface="Arial" panose="020B0604020202020204" pitchFamily="34" charset="0"/>
                  <a:ea typeface="AECOM Sans" panose="020B0504020202020204" pitchFamily="34" charset="0"/>
                  <a:cs typeface="Arial" panose="020B0604020202020204" pitchFamily="34" charset="0"/>
                </a:rPr>
                <a:t>Expansion for Motor Vehicles</a:t>
              </a:r>
            </a:p>
          </p:txBody>
        </p:sp>
        <p:sp>
          <p:nvSpPr>
            <p:cNvPr id="21" name="Rectangle: Top Corners Rounded 20">
              <a:extLst>
                <a:ext uri="{FF2B5EF4-FFF2-40B4-BE49-F238E27FC236}">
                  <a16:creationId xmlns:a16="http://schemas.microsoft.com/office/drawing/2014/main" id="{02DB5176-9B56-4E94-8ADE-524B040CC06F}"/>
                </a:ext>
              </a:extLst>
            </p:cNvPr>
            <p:cNvSpPr/>
            <p:nvPr/>
          </p:nvSpPr>
          <p:spPr>
            <a:xfrm rot="16200000">
              <a:off x="6012156" y="1795469"/>
              <a:ext cx="456536" cy="147822"/>
            </a:xfrm>
            <a:prstGeom prst="round2SameRect">
              <a:avLst>
                <a:gd name="adj1" fmla="val 50000"/>
                <a:gd name="adj2" fmla="val 0"/>
              </a:avLst>
            </a:prstGeom>
            <a:solidFill>
              <a:srgbClr val="8CC040"/>
            </a:solidFill>
            <a:ln>
              <a:solidFill>
                <a:srgbClr val="8CC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1" name="Straight Arrow Connector 40">
            <a:extLst>
              <a:ext uri="{FF2B5EF4-FFF2-40B4-BE49-F238E27FC236}">
                <a16:creationId xmlns:a16="http://schemas.microsoft.com/office/drawing/2014/main" id="{58425D54-5B1C-452C-9C54-865946B60D1C}"/>
              </a:ext>
            </a:extLst>
          </p:cNvPr>
          <p:cNvCxnSpPr>
            <a:cxnSpLocks/>
          </p:cNvCxnSpPr>
          <p:nvPr/>
        </p:nvCxnSpPr>
        <p:spPr>
          <a:xfrm>
            <a:off x="1324366" y="2735176"/>
            <a:ext cx="530469" cy="0"/>
          </a:xfrm>
          <a:prstGeom prst="straightConnector1">
            <a:avLst/>
          </a:prstGeom>
          <a:ln w="28575">
            <a:solidFill>
              <a:srgbClr val="8CC04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CEF0B54E-902E-4876-BCD7-073D037AE120}"/>
              </a:ext>
            </a:extLst>
          </p:cNvPr>
          <p:cNvCxnSpPr>
            <a:cxnSpLocks/>
          </p:cNvCxnSpPr>
          <p:nvPr/>
        </p:nvCxnSpPr>
        <p:spPr>
          <a:xfrm flipV="1">
            <a:off x="1336431" y="2104593"/>
            <a:ext cx="0" cy="630583"/>
          </a:xfrm>
          <a:prstGeom prst="line">
            <a:avLst/>
          </a:prstGeom>
          <a:ln w="28575">
            <a:solidFill>
              <a:srgbClr val="8CC040"/>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4B80DC7D-1F31-4674-B1F1-8CAFBD6D25E9}"/>
              </a:ext>
            </a:extLst>
          </p:cNvPr>
          <p:cNvGrpSpPr/>
          <p:nvPr/>
        </p:nvGrpSpPr>
        <p:grpSpPr>
          <a:xfrm>
            <a:off x="2070644" y="2232987"/>
            <a:ext cx="1046815" cy="954107"/>
            <a:chOff x="2070644" y="2232987"/>
            <a:chExt cx="1046815" cy="954107"/>
          </a:xfrm>
        </p:grpSpPr>
        <p:sp>
          <p:nvSpPr>
            <p:cNvPr id="43" name="Oval 42">
              <a:extLst>
                <a:ext uri="{FF2B5EF4-FFF2-40B4-BE49-F238E27FC236}">
                  <a16:creationId xmlns:a16="http://schemas.microsoft.com/office/drawing/2014/main" id="{F3AB3833-E8AE-450C-8B75-168B638EE298}"/>
                </a:ext>
              </a:extLst>
            </p:cNvPr>
            <p:cNvSpPr/>
            <p:nvPr/>
          </p:nvSpPr>
          <p:spPr>
            <a:xfrm>
              <a:off x="2148042" y="2274299"/>
              <a:ext cx="909938" cy="909938"/>
            </a:xfrm>
            <a:prstGeom prst="ellipse">
              <a:avLst/>
            </a:prstGeom>
            <a:noFill/>
            <a:ln w="76200">
              <a:solidFill>
                <a:srgbClr val="8CC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A829FE1C-A703-4B0C-8496-A1EB45F1B8FA}"/>
                </a:ext>
              </a:extLst>
            </p:cNvPr>
            <p:cNvSpPr/>
            <p:nvPr/>
          </p:nvSpPr>
          <p:spPr>
            <a:xfrm>
              <a:off x="2070644" y="2232987"/>
              <a:ext cx="1046815" cy="954107"/>
            </a:xfrm>
            <a:prstGeom prst="rect">
              <a:avLst/>
            </a:prstGeom>
            <a:ln>
              <a:noFill/>
            </a:ln>
          </p:spPr>
          <p:txBody>
            <a:bodyPr wrap="square">
              <a:spAutoFit/>
            </a:bodyPr>
            <a:lstStyle/>
            <a:p>
              <a:pPr algn="ctr"/>
              <a:r>
                <a:rPr lang="en-US" sz="1400">
                  <a:latin typeface="Arial" panose="020B0604020202020204" pitchFamily="34" charset="0"/>
                  <a:ea typeface="AECOM Sans" panose="020B0504020202020204" pitchFamily="34" charset="0"/>
                  <a:cs typeface="Arial" panose="020B0604020202020204" pitchFamily="34" charset="0"/>
                </a:rPr>
                <a:t>5310 Capital</a:t>
              </a:r>
            </a:p>
            <a:p>
              <a:pPr algn="ctr"/>
              <a:r>
                <a:rPr lang="en-US" sz="1400">
                  <a:latin typeface="Arial" panose="020B0604020202020204" pitchFamily="34" charset="0"/>
                  <a:ea typeface="AECOM Sans" panose="020B0504020202020204" pitchFamily="34" charset="0"/>
                  <a:cs typeface="Arial" panose="020B0604020202020204" pitchFamily="34" charset="0"/>
                </a:rPr>
                <a:t>Purchase of Service</a:t>
              </a:r>
            </a:p>
          </p:txBody>
        </p:sp>
      </p:grpSp>
      <p:grpSp>
        <p:nvGrpSpPr>
          <p:cNvPr id="9" name="Group 8">
            <a:extLst>
              <a:ext uri="{FF2B5EF4-FFF2-40B4-BE49-F238E27FC236}">
                <a16:creationId xmlns:a16="http://schemas.microsoft.com/office/drawing/2014/main" id="{11F37456-3E68-4EAD-BFE7-F669E9F191B0}"/>
              </a:ext>
            </a:extLst>
          </p:cNvPr>
          <p:cNvGrpSpPr/>
          <p:nvPr/>
        </p:nvGrpSpPr>
        <p:grpSpPr>
          <a:xfrm>
            <a:off x="7119090" y="2269449"/>
            <a:ext cx="909938" cy="909938"/>
            <a:chOff x="7512790" y="2269449"/>
            <a:chExt cx="909938" cy="909938"/>
          </a:xfrm>
        </p:grpSpPr>
        <p:sp>
          <p:nvSpPr>
            <p:cNvPr id="46" name="Oval 45">
              <a:extLst>
                <a:ext uri="{FF2B5EF4-FFF2-40B4-BE49-F238E27FC236}">
                  <a16:creationId xmlns:a16="http://schemas.microsoft.com/office/drawing/2014/main" id="{F661C6E0-1BC6-4E5F-92D4-960F313E8E8C}"/>
                </a:ext>
              </a:extLst>
            </p:cNvPr>
            <p:cNvSpPr/>
            <p:nvPr/>
          </p:nvSpPr>
          <p:spPr>
            <a:xfrm>
              <a:off x="7512790" y="2269449"/>
              <a:ext cx="909938" cy="909938"/>
            </a:xfrm>
            <a:prstGeom prst="ellipse">
              <a:avLst/>
            </a:prstGeom>
            <a:noFill/>
            <a:ln w="76200">
              <a:solidFill>
                <a:srgbClr val="8CC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668550D4-79FB-4199-BF37-DA0589E3CC9C}"/>
                </a:ext>
              </a:extLst>
            </p:cNvPr>
            <p:cNvSpPr/>
            <p:nvPr/>
          </p:nvSpPr>
          <p:spPr>
            <a:xfrm>
              <a:off x="7697411" y="2443057"/>
              <a:ext cx="723493" cy="456535"/>
            </a:xfrm>
            <a:prstGeom prst="rect">
              <a:avLst/>
            </a:prstGeom>
            <a:ln>
              <a:noFill/>
            </a:ln>
          </p:spPr>
          <p:txBody>
            <a:bodyPr wrap="square">
              <a:spAutoFit/>
            </a:bodyPr>
            <a:lstStyle/>
            <a:p>
              <a:pPr>
                <a:lnSpc>
                  <a:spcPct val="150000"/>
                </a:lnSpc>
              </a:pPr>
              <a:r>
                <a:rPr lang="en-US">
                  <a:latin typeface="Arial" panose="020B0604020202020204" pitchFamily="34" charset="0"/>
                  <a:ea typeface="AECOM Sans" panose="020B0504020202020204" pitchFamily="34" charset="0"/>
                  <a:cs typeface="Arial" panose="020B0604020202020204" pitchFamily="34" charset="0"/>
                </a:rPr>
                <a:t>STI</a:t>
              </a:r>
            </a:p>
          </p:txBody>
        </p:sp>
      </p:grpSp>
      <p:grpSp>
        <p:nvGrpSpPr>
          <p:cNvPr id="7" name="Group 6">
            <a:extLst>
              <a:ext uri="{FF2B5EF4-FFF2-40B4-BE49-F238E27FC236}">
                <a16:creationId xmlns:a16="http://schemas.microsoft.com/office/drawing/2014/main" id="{16C91248-E1E8-40E0-9A9B-6EF1E38B11F9}"/>
              </a:ext>
            </a:extLst>
          </p:cNvPr>
          <p:cNvGrpSpPr/>
          <p:nvPr/>
        </p:nvGrpSpPr>
        <p:grpSpPr>
          <a:xfrm>
            <a:off x="943032" y="3288815"/>
            <a:ext cx="4323247" cy="498216"/>
            <a:chOff x="943032" y="3738755"/>
            <a:chExt cx="4323247" cy="498216"/>
          </a:xfrm>
        </p:grpSpPr>
        <p:sp>
          <p:nvSpPr>
            <p:cNvPr id="79" name="Rectangle: Rounded Corners 78">
              <a:extLst>
                <a:ext uri="{FF2B5EF4-FFF2-40B4-BE49-F238E27FC236}">
                  <a16:creationId xmlns:a16="http://schemas.microsoft.com/office/drawing/2014/main" id="{3E053AF3-B6F5-406D-A382-CC4BD6BF8CA2}"/>
                </a:ext>
              </a:extLst>
            </p:cNvPr>
            <p:cNvSpPr/>
            <p:nvPr/>
          </p:nvSpPr>
          <p:spPr>
            <a:xfrm>
              <a:off x="943717" y="3780435"/>
              <a:ext cx="4322562" cy="456535"/>
            </a:xfrm>
            <a:prstGeom prst="roundRect">
              <a:avLst/>
            </a:prstGeom>
            <a:noFill/>
            <a:ln>
              <a:solidFill>
                <a:srgbClr val="8CC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D902962D-4066-42EC-ABFC-ACE4B8FEA20C}"/>
                </a:ext>
              </a:extLst>
            </p:cNvPr>
            <p:cNvSpPr/>
            <p:nvPr/>
          </p:nvSpPr>
          <p:spPr>
            <a:xfrm>
              <a:off x="1210704" y="3738755"/>
              <a:ext cx="3590705" cy="456535"/>
            </a:xfrm>
            <a:prstGeom prst="rect">
              <a:avLst/>
            </a:prstGeom>
          </p:spPr>
          <p:txBody>
            <a:bodyPr wrap="square">
              <a:spAutoFit/>
            </a:bodyPr>
            <a:lstStyle/>
            <a:p>
              <a:pPr>
                <a:lnSpc>
                  <a:spcPct val="150000"/>
                </a:lnSpc>
              </a:pPr>
              <a:r>
                <a:rPr lang="en-US">
                  <a:latin typeface="Arial" panose="020B0604020202020204" pitchFamily="34" charset="0"/>
                  <a:ea typeface="AECOM Sans" panose="020B0504020202020204" pitchFamily="34" charset="0"/>
                  <a:cs typeface="Arial" panose="020B0604020202020204" pitchFamily="34" charset="0"/>
                </a:rPr>
                <a:t>User Subsidy</a:t>
              </a:r>
            </a:p>
          </p:txBody>
        </p:sp>
        <p:sp>
          <p:nvSpPr>
            <p:cNvPr id="81" name="Rectangle: Top Corners Rounded 80">
              <a:extLst>
                <a:ext uri="{FF2B5EF4-FFF2-40B4-BE49-F238E27FC236}">
                  <a16:creationId xmlns:a16="http://schemas.microsoft.com/office/drawing/2014/main" id="{12A272E7-1A3C-4A16-93E8-1CCF52D72F8F}"/>
                </a:ext>
              </a:extLst>
            </p:cNvPr>
            <p:cNvSpPr/>
            <p:nvPr/>
          </p:nvSpPr>
          <p:spPr>
            <a:xfrm rot="16200000">
              <a:off x="788675" y="3934792"/>
              <a:ext cx="456536" cy="147822"/>
            </a:xfrm>
            <a:prstGeom prst="round2SameRect">
              <a:avLst>
                <a:gd name="adj1" fmla="val 50000"/>
                <a:gd name="adj2" fmla="val 0"/>
              </a:avLst>
            </a:prstGeom>
            <a:solidFill>
              <a:srgbClr val="8CC040"/>
            </a:solidFill>
            <a:ln>
              <a:solidFill>
                <a:srgbClr val="8CC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82" name="Straight Arrow Connector 81">
            <a:extLst>
              <a:ext uri="{FF2B5EF4-FFF2-40B4-BE49-F238E27FC236}">
                <a16:creationId xmlns:a16="http://schemas.microsoft.com/office/drawing/2014/main" id="{AAFCE3A4-DD6F-4D74-B89B-4A00266DA7D4}"/>
              </a:ext>
            </a:extLst>
          </p:cNvPr>
          <p:cNvCxnSpPr>
            <a:cxnSpLocks/>
          </p:cNvCxnSpPr>
          <p:nvPr/>
        </p:nvCxnSpPr>
        <p:spPr>
          <a:xfrm>
            <a:off x="1324366" y="4417614"/>
            <a:ext cx="530469" cy="0"/>
          </a:xfrm>
          <a:prstGeom prst="straightConnector1">
            <a:avLst/>
          </a:prstGeom>
          <a:ln w="28575">
            <a:solidFill>
              <a:srgbClr val="8CC040"/>
            </a:solidFill>
            <a:tailEnd type="triangle"/>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B54D57CF-F6BB-4992-9393-28479CDA1448}"/>
              </a:ext>
            </a:extLst>
          </p:cNvPr>
          <p:cNvCxnSpPr>
            <a:cxnSpLocks/>
          </p:cNvCxnSpPr>
          <p:nvPr/>
        </p:nvCxnSpPr>
        <p:spPr>
          <a:xfrm flipV="1">
            <a:off x="1336431" y="3787031"/>
            <a:ext cx="0" cy="630583"/>
          </a:xfrm>
          <a:prstGeom prst="line">
            <a:avLst/>
          </a:prstGeom>
          <a:ln w="28575">
            <a:solidFill>
              <a:srgbClr val="8CC040"/>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F1EEC2D6-88CF-4555-BD6C-DC014FBCD6AB}"/>
              </a:ext>
            </a:extLst>
          </p:cNvPr>
          <p:cNvGrpSpPr/>
          <p:nvPr/>
        </p:nvGrpSpPr>
        <p:grpSpPr>
          <a:xfrm>
            <a:off x="2082218" y="3956737"/>
            <a:ext cx="1046815" cy="909938"/>
            <a:chOff x="2082218" y="4406677"/>
            <a:chExt cx="1046815" cy="909938"/>
          </a:xfrm>
        </p:grpSpPr>
        <p:sp>
          <p:nvSpPr>
            <p:cNvPr id="84" name="Oval 83">
              <a:extLst>
                <a:ext uri="{FF2B5EF4-FFF2-40B4-BE49-F238E27FC236}">
                  <a16:creationId xmlns:a16="http://schemas.microsoft.com/office/drawing/2014/main" id="{7DE1EBBE-629F-4B7C-B482-5053CDF05D31}"/>
                </a:ext>
              </a:extLst>
            </p:cNvPr>
            <p:cNvSpPr/>
            <p:nvPr/>
          </p:nvSpPr>
          <p:spPr>
            <a:xfrm>
              <a:off x="2148042" y="4406677"/>
              <a:ext cx="909938" cy="909938"/>
            </a:xfrm>
            <a:prstGeom prst="ellipse">
              <a:avLst/>
            </a:prstGeom>
            <a:noFill/>
            <a:ln w="76200">
              <a:solidFill>
                <a:srgbClr val="8CC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C51CBD93-E350-4FB5-8638-C114A6062EF5}"/>
                </a:ext>
              </a:extLst>
            </p:cNvPr>
            <p:cNvSpPr/>
            <p:nvPr/>
          </p:nvSpPr>
          <p:spPr>
            <a:xfrm>
              <a:off x="2082218" y="4629012"/>
              <a:ext cx="1046815" cy="523220"/>
            </a:xfrm>
            <a:prstGeom prst="rect">
              <a:avLst/>
            </a:prstGeom>
            <a:ln>
              <a:noFill/>
            </a:ln>
          </p:spPr>
          <p:txBody>
            <a:bodyPr wrap="square">
              <a:spAutoFit/>
            </a:bodyPr>
            <a:lstStyle/>
            <a:p>
              <a:pPr algn="ctr"/>
              <a:r>
                <a:rPr lang="en-US" sz="1400">
                  <a:latin typeface="Arial" panose="020B0604020202020204" pitchFamily="34" charset="0"/>
                  <a:ea typeface="AECOM Sans" panose="020B0504020202020204" pitchFamily="34" charset="0"/>
                  <a:cs typeface="Arial" panose="020B0604020202020204" pitchFamily="34" charset="0"/>
                </a:rPr>
                <a:t>Travelers' Aid</a:t>
              </a:r>
            </a:p>
          </p:txBody>
        </p:sp>
      </p:grpSp>
      <p:grpSp>
        <p:nvGrpSpPr>
          <p:cNvPr id="6" name="Group 5">
            <a:extLst>
              <a:ext uri="{FF2B5EF4-FFF2-40B4-BE49-F238E27FC236}">
                <a16:creationId xmlns:a16="http://schemas.microsoft.com/office/drawing/2014/main" id="{80085717-2687-4740-92C6-C6F58EE338A5}"/>
              </a:ext>
            </a:extLst>
          </p:cNvPr>
          <p:cNvGrpSpPr/>
          <p:nvPr/>
        </p:nvGrpSpPr>
        <p:grpSpPr>
          <a:xfrm>
            <a:off x="6167198" y="3284281"/>
            <a:ext cx="3601586" cy="499837"/>
            <a:chOff x="6167198" y="3734221"/>
            <a:chExt cx="3601586" cy="499837"/>
          </a:xfrm>
        </p:grpSpPr>
        <p:sp>
          <p:nvSpPr>
            <p:cNvPr id="96" name="Rectangle: Rounded Corners 95">
              <a:extLst>
                <a:ext uri="{FF2B5EF4-FFF2-40B4-BE49-F238E27FC236}">
                  <a16:creationId xmlns:a16="http://schemas.microsoft.com/office/drawing/2014/main" id="{10B89670-E426-4553-BE74-E525D307291D}"/>
                </a:ext>
              </a:extLst>
            </p:cNvPr>
            <p:cNvSpPr/>
            <p:nvPr/>
          </p:nvSpPr>
          <p:spPr>
            <a:xfrm>
              <a:off x="6167198" y="3777522"/>
              <a:ext cx="3590705" cy="456535"/>
            </a:xfrm>
            <a:prstGeom prst="roundRect">
              <a:avLst/>
            </a:prstGeom>
            <a:noFill/>
            <a:ln>
              <a:solidFill>
                <a:srgbClr val="8CC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Top Corners Rounded 96">
              <a:extLst>
                <a:ext uri="{FF2B5EF4-FFF2-40B4-BE49-F238E27FC236}">
                  <a16:creationId xmlns:a16="http://schemas.microsoft.com/office/drawing/2014/main" id="{CE62EA92-8629-46E3-A8DA-03CA53C08FAE}"/>
                </a:ext>
              </a:extLst>
            </p:cNvPr>
            <p:cNvSpPr/>
            <p:nvPr/>
          </p:nvSpPr>
          <p:spPr>
            <a:xfrm rot="16200000">
              <a:off x="6023722" y="3931879"/>
              <a:ext cx="456536" cy="147822"/>
            </a:xfrm>
            <a:prstGeom prst="round2SameRect">
              <a:avLst>
                <a:gd name="adj1" fmla="val 50000"/>
                <a:gd name="adj2" fmla="val 0"/>
              </a:avLst>
            </a:prstGeom>
            <a:solidFill>
              <a:srgbClr val="8CC040"/>
            </a:solidFill>
            <a:ln>
              <a:solidFill>
                <a:srgbClr val="8CC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A3BB54A8-711E-4B12-BB52-3F763B625F93}"/>
                </a:ext>
              </a:extLst>
            </p:cNvPr>
            <p:cNvSpPr/>
            <p:nvPr/>
          </p:nvSpPr>
          <p:spPr>
            <a:xfrm>
              <a:off x="6434185" y="3734221"/>
              <a:ext cx="3334599" cy="456535"/>
            </a:xfrm>
            <a:prstGeom prst="rect">
              <a:avLst/>
            </a:prstGeom>
          </p:spPr>
          <p:txBody>
            <a:bodyPr wrap="square">
              <a:spAutoFit/>
            </a:bodyPr>
            <a:lstStyle/>
            <a:p>
              <a:pPr>
                <a:lnSpc>
                  <a:spcPct val="150000"/>
                </a:lnSpc>
              </a:pPr>
              <a:r>
                <a:rPr lang="en-US">
                  <a:latin typeface="Arial" panose="020B0604020202020204" pitchFamily="34" charset="0"/>
                  <a:ea typeface="AECOM Sans" panose="020B0504020202020204" pitchFamily="34" charset="0"/>
                  <a:cs typeface="Arial" panose="020B0604020202020204" pitchFamily="34" charset="0"/>
                </a:rPr>
                <a:t>Office Furniture &amp; Computers</a:t>
              </a:r>
            </a:p>
          </p:txBody>
        </p:sp>
      </p:grpSp>
      <p:grpSp>
        <p:nvGrpSpPr>
          <p:cNvPr id="11" name="Group 10">
            <a:extLst>
              <a:ext uri="{FF2B5EF4-FFF2-40B4-BE49-F238E27FC236}">
                <a16:creationId xmlns:a16="http://schemas.microsoft.com/office/drawing/2014/main" id="{11103E77-555C-4F77-ADA5-7069067F25F8}"/>
              </a:ext>
            </a:extLst>
          </p:cNvPr>
          <p:cNvGrpSpPr/>
          <p:nvPr/>
        </p:nvGrpSpPr>
        <p:grpSpPr>
          <a:xfrm>
            <a:off x="7116635" y="3968773"/>
            <a:ext cx="1046815" cy="909938"/>
            <a:chOff x="7116635" y="4418713"/>
            <a:chExt cx="1046815" cy="909938"/>
          </a:xfrm>
        </p:grpSpPr>
        <p:sp>
          <p:nvSpPr>
            <p:cNvPr id="99" name="Oval 98">
              <a:extLst>
                <a:ext uri="{FF2B5EF4-FFF2-40B4-BE49-F238E27FC236}">
                  <a16:creationId xmlns:a16="http://schemas.microsoft.com/office/drawing/2014/main" id="{3BC31EBC-9CFA-4C9B-B054-92B29142F642}"/>
                </a:ext>
              </a:extLst>
            </p:cNvPr>
            <p:cNvSpPr/>
            <p:nvPr/>
          </p:nvSpPr>
          <p:spPr>
            <a:xfrm>
              <a:off x="7180325" y="4418713"/>
              <a:ext cx="909938" cy="909938"/>
            </a:xfrm>
            <a:prstGeom prst="ellipse">
              <a:avLst/>
            </a:prstGeom>
            <a:noFill/>
            <a:ln w="76200">
              <a:solidFill>
                <a:srgbClr val="8CC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2E3570A7-218B-4D19-925F-BCDC6E968268}"/>
                </a:ext>
              </a:extLst>
            </p:cNvPr>
            <p:cNvSpPr/>
            <p:nvPr/>
          </p:nvSpPr>
          <p:spPr>
            <a:xfrm>
              <a:off x="7116635" y="4637805"/>
              <a:ext cx="1046815" cy="523220"/>
            </a:xfrm>
            <a:prstGeom prst="rect">
              <a:avLst/>
            </a:prstGeom>
            <a:ln>
              <a:noFill/>
            </a:ln>
          </p:spPr>
          <p:txBody>
            <a:bodyPr wrap="square">
              <a:spAutoFit/>
            </a:bodyPr>
            <a:lstStyle/>
            <a:p>
              <a:pPr algn="ctr"/>
              <a:r>
                <a:rPr lang="en-US" sz="1400">
                  <a:latin typeface="Arial" panose="020B0604020202020204" pitchFamily="34" charset="0"/>
                  <a:ea typeface="AECOM Sans" panose="020B0504020202020204" pitchFamily="34" charset="0"/>
                  <a:cs typeface="Arial" panose="020B0604020202020204" pitchFamily="34" charset="0"/>
                </a:rPr>
                <a:t>Combined Capital</a:t>
              </a:r>
            </a:p>
          </p:txBody>
        </p:sp>
      </p:grpSp>
      <p:grpSp>
        <p:nvGrpSpPr>
          <p:cNvPr id="10" name="Group 9">
            <a:extLst>
              <a:ext uri="{FF2B5EF4-FFF2-40B4-BE49-F238E27FC236}">
                <a16:creationId xmlns:a16="http://schemas.microsoft.com/office/drawing/2014/main" id="{1595FC54-7277-47F5-BB2C-218A5D839D44}"/>
              </a:ext>
            </a:extLst>
          </p:cNvPr>
          <p:cNvGrpSpPr/>
          <p:nvPr/>
        </p:nvGrpSpPr>
        <p:grpSpPr>
          <a:xfrm>
            <a:off x="8219551" y="2269449"/>
            <a:ext cx="1046815" cy="909938"/>
            <a:chOff x="8613251" y="2269449"/>
            <a:chExt cx="1046815" cy="909938"/>
          </a:xfrm>
        </p:grpSpPr>
        <p:sp>
          <p:nvSpPr>
            <p:cNvPr id="47" name="Oval 46">
              <a:extLst>
                <a:ext uri="{FF2B5EF4-FFF2-40B4-BE49-F238E27FC236}">
                  <a16:creationId xmlns:a16="http://schemas.microsoft.com/office/drawing/2014/main" id="{6EE5E5DD-D324-432F-97FF-C437F0F10839}"/>
                </a:ext>
              </a:extLst>
            </p:cNvPr>
            <p:cNvSpPr/>
            <p:nvPr/>
          </p:nvSpPr>
          <p:spPr>
            <a:xfrm>
              <a:off x="8655062" y="2269449"/>
              <a:ext cx="909938" cy="909938"/>
            </a:xfrm>
            <a:prstGeom prst="ellipse">
              <a:avLst/>
            </a:prstGeom>
            <a:noFill/>
            <a:ln w="76200">
              <a:solidFill>
                <a:srgbClr val="8CC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E10D0E26-343A-4081-9B97-119170763494}"/>
                </a:ext>
              </a:extLst>
            </p:cNvPr>
            <p:cNvSpPr/>
            <p:nvPr/>
          </p:nvSpPr>
          <p:spPr>
            <a:xfrm>
              <a:off x="8613251" y="2359924"/>
              <a:ext cx="1046815" cy="738664"/>
            </a:xfrm>
            <a:prstGeom prst="rect">
              <a:avLst/>
            </a:prstGeom>
            <a:ln>
              <a:noFill/>
            </a:ln>
          </p:spPr>
          <p:txBody>
            <a:bodyPr wrap="square">
              <a:spAutoFit/>
            </a:bodyPr>
            <a:lstStyle/>
            <a:p>
              <a:pPr algn="ctr"/>
              <a:r>
                <a:rPr lang="en-US" sz="1400">
                  <a:latin typeface="Arial" panose="020B0604020202020204" pitchFamily="34" charset="0"/>
                  <a:ea typeface="AECOM Sans" panose="020B0504020202020204" pitchFamily="34" charset="0"/>
                  <a:cs typeface="Arial" panose="020B0604020202020204" pitchFamily="34" charset="0"/>
                </a:rPr>
                <a:t>Non-STI Rural Expansion</a:t>
              </a:r>
            </a:p>
          </p:txBody>
        </p:sp>
      </p:grpSp>
      <p:grpSp>
        <p:nvGrpSpPr>
          <p:cNvPr id="24" name="Group 23">
            <a:extLst>
              <a:ext uri="{FF2B5EF4-FFF2-40B4-BE49-F238E27FC236}">
                <a16:creationId xmlns:a16="http://schemas.microsoft.com/office/drawing/2014/main" id="{B08D6118-D057-81A0-40E5-1B9F84E4DD7D}"/>
              </a:ext>
            </a:extLst>
          </p:cNvPr>
          <p:cNvGrpSpPr/>
          <p:nvPr/>
        </p:nvGrpSpPr>
        <p:grpSpPr>
          <a:xfrm>
            <a:off x="943032" y="5049648"/>
            <a:ext cx="3591390" cy="456536"/>
            <a:chOff x="943032" y="6086001"/>
            <a:chExt cx="3591390" cy="456536"/>
          </a:xfrm>
        </p:grpSpPr>
        <p:sp>
          <p:nvSpPr>
            <p:cNvPr id="25" name="Rectangle: Rounded Corners 24">
              <a:extLst>
                <a:ext uri="{FF2B5EF4-FFF2-40B4-BE49-F238E27FC236}">
                  <a16:creationId xmlns:a16="http://schemas.microsoft.com/office/drawing/2014/main" id="{637F2FA1-937E-2617-483D-2FDDCD473904}"/>
                </a:ext>
              </a:extLst>
            </p:cNvPr>
            <p:cNvSpPr/>
            <p:nvPr/>
          </p:nvSpPr>
          <p:spPr>
            <a:xfrm>
              <a:off x="943717" y="6086001"/>
              <a:ext cx="3590705" cy="456535"/>
            </a:xfrm>
            <a:prstGeom prst="roundRect">
              <a:avLst/>
            </a:prstGeom>
            <a:noFill/>
            <a:ln>
              <a:solidFill>
                <a:srgbClr val="8CC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Top Corners Rounded 25">
              <a:extLst>
                <a:ext uri="{FF2B5EF4-FFF2-40B4-BE49-F238E27FC236}">
                  <a16:creationId xmlns:a16="http://schemas.microsoft.com/office/drawing/2014/main" id="{187A0CE3-A7D8-0274-9725-8CFD70E7D60E}"/>
                </a:ext>
              </a:extLst>
            </p:cNvPr>
            <p:cNvSpPr/>
            <p:nvPr/>
          </p:nvSpPr>
          <p:spPr>
            <a:xfrm rot="16200000">
              <a:off x="788675" y="6240358"/>
              <a:ext cx="456536" cy="147822"/>
            </a:xfrm>
            <a:prstGeom prst="round2SameRect">
              <a:avLst>
                <a:gd name="adj1" fmla="val 50000"/>
                <a:gd name="adj2" fmla="val 0"/>
              </a:avLst>
            </a:prstGeom>
            <a:solidFill>
              <a:srgbClr val="8CC040"/>
            </a:solidFill>
            <a:ln>
              <a:solidFill>
                <a:srgbClr val="8CC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Rectangle 26">
            <a:extLst>
              <a:ext uri="{FF2B5EF4-FFF2-40B4-BE49-F238E27FC236}">
                <a16:creationId xmlns:a16="http://schemas.microsoft.com/office/drawing/2014/main" id="{DFDC89FB-C790-3C1E-8302-89716AA8ADA9}"/>
              </a:ext>
            </a:extLst>
          </p:cNvPr>
          <p:cNvSpPr/>
          <p:nvPr/>
        </p:nvSpPr>
        <p:spPr>
          <a:xfrm>
            <a:off x="1210704" y="5003803"/>
            <a:ext cx="5031208" cy="456535"/>
          </a:xfrm>
          <a:prstGeom prst="rect">
            <a:avLst/>
          </a:prstGeom>
        </p:spPr>
        <p:txBody>
          <a:bodyPr wrap="square">
            <a:spAutoFit/>
          </a:bodyPr>
          <a:lstStyle/>
          <a:p>
            <a:pPr>
              <a:lnSpc>
                <a:spcPct val="150000"/>
              </a:lnSpc>
            </a:pPr>
            <a:r>
              <a:rPr lang="en-US">
                <a:latin typeface="Arial" panose="020B0604020202020204" pitchFamily="34" charset="0"/>
                <a:ea typeface="AECOM Sans" panose="020B0504020202020204" pitchFamily="34" charset="0"/>
                <a:cs typeface="Arial" panose="020B0604020202020204" pitchFamily="34" charset="0"/>
              </a:rPr>
              <a:t>Contracting</a:t>
            </a:r>
          </a:p>
        </p:txBody>
      </p:sp>
      <p:cxnSp>
        <p:nvCxnSpPr>
          <p:cNvPr id="28" name="Straight Arrow Connector 27">
            <a:extLst>
              <a:ext uri="{FF2B5EF4-FFF2-40B4-BE49-F238E27FC236}">
                <a16:creationId xmlns:a16="http://schemas.microsoft.com/office/drawing/2014/main" id="{1D47026F-968A-7C8B-237B-90BE8AB69692}"/>
              </a:ext>
            </a:extLst>
          </p:cNvPr>
          <p:cNvCxnSpPr>
            <a:cxnSpLocks/>
          </p:cNvCxnSpPr>
          <p:nvPr/>
        </p:nvCxnSpPr>
        <p:spPr>
          <a:xfrm>
            <a:off x="1324366" y="6138101"/>
            <a:ext cx="530469" cy="0"/>
          </a:xfrm>
          <a:prstGeom prst="straightConnector1">
            <a:avLst/>
          </a:prstGeom>
          <a:ln w="28575">
            <a:solidFill>
              <a:srgbClr val="8CC04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FC3D9BC-4288-5F8B-28D1-DAF67520ADCE}"/>
              </a:ext>
            </a:extLst>
          </p:cNvPr>
          <p:cNvCxnSpPr>
            <a:cxnSpLocks/>
          </p:cNvCxnSpPr>
          <p:nvPr/>
        </p:nvCxnSpPr>
        <p:spPr>
          <a:xfrm flipV="1">
            <a:off x="1336431" y="5507518"/>
            <a:ext cx="0" cy="630583"/>
          </a:xfrm>
          <a:prstGeom prst="line">
            <a:avLst/>
          </a:prstGeom>
          <a:ln w="28575">
            <a:solidFill>
              <a:srgbClr val="8CC040"/>
            </a:solidFill>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FDC63902-C94E-8CD7-BE62-669E28C05CFA}"/>
              </a:ext>
            </a:extLst>
          </p:cNvPr>
          <p:cNvGrpSpPr/>
          <p:nvPr/>
        </p:nvGrpSpPr>
        <p:grpSpPr>
          <a:xfrm>
            <a:off x="2082218" y="5677224"/>
            <a:ext cx="1046815" cy="909938"/>
            <a:chOff x="2082218" y="4406677"/>
            <a:chExt cx="1046815" cy="909938"/>
          </a:xfrm>
        </p:grpSpPr>
        <p:sp>
          <p:nvSpPr>
            <p:cNvPr id="31" name="Oval 30">
              <a:extLst>
                <a:ext uri="{FF2B5EF4-FFF2-40B4-BE49-F238E27FC236}">
                  <a16:creationId xmlns:a16="http://schemas.microsoft.com/office/drawing/2014/main" id="{955DEBDF-3753-0DC6-BFFB-52E4D68D4F08}"/>
                </a:ext>
              </a:extLst>
            </p:cNvPr>
            <p:cNvSpPr/>
            <p:nvPr/>
          </p:nvSpPr>
          <p:spPr>
            <a:xfrm>
              <a:off x="2148042" y="4406677"/>
              <a:ext cx="909938" cy="909938"/>
            </a:xfrm>
            <a:prstGeom prst="ellipse">
              <a:avLst/>
            </a:prstGeom>
            <a:noFill/>
            <a:ln w="76200">
              <a:solidFill>
                <a:srgbClr val="8CC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4CC89A3B-9CD0-7BBB-9031-CFA396E2B63C}"/>
                </a:ext>
              </a:extLst>
            </p:cNvPr>
            <p:cNvSpPr/>
            <p:nvPr/>
          </p:nvSpPr>
          <p:spPr>
            <a:xfrm>
              <a:off x="2082218" y="4469358"/>
              <a:ext cx="1046815" cy="738664"/>
            </a:xfrm>
            <a:prstGeom prst="rect">
              <a:avLst/>
            </a:prstGeom>
            <a:ln>
              <a:noFill/>
            </a:ln>
          </p:spPr>
          <p:txBody>
            <a:bodyPr wrap="square">
              <a:spAutoFit/>
            </a:bodyPr>
            <a:lstStyle/>
            <a:p>
              <a:pPr algn="ctr"/>
              <a:r>
                <a:rPr lang="en-US" sz="1400" spc="-100">
                  <a:latin typeface="Arial" panose="020B0604020202020204" pitchFamily="34" charset="0"/>
                  <a:ea typeface="AECOM Sans" panose="020B0504020202020204" pitchFamily="34" charset="0"/>
                  <a:cs typeface="Arial" panose="020B0604020202020204" pitchFamily="34" charset="0"/>
                </a:rPr>
                <a:t>Capital </a:t>
              </a:r>
            </a:p>
            <a:p>
              <a:pPr algn="ctr"/>
              <a:r>
                <a:rPr lang="en-US" sz="1400" spc="-100">
                  <a:latin typeface="Arial" panose="020B0604020202020204" pitchFamily="34" charset="0"/>
                  <a:ea typeface="AECOM Sans" panose="020B0504020202020204" pitchFamily="34" charset="0"/>
                  <a:cs typeface="Arial" panose="020B0604020202020204" pitchFamily="34" charset="0"/>
                </a:rPr>
                <a:t>Cost of Contracting</a:t>
              </a:r>
            </a:p>
          </p:txBody>
        </p:sp>
      </p:grpSp>
      <p:cxnSp>
        <p:nvCxnSpPr>
          <p:cNvPr id="13" name="Straight Arrow Connector 12">
            <a:extLst>
              <a:ext uri="{FF2B5EF4-FFF2-40B4-BE49-F238E27FC236}">
                <a16:creationId xmlns:a16="http://schemas.microsoft.com/office/drawing/2014/main" id="{CE689155-1481-646B-5D74-994F4DA5DF87}"/>
              </a:ext>
            </a:extLst>
          </p:cNvPr>
          <p:cNvCxnSpPr>
            <a:cxnSpLocks/>
          </p:cNvCxnSpPr>
          <p:nvPr/>
        </p:nvCxnSpPr>
        <p:spPr>
          <a:xfrm>
            <a:off x="6412984" y="2724418"/>
            <a:ext cx="530469" cy="0"/>
          </a:xfrm>
          <a:prstGeom prst="straightConnector1">
            <a:avLst/>
          </a:prstGeom>
          <a:ln w="28575">
            <a:solidFill>
              <a:srgbClr val="8CC04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C03A517E-F2F6-89CE-D02B-1E50303ED08C}"/>
              </a:ext>
            </a:extLst>
          </p:cNvPr>
          <p:cNvCxnSpPr>
            <a:cxnSpLocks/>
          </p:cNvCxnSpPr>
          <p:nvPr/>
        </p:nvCxnSpPr>
        <p:spPr>
          <a:xfrm>
            <a:off x="6451852" y="4433931"/>
            <a:ext cx="530469" cy="0"/>
          </a:xfrm>
          <a:prstGeom prst="straightConnector1">
            <a:avLst/>
          </a:prstGeom>
          <a:ln w="28575">
            <a:solidFill>
              <a:srgbClr val="8CC04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E03C399-7EBD-2A3D-F5B1-699392DDB11F}"/>
              </a:ext>
            </a:extLst>
          </p:cNvPr>
          <p:cNvCxnSpPr>
            <a:cxnSpLocks/>
          </p:cNvCxnSpPr>
          <p:nvPr/>
        </p:nvCxnSpPr>
        <p:spPr>
          <a:xfrm flipV="1">
            <a:off x="6463917" y="3803348"/>
            <a:ext cx="0" cy="630583"/>
          </a:xfrm>
          <a:prstGeom prst="line">
            <a:avLst/>
          </a:prstGeom>
          <a:ln w="28575">
            <a:solidFill>
              <a:srgbClr val="8CC04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996412B-9855-2F55-30EA-DDA7E5F8CF7A}"/>
              </a:ext>
            </a:extLst>
          </p:cNvPr>
          <p:cNvCxnSpPr>
            <a:cxnSpLocks/>
          </p:cNvCxnSpPr>
          <p:nvPr/>
        </p:nvCxnSpPr>
        <p:spPr>
          <a:xfrm flipV="1">
            <a:off x="6410896" y="2104593"/>
            <a:ext cx="0" cy="630583"/>
          </a:xfrm>
          <a:prstGeom prst="line">
            <a:avLst/>
          </a:prstGeom>
          <a:ln w="28575">
            <a:solidFill>
              <a:srgbClr val="8CC04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37097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D462D9-800E-451E-A8E6-5DF1D145BC67}"/>
              </a:ext>
            </a:extLst>
          </p:cNvPr>
          <p:cNvSpPr/>
          <p:nvPr/>
        </p:nvSpPr>
        <p:spPr>
          <a:xfrm rot="5400000">
            <a:off x="5910806" y="-5910805"/>
            <a:ext cx="370390" cy="12192001"/>
          </a:xfrm>
          <a:prstGeom prst="rect">
            <a:avLst/>
          </a:prstGeom>
          <a:solidFill>
            <a:srgbClr val="093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45261EF3-36AA-46BC-9505-57A9573B3DF8}"/>
              </a:ext>
            </a:extLst>
          </p:cNvPr>
          <p:cNvSpPr txBox="1"/>
          <p:nvPr/>
        </p:nvSpPr>
        <p:spPr>
          <a:xfrm>
            <a:off x="525910" y="689847"/>
            <a:ext cx="11570840" cy="461665"/>
          </a:xfrm>
          <a:prstGeom prst="rect">
            <a:avLst/>
          </a:prstGeom>
          <a:noFill/>
        </p:spPr>
        <p:txBody>
          <a:bodyPr wrap="square" rtlCol="0">
            <a:spAutoFit/>
          </a:bodyPr>
          <a:lstStyle/>
          <a:p>
            <a:r>
              <a:rPr lang="en-US" sz="2400" b="1" dirty="0">
                <a:solidFill>
                  <a:srgbClr val="093B60"/>
                </a:solidFill>
                <a:latin typeface="Arial" panose="020B0604020202020204" pitchFamily="34" charset="0"/>
                <a:ea typeface="AECOM Sans" panose="020B0504020202020204" pitchFamily="34" charset="0"/>
                <a:cs typeface="Arial" panose="020B0604020202020204" pitchFamily="34" charset="0"/>
              </a:rPr>
              <a:t>2.5	Eligible Planning Expenses</a:t>
            </a:r>
            <a:endParaRPr lang="en-US" sz="2400" b="1" dirty="0">
              <a:solidFill>
                <a:srgbClr val="FF0000"/>
              </a:solidFill>
              <a:latin typeface="Arial" panose="020B0604020202020204" pitchFamily="34" charset="0"/>
              <a:ea typeface="AECOM Sans" panose="020B05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DF2E5BA8-C8D6-4C75-A8A6-81064C1CDDDC}"/>
              </a:ext>
            </a:extLst>
          </p:cNvPr>
          <p:cNvSpPr/>
          <p:nvPr/>
        </p:nvSpPr>
        <p:spPr>
          <a:xfrm rot="5400000">
            <a:off x="6073142" y="-5707024"/>
            <a:ext cx="45719" cy="12192002"/>
          </a:xfrm>
          <a:prstGeom prst="rect">
            <a:avLst/>
          </a:prstGeom>
          <a:solidFill>
            <a:srgbClr val="29A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1718DDF-3AEE-4F66-8379-F1A563006FB1}"/>
              </a:ext>
            </a:extLst>
          </p:cNvPr>
          <p:cNvSpPr txBox="1"/>
          <p:nvPr/>
        </p:nvSpPr>
        <p:spPr>
          <a:xfrm>
            <a:off x="208347" y="-47587"/>
            <a:ext cx="2545209" cy="430887"/>
          </a:xfrm>
          <a:prstGeom prst="rect">
            <a:avLst/>
          </a:prstGeom>
          <a:noFill/>
        </p:spPr>
        <p:txBody>
          <a:bodyPr wrap="square" rtlCol="0">
            <a:spAutoFit/>
          </a:bodyPr>
          <a:lstStyle/>
          <a:p>
            <a:r>
              <a:rPr lang="en-US" sz="2200" b="1">
                <a:solidFill>
                  <a:schemeClr val="bg1"/>
                </a:solidFill>
                <a:latin typeface="Arial" panose="020B0604020202020204" pitchFamily="34" charset="0"/>
                <a:ea typeface="AECOM Sans" panose="020B0504020202020204" pitchFamily="34" charset="0"/>
                <a:cs typeface="Arial" panose="020B0604020202020204" pitchFamily="34" charset="0"/>
              </a:rPr>
              <a:t>ncdot.gov</a:t>
            </a:r>
          </a:p>
        </p:txBody>
      </p:sp>
      <p:sp>
        <p:nvSpPr>
          <p:cNvPr id="15" name="Rectangle 14">
            <a:extLst>
              <a:ext uri="{FF2B5EF4-FFF2-40B4-BE49-F238E27FC236}">
                <a16:creationId xmlns:a16="http://schemas.microsoft.com/office/drawing/2014/main" id="{B4D6EDE9-1F53-4893-AE62-BE533D50508E}"/>
              </a:ext>
            </a:extLst>
          </p:cNvPr>
          <p:cNvSpPr/>
          <p:nvPr/>
        </p:nvSpPr>
        <p:spPr>
          <a:xfrm>
            <a:off x="1210704" y="1606377"/>
            <a:ext cx="5031208" cy="456535"/>
          </a:xfrm>
          <a:prstGeom prst="rect">
            <a:avLst/>
          </a:prstGeom>
        </p:spPr>
        <p:txBody>
          <a:bodyPr wrap="square">
            <a:spAutoFit/>
          </a:bodyPr>
          <a:lstStyle/>
          <a:p>
            <a:pPr>
              <a:lnSpc>
                <a:spcPct val="150000"/>
              </a:lnSpc>
            </a:pPr>
            <a:r>
              <a:rPr lang="en-US">
                <a:latin typeface="Arial" panose="020B0604020202020204" pitchFamily="34" charset="0"/>
                <a:ea typeface="AECOM Sans" panose="020B0504020202020204" pitchFamily="34" charset="0"/>
                <a:cs typeface="Arial" panose="020B0604020202020204" pitchFamily="34" charset="0"/>
              </a:rPr>
              <a:t>Long-term/Short-term Transportation Plan</a:t>
            </a:r>
          </a:p>
        </p:txBody>
      </p:sp>
      <p:grpSp>
        <p:nvGrpSpPr>
          <p:cNvPr id="3" name="Group 2">
            <a:extLst>
              <a:ext uri="{FF2B5EF4-FFF2-40B4-BE49-F238E27FC236}">
                <a16:creationId xmlns:a16="http://schemas.microsoft.com/office/drawing/2014/main" id="{9C726D62-7C92-4BBB-8581-CF6D302BF388}"/>
              </a:ext>
            </a:extLst>
          </p:cNvPr>
          <p:cNvGrpSpPr/>
          <p:nvPr/>
        </p:nvGrpSpPr>
        <p:grpSpPr>
          <a:xfrm>
            <a:off x="943032" y="1648057"/>
            <a:ext cx="5031892" cy="456536"/>
            <a:chOff x="943032" y="1648057"/>
            <a:chExt cx="5031892" cy="456536"/>
          </a:xfrm>
        </p:grpSpPr>
        <p:sp>
          <p:nvSpPr>
            <p:cNvPr id="14" name="Rectangle: Rounded Corners 13">
              <a:extLst>
                <a:ext uri="{FF2B5EF4-FFF2-40B4-BE49-F238E27FC236}">
                  <a16:creationId xmlns:a16="http://schemas.microsoft.com/office/drawing/2014/main" id="{24C132FB-9F39-413B-A762-80C2BDE3F506}"/>
                </a:ext>
              </a:extLst>
            </p:cNvPr>
            <p:cNvSpPr/>
            <p:nvPr/>
          </p:nvSpPr>
          <p:spPr>
            <a:xfrm>
              <a:off x="943716" y="1648057"/>
              <a:ext cx="5031208" cy="456535"/>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Top Corners Rounded 1">
              <a:extLst>
                <a:ext uri="{FF2B5EF4-FFF2-40B4-BE49-F238E27FC236}">
                  <a16:creationId xmlns:a16="http://schemas.microsoft.com/office/drawing/2014/main" id="{5ACDDB63-7CA7-4E02-8D05-17226F78EE6E}"/>
                </a:ext>
              </a:extLst>
            </p:cNvPr>
            <p:cNvSpPr/>
            <p:nvPr/>
          </p:nvSpPr>
          <p:spPr>
            <a:xfrm rot="16200000">
              <a:off x="788675" y="1802414"/>
              <a:ext cx="456536" cy="147822"/>
            </a:xfrm>
            <a:prstGeom prst="round2SameRect">
              <a:avLst>
                <a:gd name="adj1" fmla="val 50000"/>
                <a:gd name="adj2" fmla="val 0"/>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a:extLst>
              <a:ext uri="{FF2B5EF4-FFF2-40B4-BE49-F238E27FC236}">
                <a16:creationId xmlns:a16="http://schemas.microsoft.com/office/drawing/2014/main" id="{9A6F0048-EBD1-4484-B94B-55974B5E0A0D}"/>
              </a:ext>
            </a:extLst>
          </p:cNvPr>
          <p:cNvGrpSpPr/>
          <p:nvPr/>
        </p:nvGrpSpPr>
        <p:grpSpPr>
          <a:xfrm>
            <a:off x="6346848" y="1593026"/>
            <a:ext cx="5298880" cy="498216"/>
            <a:chOff x="6346848" y="1593026"/>
            <a:chExt cx="5298880" cy="498216"/>
          </a:xfrm>
        </p:grpSpPr>
        <p:sp>
          <p:nvSpPr>
            <p:cNvPr id="18" name="Rectangle: Rounded Corners 17">
              <a:extLst>
                <a:ext uri="{FF2B5EF4-FFF2-40B4-BE49-F238E27FC236}">
                  <a16:creationId xmlns:a16="http://schemas.microsoft.com/office/drawing/2014/main" id="{C91BD2EB-CD5A-44D8-8AB1-BFE58A21A343}"/>
                </a:ext>
              </a:extLst>
            </p:cNvPr>
            <p:cNvSpPr/>
            <p:nvPr/>
          </p:nvSpPr>
          <p:spPr>
            <a:xfrm>
              <a:off x="6347532" y="1634706"/>
              <a:ext cx="4655418" cy="456535"/>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5B5299F-F2BE-4BD9-B950-BA500DB4764D}"/>
                </a:ext>
              </a:extLst>
            </p:cNvPr>
            <p:cNvSpPr/>
            <p:nvPr/>
          </p:nvSpPr>
          <p:spPr>
            <a:xfrm>
              <a:off x="6614520" y="1593026"/>
              <a:ext cx="5031208" cy="456535"/>
            </a:xfrm>
            <a:prstGeom prst="rect">
              <a:avLst/>
            </a:prstGeom>
          </p:spPr>
          <p:txBody>
            <a:bodyPr wrap="square">
              <a:spAutoFit/>
            </a:bodyPr>
            <a:lstStyle/>
            <a:p>
              <a:pPr>
                <a:lnSpc>
                  <a:spcPct val="150000"/>
                </a:lnSpc>
              </a:pPr>
              <a:r>
                <a:rPr lang="en-US">
                  <a:latin typeface="Arial" panose="020B0604020202020204" pitchFamily="34" charset="0"/>
                  <a:ea typeface="AECOM Sans" panose="020B0504020202020204" pitchFamily="34" charset="0"/>
                  <a:cs typeface="Arial" panose="020B0604020202020204" pitchFamily="34" charset="0"/>
                </a:rPr>
                <a:t>Transportation Improvement Program</a:t>
              </a:r>
            </a:p>
          </p:txBody>
        </p:sp>
        <p:sp>
          <p:nvSpPr>
            <p:cNvPr id="21" name="Rectangle: Top Corners Rounded 20">
              <a:extLst>
                <a:ext uri="{FF2B5EF4-FFF2-40B4-BE49-F238E27FC236}">
                  <a16:creationId xmlns:a16="http://schemas.microsoft.com/office/drawing/2014/main" id="{02DB5176-9B56-4E94-8ADE-524B040CC06F}"/>
                </a:ext>
              </a:extLst>
            </p:cNvPr>
            <p:cNvSpPr/>
            <p:nvPr/>
          </p:nvSpPr>
          <p:spPr>
            <a:xfrm rot="16200000">
              <a:off x="6192491" y="1789063"/>
              <a:ext cx="456536" cy="147822"/>
            </a:xfrm>
            <a:prstGeom prst="round2SameRect">
              <a:avLst>
                <a:gd name="adj1" fmla="val 50000"/>
                <a:gd name="adj2" fmla="val 0"/>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4403CC92-C721-43F5-B2E7-35B8E6321416}"/>
              </a:ext>
            </a:extLst>
          </p:cNvPr>
          <p:cNvGrpSpPr/>
          <p:nvPr/>
        </p:nvGrpSpPr>
        <p:grpSpPr>
          <a:xfrm>
            <a:off x="943032" y="3999055"/>
            <a:ext cx="4443096" cy="457576"/>
            <a:chOff x="943032" y="3999055"/>
            <a:chExt cx="4443096" cy="457576"/>
          </a:xfrm>
        </p:grpSpPr>
        <p:sp>
          <p:nvSpPr>
            <p:cNvPr id="22" name="Rectangle: Rounded Corners 21">
              <a:extLst>
                <a:ext uri="{FF2B5EF4-FFF2-40B4-BE49-F238E27FC236}">
                  <a16:creationId xmlns:a16="http://schemas.microsoft.com/office/drawing/2014/main" id="{2FCEC8B7-74B6-458D-984C-8823D7F821C0}"/>
                </a:ext>
              </a:extLst>
            </p:cNvPr>
            <p:cNvSpPr/>
            <p:nvPr/>
          </p:nvSpPr>
          <p:spPr>
            <a:xfrm>
              <a:off x="943716" y="4000095"/>
              <a:ext cx="3928909" cy="456535"/>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ADDCEEB-C1B5-4DE0-B2E1-35DA05F01F30}"/>
                </a:ext>
              </a:extLst>
            </p:cNvPr>
            <p:cNvSpPr/>
            <p:nvPr/>
          </p:nvSpPr>
          <p:spPr>
            <a:xfrm>
              <a:off x="1210703" y="3999055"/>
              <a:ext cx="4175425" cy="456535"/>
            </a:xfrm>
            <a:prstGeom prst="rect">
              <a:avLst/>
            </a:prstGeom>
          </p:spPr>
          <p:txBody>
            <a:bodyPr wrap="square">
              <a:spAutoFit/>
            </a:bodyPr>
            <a:lstStyle/>
            <a:p>
              <a:pPr>
                <a:lnSpc>
                  <a:spcPct val="150000"/>
                </a:lnSpc>
              </a:pPr>
              <a:r>
                <a:rPr lang="en-US">
                  <a:latin typeface="Arial" panose="020B0604020202020204" pitchFamily="34" charset="0"/>
                  <a:ea typeface="AECOM Sans" panose="020B0504020202020204" pitchFamily="34" charset="0"/>
                  <a:cs typeface="Arial" panose="020B0604020202020204" pitchFamily="34" charset="0"/>
                </a:rPr>
                <a:t>Transit System Management</a:t>
              </a:r>
            </a:p>
          </p:txBody>
        </p:sp>
        <p:sp>
          <p:nvSpPr>
            <p:cNvPr id="25" name="Rectangle: Top Corners Rounded 24">
              <a:extLst>
                <a:ext uri="{FF2B5EF4-FFF2-40B4-BE49-F238E27FC236}">
                  <a16:creationId xmlns:a16="http://schemas.microsoft.com/office/drawing/2014/main" id="{B43235BC-18B3-4A0F-81B0-04D4D3496158}"/>
                </a:ext>
              </a:extLst>
            </p:cNvPr>
            <p:cNvSpPr/>
            <p:nvPr/>
          </p:nvSpPr>
          <p:spPr>
            <a:xfrm rot="16200000">
              <a:off x="788675" y="4154452"/>
              <a:ext cx="456536" cy="147822"/>
            </a:xfrm>
            <a:prstGeom prst="round2SameRect">
              <a:avLst>
                <a:gd name="adj1" fmla="val 50000"/>
                <a:gd name="adj2" fmla="val 0"/>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25DBC2AB-3730-4AB9-AABF-6A9B5608A620}"/>
              </a:ext>
            </a:extLst>
          </p:cNvPr>
          <p:cNvGrpSpPr/>
          <p:nvPr/>
        </p:nvGrpSpPr>
        <p:grpSpPr>
          <a:xfrm>
            <a:off x="6346849" y="3999054"/>
            <a:ext cx="2643448" cy="456536"/>
            <a:chOff x="6346849" y="3999054"/>
            <a:chExt cx="2643448" cy="456536"/>
          </a:xfrm>
        </p:grpSpPr>
        <p:sp>
          <p:nvSpPr>
            <p:cNvPr id="33" name="Rectangle: Rounded Corners 32">
              <a:extLst>
                <a:ext uri="{FF2B5EF4-FFF2-40B4-BE49-F238E27FC236}">
                  <a16:creationId xmlns:a16="http://schemas.microsoft.com/office/drawing/2014/main" id="{D63D93E1-3EF8-4C25-A724-79A96271CECE}"/>
                </a:ext>
              </a:extLst>
            </p:cNvPr>
            <p:cNvSpPr/>
            <p:nvPr/>
          </p:nvSpPr>
          <p:spPr>
            <a:xfrm>
              <a:off x="6347534" y="3999054"/>
              <a:ext cx="2642763" cy="456535"/>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Top Corners Rounded 33">
              <a:extLst>
                <a:ext uri="{FF2B5EF4-FFF2-40B4-BE49-F238E27FC236}">
                  <a16:creationId xmlns:a16="http://schemas.microsoft.com/office/drawing/2014/main" id="{A7724394-D90F-4988-864A-B386ADF68396}"/>
                </a:ext>
              </a:extLst>
            </p:cNvPr>
            <p:cNvSpPr/>
            <p:nvPr/>
          </p:nvSpPr>
          <p:spPr>
            <a:xfrm rot="16200000">
              <a:off x="6192492" y="4153411"/>
              <a:ext cx="456536" cy="147822"/>
            </a:xfrm>
            <a:prstGeom prst="round2SameRect">
              <a:avLst>
                <a:gd name="adj1" fmla="val 50000"/>
                <a:gd name="adj2" fmla="val 0"/>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Rectangle 34">
            <a:extLst>
              <a:ext uri="{FF2B5EF4-FFF2-40B4-BE49-F238E27FC236}">
                <a16:creationId xmlns:a16="http://schemas.microsoft.com/office/drawing/2014/main" id="{5070FEB9-A2F1-45F4-AAE3-3E3AD420035A}"/>
              </a:ext>
            </a:extLst>
          </p:cNvPr>
          <p:cNvSpPr/>
          <p:nvPr/>
        </p:nvSpPr>
        <p:spPr>
          <a:xfrm>
            <a:off x="6614520" y="3963287"/>
            <a:ext cx="5031208" cy="456535"/>
          </a:xfrm>
          <a:prstGeom prst="rect">
            <a:avLst/>
          </a:prstGeom>
          <a:ln>
            <a:noFill/>
          </a:ln>
        </p:spPr>
        <p:txBody>
          <a:bodyPr wrap="square">
            <a:spAutoFit/>
          </a:bodyPr>
          <a:lstStyle/>
          <a:p>
            <a:pPr>
              <a:lnSpc>
                <a:spcPct val="150000"/>
              </a:lnSpc>
            </a:pPr>
            <a:r>
              <a:rPr lang="en-US">
                <a:latin typeface="Arial" panose="020B0604020202020204" pitchFamily="34" charset="0"/>
                <a:ea typeface="AECOM Sans" panose="020B0504020202020204" pitchFamily="34" charset="0"/>
                <a:cs typeface="Arial" panose="020B0604020202020204" pitchFamily="34" charset="0"/>
              </a:rPr>
              <a:t>Other Activities</a:t>
            </a:r>
          </a:p>
        </p:txBody>
      </p:sp>
      <p:cxnSp>
        <p:nvCxnSpPr>
          <p:cNvPr id="29" name="Straight Arrow Connector 28">
            <a:extLst>
              <a:ext uri="{FF2B5EF4-FFF2-40B4-BE49-F238E27FC236}">
                <a16:creationId xmlns:a16="http://schemas.microsoft.com/office/drawing/2014/main" id="{4B64E6CF-E3B6-40CF-93A1-D7EC7638BBCC}"/>
              </a:ext>
            </a:extLst>
          </p:cNvPr>
          <p:cNvCxnSpPr>
            <a:cxnSpLocks/>
          </p:cNvCxnSpPr>
          <p:nvPr/>
        </p:nvCxnSpPr>
        <p:spPr>
          <a:xfrm>
            <a:off x="1324366" y="2735176"/>
            <a:ext cx="530469" cy="0"/>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E03EA0D-0E59-424F-A581-E6C3BD5FCC82}"/>
              </a:ext>
            </a:extLst>
          </p:cNvPr>
          <p:cNvCxnSpPr>
            <a:cxnSpLocks/>
          </p:cNvCxnSpPr>
          <p:nvPr/>
        </p:nvCxnSpPr>
        <p:spPr>
          <a:xfrm flipV="1">
            <a:off x="1336431" y="2104593"/>
            <a:ext cx="0" cy="630583"/>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FEAFB4DB-D32B-4503-997F-2DD6C3799CFF}"/>
              </a:ext>
            </a:extLst>
          </p:cNvPr>
          <p:cNvCxnSpPr>
            <a:cxnSpLocks/>
          </p:cNvCxnSpPr>
          <p:nvPr/>
        </p:nvCxnSpPr>
        <p:spPr>
          <a:xfrm>
            <a:off x="6725502" y="2724418"/>
            <a:ext cx="530469" cy="0"/>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5EA9C9A8-7EBE-4B30-874D-3BB2E488FEB7}"/>
              </a:ext>
            </a:extLst>
          </p:cNvPr>
          <p:cNvCxnSpPr>
            <a:cxnSpLocks/>
          </p:cNvCxnSpPr>
          <p:nvPr/>
        </p:nvCxnSpPr>
        <p:spPr>
          <a:xfrm flipV="1">
            <a:off x="6737567" y="2093835"/>
            <a:ext cx="0" cy="630583"/>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8DBD58C8-EEFB-477C-97F6-DC00FB576CBC}"/>
              </a:ext>
            </a:extLst>
          </p:cNvPr>
          <p:cNvCxnSpPr>
            <a:cxnSpLocks/>
          </p:cNvCxnSpPr>
          <p:nvPr/>
        </p:nvCxnSpPr>
        <p:spPr>
          <a:xfrm>
            <a:off x="1324366" y="5081131"/>
            <a:ext cx="530469" cy="0"/>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617745FB-CDC3-46D2-AEE1-B5050A6ADB53}"/>
              </a:ext>
            </a:extLst>
          </p:cNvPr>
          <p:cNvCxnSpPr>
            <a:cxnSpLocks/>
          </p:cNvCxnSpPr>
          <p:nvPr/>
        </p:nvCxnSpPr>
        <p:spPr>
          <a:xfrm flipV="1">
            <a:off x="1336431" y="4450548"/>
            <a:ext cx="0" cy="630583"/>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6F793E99-C8A6-4C13-A7A4-79CE8F02BA36}"/>
              </a:ext>
            </a:extLst>
          </p:cNvPr>
          <p:cNvGrpSpPr/>
          <p:nvPr/>
        </p:nvGrpSpPr>
        <p:grpSpPr>
          <a:xfrm>
            <a:off x="7502034" y="4626162"/>
            <a:ext cx="909938" cy="909938"/>
            <a:chOff x="7502034" y="4626162"/>
            <a:chExt cx="909938" cy="909938"/>
          </a:xfrm>
        </p:grpSpPr>
        <p:sp>
          <p:nvSpPr>
            <p:cNvPr id="45" name="Oval 44">
              <a:extLst>
                <a:ext uri="{FF2B5EF4-FFF2-40B4-BE49-F238E27FC236}">
                  <a16:creationId xmlns:a16="http://schemas.microsoft.com/office/drawing/2014/main" id="{7E459FFD-59A0-42EB-A6C0-B5A594FE9BDB}"/>
                </a:ext>
              </a:extLst>
            </p:cNvPr>
            <p:cNvSpPr/>
            <p:nvPr/>
          </p:nvSpPr>
          <p:spPr>
            <a:xfrm>
              <a:off x="7502034" y="4626162"/>
              <a:ext cx="909938" cy="909938"/>
            </a:xfrm>
            <a:prstGeom prst="ellipse">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10D7C1F1-AB05-4A30-919B-8A8402530361}"/>
                </a:ext>
              </a:extLst>
            </p:cNvPr>
            <p:cNvSpPr/>
            <p:nvPr/>
          </p:nvSpPr>
          <p:spPr>
            <a:xfrm>
              <a:off x="7600909" y="4805679"/>
              <a:ext cx="723493" cy="456535"/>
            </a:xfrm>
            <a:prstGeom prst="rect">
              <a:avLst/>
            </a:prstGeom>
          </p:spPr>
          <p:txBody>
            <a:bodyPr wrap="square">
              <a:spAutoFit/>
            </a:bodyPr>
            <a:lstStyle/>
            <a:p>
              <a:pPr>
                <a:lnSpc>
                  <a:spcPct val="150000"/>
                </a:lnSpc>
              </a:pPr>
              <a:r>
                <a:rPr lang="en-US">
                  <a:latin typeface="Arial" panose="020B0604020202020204" pitchFamily="34" charset="0"/>
                  <a:ea typeface="AECOM Sans" panose="020B0504020202020204" pitchFamily="34" charset="0"/>
                  <a:cs typeface="Arial" panose="020B0604020202020204" pitchFamily="34" charset="0"/>
                </a:rPr>
                <a:t>5303</a:t>
              </a:r>
            </a:p>
          </p:txBody>
        </p:sp>
      </p:grpSp>
      <p:cxnSp>
        <p:nvCxnSpPr>
          <p:cNvPr id="48" name="Straight Arrow Connector 47">
            <a:extLst>
              <a:ext uri="{FF2B5EF4-FFF2-40B4-BE49-F238E27FC236}">
                <a16:creationId xmlns:a16="http://schemas.microsoft.com/office/drawing/2014/main" id="{5AF56225-6B48-417A-88D2-D123A294541C}"/>
              </a:ext>
            </a:extLst>
          </p:cNvPr>
          <p:cNvCxnSpPr>
            <a:cxnSpLocks/>
          </p:cNvCxnSpPr>
          <p:nvPr/>
        </p:nvCxnSpPr>
        <p:spPr>
          <a:xfrm>
            <a:off x="6714746" y="5081131"/>
            <a:ext cx="530469" cy="0"/>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35F1D83C-1B67-47AD-B6C1-A56AF4D4768A}"/>
              </a:ext>
            </a:extLst>
          </p:cNvPr>
          <p:cNvCxnSpPr>
            <a:cxnSpLocks/>
          </p:cNvCxnSpPr>
          <p:nvPr/>
        </p:nvCxnSpPr>
        <p:spPr>
          <a:xfrm flipV="1">
            <a:off x="6726811" y="4450548"/>
            <a:ext cx="0" cy="630583"/>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FCD730A3-8176-4444-8587-B9F56A9A8614}"/>
              </a:ext>
            </a:extLst>
          </p:cNvPr>
          <p:cNvGrpSpPr/>
          <p:nvPr/>
        </p:nvGrpSpPr>
        <p:grpSpPr>
          <a:xfrm>
            <a:off x="2148042" y="4620254"/>
            <a:ext cx="909938" cy="909938"/>
            <a:chOff x="2148042" y="4620254"/>
            <a:chExt cx="909938" cy="909938"/>
          </a:xfrm>
        </p:grpSpPr>
        <p:sp>
          <p:nvSpPr>
            <p:cNvPr id="43" name="Oval 42">
              <a:extLst>
                <a:ext uri="{FF2B5EF4-FFF2-40B4-BE49-F238E27FC236}">
                  <a16:creationId xmlns:a16="http://schemas.microsoft.com/office/drawing/2014/main" id="{CCCD25F2-E40F-479E-BC04-4D4F822D44F2}"/>
                </a:ext>
              </a:extLst>
            </p:cNvPr>
            <p:cNvSpPr/>
            <p:nvPr/>
          </p:nvSpPr>
          <p:spPr>
            <a:xfrm>
              <a:off x="2148042" y="4620254"/>
              <a:ext cx="909938" cy="909938"/>
            </a:xfrm>
            <a:prstGeom prst="ellipse">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66523C85-13EE-4505-9548-77BBE695CDAD}"/>
                </a:ext>
              </a:extLst>
            </p:cNvPr>
            <p:cNvSpPr/>
            <p:nvPr/>
          </p:nvSpPr>
          <p:spPr>
            <a:xfrm>
              <a:off x="2254008" y="4805679"/>
              <a:ext cx="723493" cy="456535"/>
            </a:xfrm>
            <a:prstGeom prst="rect">
              <a:avLst/>
            </a:prstGeom>
          </p:spPr>
          <p:txBody>
            <a:bodyPr wrap="square">
              <a:spAutoFit/>
            </a:bodyPr>
            <a:lstStyle/>
            <a:p>
              <a:pPr>
                <a:lnSpc>
                  <a:spcPct val="150000"/>
                </a:lnSpc>
              </a:pPr>
              <a:r>
                <a:rPr lang="en-US">
                  <a:latin typeface="Arial" panose="020B0604020202020204" pitchFamily="34" charset="0"/>
                  <a:ea typeface="AECOM Sans" panose="020B0504020202020204" pitchFamily="34" charset="0"/>
                  <a:cs typeface="Arial" panose="020B0604020202020204" pitchFamily="34" charset="0"/>
                </a:rPr>
                <a:t>5303</a:t>
              </a:r>
            </a:p>
          </p:txBody>
        </p:sp>
      </p:grpSp>
      <p:grpSp>
        <p:nvGrpSpPr>
          <p:cNvPr id="9" name="Group 8">
            <a:extLst>
              <a:ext uri="{FF2B5EF4-FFF2-40B4-BE49-F238E27FC236}">
                <a16:creationId xmlns:a16="http://schemas.microsoft.com/office/drawing/2014/main" id="{BD4E41B7-DFAD-40A1-99CB-7A0944BFE3D3}"/>
              </a:ext>
            </a:extLst>
          </p:cNvPr>
          <p:cNvGrpSpPr/>
          <p:nvPr/>
        </p:nvGrpSpPr>
        <p:grpSpPr>
          <a:xfrm>
            <a:off x="7512790" y="2269449"/>
            <a:ext cx="909938" cy="909938"/>
            <a:chOff x="7512790" y="2269449"/>
            <a:chExt cx="909938" cy="909938"/>
          </a:xfrm>
        </p:grpSpPr>
        <p:sp>
          <p:nvSpPr>
            <p:cNvPr id="37" name="Oval 36">
              <a:extLst>
                <a:ext uri="{FF2B5EF4-FFF2-40B4-BE49-F238E27FC236}">
                  <a16:creationId xmlns:a16="http://schemas.microsoft.com/office/drawing/2014/main" id="{0AA120AD-0E9F-4BDD-BE85-63A158CB1A18}"/>
                </a:ext>
              </a:extLst>
            </p:cNvPr>
            <p:cNvSpPr/>
            <p:nvPr/>
          </p:nvSpPr>
          <p:spPr>
            <a:xfrm>
              <a:off x="7512790" y="2269449"/>
              <a:ext cx="909938" cy="909938"/>
            </a:xfrm>
            <a:prstGeom prst="ellipse">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7E9F7C0C-D98B-4AC8-A88A-CC5D05827CD0}"/>
                </a:ext>
              </a:extLst>
            </p:cNvPr>
            <p:cNvSpPr/>
            <p:nvPr/>
          </p:nvSpPr>
          <p:spPr>
            <a:xfrm>
              <a:off x="7600907" y="2443057"/>
              <a:ext cx="723493" cy="456535"/>
            </a:xfrm>
            <a:prstGeom prst="rect">
              <a:avLst/>
            </a:prstGeom>
          </p:spPr>
          <p:txBody>
            <a:bodyPr wrap="square">
              <a:spAutoFit/>
            </a:bodyPr>
            <a:lstStyle/>
            <a:p>
              <a:pPr>
                <a:lnSpc>
                  <a:spcPct val="150000"/>
                </a:lnSpc>
              </a:pPr>
              <a:r>
                <a:rPr lang="en-US">
                  <a:latin typeface="Arial" panose="020B0604020202020204" pitchFamily="34" charset="0"/>
                  <a:ea typeface="AECOM Sans" panose="020B0504020202020204" pitchFamily="34" charset="0"/>
                  <a:cs typeface="Arial" panose="020B0604020202020204" pitchFamily="34" charset="0"/>
                </a:rPr>
                <a:t>5303</a:t>
              </a:r>
            </a:p>
          </p:txBody>
        </p:sp>
      </p:grpSp>
      <p:grpSp>
        <p:nvGrpSpPr>
          <p:cNvPr id="8" name="Group 7">
            <a:extLst>
              <a:ext uri="{FF2B5EF4-FFF2-40B4-BE49-F238E27FC236}">
                <a16:creationId xmlns:a16="http://schemas.microsoft.com/office/drawing/2014/main" id="{89A5EE43-12DD-4E9E-A596-8FBAB34FAEF3}"/>
              </a:ext>
            </a:extLst>
          </p:cNvPr>
          <p:cNvGrpSpPr/>
          <p:nvPr/>
        </p:nvGrpSpPr>
        <p:grpSpPr>
          <a:xfrm>
            <a:off x="2148042" y="2274299"/>
            <a:ext cx="909938" cy="909938"/>
            <a:chOff x="2148042" y="2274299"/>
            <a:chExt cx="909938" cy="909938"/>
          </a:xfrm>
        </p:grpSpPr>
        <p:sp>
          <p:nvSpPr>
            <p:cNvPr id="31" name="Oval 30">
              <a:extLst>
                <a:ext uri="{FF2B5EF4-FFF2-40B4-BE49-F238E27FC236}">
                  <a16:creationId xmlns:a16="http://schemas.microsoft.com/office/drawing/2014/main" id="{38667192-C13A-469E-98D2-43DA434C34D9}"/>
                </a:ext>
              </a:extLst>
            </p:cNvPr>
            <p:cNvSpPr/>
            <p:nvPr/>
          </p:nvSpPr>
          <p:spPr>
            <a:xfrm>
              <a:off x="2148042" y="2274299"/>
              <a:ext cx="909938" cy="909938"/>
            </a:xfrm>
            <a:prstGeom prst="ellipse">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E88314F0-4013-465C-9AB5-829C36F02D3C}"/>
                </a:ext>
              </a:extLst>
            </p:cNvPr>
            <p:cNvSpPr/>
            <p:nvPr/>
          </p:nvSpPr>
          <p:spPr>
            <a:xfrm>
              <a:off x="2244857" y="2453815"/>
              <a:ext cx="723493" cy="456535"/>
            </a:xfrm>
            <a:prstGeom prst="rect">
              <a:avLst/>
            </a:prstGeom>
          </p:spPr>
          <p:txBody>
            <a:bodyPr wrap="square">
              <a:spAutoFit/>
            </a:bodyPr>
            <a:lstStyle/>
            <a:p>
              <a:pPr>
                <a:lnSpc>
                  <a:spcPct val="150000"/>
                </a:lnSpc>
              </a:pPr>
              <a:r>
                <a:rPr lang="en-US">
                  <a:latin typeface="Arial" panose="020B0604020202020204" pitchFamily="34" charset="0"/>
                  <a:ea typeface="AECOM Sans" panose="020B0504020202020204" pitchFamily="34" charset="0"/>
                  <a:cs typeface="Arial" panose="020B0604020202020204" pitchFamily="34" charset="0"/>
                </a:rPr>
                <a:t>5303</a:t>
              </a:r>
            </a:p>
          </p:txBody>
        </p:sp>
      </p:grpSp>
    </p:spTree>
    <p:extLst>
      <p:ext uri="{BB962C8B-B14F-4D97-AF65-F5344CB8AC3E}">
        <p14:creationId xmlns:p14="http://schemas.microsoft.com/office/powerpoint/2010/main" val="34770442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42A6CCC-26DF-8AE5-43E8-A0001906ECA3}"/>
              </a:ext>
            </a:extLst>
          </p:cNvPr>
          <p:cNvPicPr>
            <a:picLocks noChangeAspect="1"/>
          </p:cNvPicPr>
          <p:nvPr/>
        </p:nvPicPr>
        <p:blipFill>
          <a:blip r:embed="rId3"/>
          <a:stretch>
            <a:fillRect/>
          </a:stretch>
        </p:blipFill>
        <p:spPr>
          <a:xfrm>
            <a:off x="6240633" y="2136455"/>
            <a:ext cx="3303335" cy="4268354"/>
          </a:xfrm>
          <a:prstGeom prst="rect">
            <a:avLst/>
          </a:prstGeom>
          <a:effectLst>
            <a:glow rad="63500">
              <a:schemeClr val="accent3">
                <a:satMod val="175000"/>
                <a:alpha val="40000"/>
              </a:schemeClr>
            </a:glow>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4AE7E791-4ED2-1134-93B3-8F527A236CDE}"/>
              </a:ext>
            </a:extLst>
          </p:cNvPr>
          <p:cNvPicPr>
            <a:picLocks noChangeAspect="1"/>
          </p:cNvPicPr>
          <p:nvPr/>
        </p:nvPicPr>
        <p:blipFill>
          <a:blip r:embed="rId4"/>
          <a:stretch>
            <a:fillRect/>
          </a:stretch>
        </p:blipFill>
        <p:spPr>
          <a:xfrm>
            <a:off x="2360628" y="2136455"/>
            <a:ext cx="3303335" cy="4284013"/>
          </a:xfrm>
          <a:prstGeom prst="rect">
            <a:avLst/>
          </a:prstGeom>
          <a:effectLst>
            <a:glow rad="63500">
              <a:schemeClr val="accent3">
                <a:satMod val="175000"/>
                <a:alpha val="40000"/>
              </a:schemeClr>
            </a:glow>
            <a:outerShdw blurRad="50800" dist="38100" dir="2700000" algn="tl" rotWithShape="0">
              <a:prstClr val="black">
                <a:alpha val="40000"/>
              </a:prstClr>
            </a:outerShdw>
          </a:effectLst>
        </p:spPr>
      </p:pic>
      <p:sp>
        <p:nvSpPr>
          <p:cNvPr id="5" name="Rectangle 4">
            <a:extLst>
              <a:ext uri="{FF2B5EF4-FFF2-40B4-BE49-F238E27FC236}">
                <a16:creationId xmlns:a16="http://schemas.microsoft.com/office/drawing/2014/main" id="{15D462D9-800E-451E-A8E6-5DF1D145BC67}"/>
              </a:ext>
            </a:extLst>
          </p:cNvPr>
          <p:cNvSpPr/>
          <p:nvPr/>
        </p:nvSpPr>
        <p:spPr>
          <a:xfrm rot="5400000">
            <a:off x="5910806" y="-5910805"/>
            <a:ext cx="370390" cy="12192001"/>
          </a:xfrm>
          <a:prstGeom prst="rect">
            <a:avLst/>
          </a:prstGeom>
          <a:solidFill>
            <a:srgbClr val="093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9">
            <a:extLst>
              <a:ext uri="{FF2B5EF4-FFF2-40B4-BE49-F238E27FC236}">
                <a16:creationId xmlns:a16="http://schemas.microsoft.com/office/drawing/2014/main" id="{433083A6-4D25-40E1-88BB-CB109FB51F8E}"/>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9733280" y="5578625"/>
            <a:ext cx="2283261" cy="1151995"/>
          </a:xfrm>
        </p:spPr>
      </p:pic>
      <p:sp>
        <p:nvSpPr>
          <p:cNvPr id="17" name="TextBox 16">
            <a:extLst>
              <a:ext uri="{FF2B5EF4-FFF2-40B4-BE49-F238E27FC236}">
                <a16:creationId xmlns:a16="http://schemas.microsoft.com/office/drawing/2014/main" id="{45261EF3-36AA-46BC-9505-57A9573B3DF8}"/>
              </a:ext>
            </a:extLst>
          </p:cNvPr>
          <p:cNvSpPr txBox="1"/>
          <p:nvPr/>
        </p:nvSpPr>
        <p:spPr>
          <a:xfrm>
            <a:off x="525910" y="689847"/>
            <a:ext cx="8872733" cy="461665"/>
          </a:xfrm>
          <a:prstGeom prst="rect">
            <a:avLst/>
          </a:prstGeom>
          <a:noFill/>
        </p:spPr>
        <p:txBody>
          <a:bodyPr wrap="square" rtlCol="0">
            <a:spAutoFit/>
          </a:bodyPr>
          <a:lstStyle/>
          <a:p>
            <a:r>
              <a:rPr lang="en-US" sz="2400" b="1">
                <a:solidFill>
                  <a:srgbClr val="093B60"/>
                </a:solidFill>
                <a:latin typeface="Arial" panose="020B0604020202020204" pitchFamily="34" charset="0"/>
                <a:ea typeface="AECOM Sans" panose="020B0504020202020204" pitchFamily="34" charset="0"/>
                <a:cs typeface="Arial" panose="020B0604020202020204" pitchFamily="34" charset="0"/>
              </a:rPr>
              <a:t>2.6	Guidance on Identifying Reimbursable Expenses </a:t>
            </a:r>
          </a:p>
        </p:txBody>
      </p:sp>
      <p:sp>
        <p:nvSpPr>
          <p:cNvPr id="20" name="Rectangle 19">
            <a:extLst>
              <a:ext uri="{FF2B5EF4-FFF2-40B4-BE49-F238E27FC236}">
                <a16:creationId xmlns:a16="http://schemas.microsoft.com/office/drawing/2014/main" id="{DF2E5BA8-C8D6-4C75-A8A6-81064C1CDDDC}"/>
              </a:ext>
            </a:extLst>
          </p:cNvPr>
          <p:cNvSpPr/>
          <p:nvPr/>
        </p:nvSpPr>
        <p:spPr>
          <a:xfrm rot="5400000">
            <a:off x="6073142" y="-5707024"/>
            <a:ext cx="45719" cy="12192002"/>
          </a:xfrm>
          <a:prstGeom prst="rect">
            <a:avLst/>
          </a:prstGeom>
          <a:solidFill>
            <a:srgbClr val="29A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1718DDF-3AEE-4F66-8379-F1A563006FB1}"/>
              </a:ext>
            </a:extLst>
          </p:cNvPr>
          <p:cNvSpPr txBox="1"/>
          <p:nvPr/>
        </p:nvSpPr>
        <p:spPr>
          <a:xfrm>
            <a:off x="208347" y="-47587"/>
            <a:ext cx="2545209" cy="430887"/>
          </a:xfrm>
          <a:prstGeom prst="rect">
            <a:avLst/>
          </a:prstGeom>
          <a:noFill/>
        </p:spPr>
        <p:txBody>
          <a:bodyPr wrap="square" rtlCol="0">
            <a:spAutoFit/>
          </a:bodyPr>
          <a:lstStyle/>
          <a:p>
            <a:r>
              <a:rPr lang="en-US" sz="2200" b="1">
                <a:solidFill>
                  <a:schemeClr val="bg1"/>
                </a:solidFill>
                <a:latin typeface="Arial" panose="020B0604020202020204" pitchFamily="34" charset="0"/>
                <a:ea typeface="AECOM Sans" panose="020B0504020202020204" pitchFamily="34" charset="0"/>
                <a:cs typeface="Arial" panose="020B0604020202020204" pitchFamily="34" charset="0"/>
              </a:rPr>
              <a:t>ncdot.gov</a:t>
            </a:r>
          </a:p>
        </p:txBody>
      </p:sp>
      <p:sp>
        <p:nvSpPr>
          <p:cNvPr id="25" name="TextBox 24">
            <a:extLst>
              <a:ext uri="{FF2B5EF4-FFF2-40B4-BE49-F238E27FC236}">
                <a16:creationId xmlns:a16="http://schemas.microsoft.com/office/drawing/2014/main" id="{0F837A18-8E74-49A8-91D8-CEB0185811DC}"/>
              </a:ext>
            </a:extLst>
          </p:cNvPr>
          <p:cNvSpPr txBox="1"/>
          <p:nvPr/>
        </p:nvSpPr>
        <p:spPr>
          <a:xfrm>
            <a:off x="2753557" y="1466012"/>
            <a:ext cx="6495952" cy="369332"/>
          </a:xfrm>
          <a:prstGeom prst="rect">
            <a:avLst/>
          </a:prstGeom>
          <a:noFill/>
        </p:spPr>
        <p:txBody>
          <a:bodyPr wrap="square" rtlCol="0">
            <a:spAutoFit/>
          </a:bodyPr>
          <a:lstStyle/>
          <a:p>
            <a:r>
              <a:rPr lang="en-US" u="sng">
                <a:solidFill>
                  <a:srgbClr val="093B60"/>
                </a:solidFill>
                <a:latin typeface="Arial" panose="020B0604020202020204" pitchFamily="34" charset="0"/>
                <a:ea typeface="AECOM Sans" panose="020B0504020202020204" pitchFamily="34" charset="0"/>
                <a:cs typeface="Arial" panose="020B0604020202020204" pitchFamily="34" charset="0"/>
              </a:rPr>
              <a:t>Uniform Public Transportation Accounting System (UPTAS)</a:t>
            </a:r>
          </a:p>
        </p:txBody>
      </p:sp>
    </p:spTree>
    <p:extLst>
      <p:ext uri="{BB962C8B-B14F-4D97-AF65-F5344CB8AC3E}">
        <p14:creationId xmlns:p14="http://schemas.microsoft.com/office/powerpoint/2010/main" val="24092917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F7CA40-EFE2-D616-9CDF-0F95DF442F0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25910" y="1513462"/>
            <a:ext cx="6197327" cy="4788220"/>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15D462D9-800E-451E-A8E6-5DF1D145BC67}"/>
              </a:ext>
            </a:extLst>
          </p:cNvPr>
          <p:cNvSpPr/>
          <p:nvPr/>
        </p:nvSpPr>
        <p:spPr>
          <a:xfrm rot="5400000">
            <a:off x="5910806" y="-5910805"/>
            <a:ext cx="370390" cy="12192001"/>
          </a:xfrm>
          <a:prstGeom prst="rect">
            <a:avLst/>
          </a:prstGeom>
          <a:solidFill>
            <a:srgbClr val="093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9">
            <a:extLst>
              <a:ext uri="{FF2B5EF4-FFF2-40B4-BE49-F238E27FC236}">
                <a16:creationId xmlns:a16="http://schemas.microsoft.com/office/drawing/2014/main" id="{433083A6-4D25-40E1-88BB-CB109FB51F8E}"/>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9733280" y="5578625"/>
            <a:ext cx="2283261" cy="1151995"/>
          </a:xfrm>
        </p:spPr>
      </p:pic>
      <p:sp>
        <p:nvSpPr>
          <p:cNvPr id="17" name="TextBox 16">
            <a:extLst>
              <a:ext uri="{FF2B5EF4-FFF2-40B4-BE49-F238E27FC236}">
                <a16:creationId xmlns:a16="http://schemas.microsoft.com/office/drawing/2014/main" id="{45261EF3-36AA-46BC-9505-57A9573B3DF8}"/>
              </a:ext>
            </a:extLst>
          </p:cNvPr>
          <p:cNvSpPr txBox="1"/>
          <p:nvPr/>
        </p:nvSpPr>
        <p:spPr>
          <a:xfrm>
            <a:off x="525910" y="689847"/>
            <a:ext cx="8872733" cy="461665"/>
          </a:xfrm>
          <a:prstGeom prst="rect">
            <a:avLst/>
          </a:prstGeom>
          <a:noFill/>
        </p:spPr>
        <p:txBody>
          <a:bodyPr wrap="square" rtlCol="0">
            <a:spAutoFit/>
          </a:bodyPr>
          <a:lstStyle/>
          <a:p>
            <a:r>
              <a:rPr lang="en-US" sz="2400" b="1">
                <a:solidFill>
                  <a:srgbClr val="093B60"/>
                </a:solidFill>
                <a:latin typeface="Arial" panose="020B0604020202020204" pitchFamily="34" charset="0"/>
                <a:ea typeface="AECOM Sans" panose="020B0504020202020204" pitchFamily="34" charset="0"/>
                <a:cs typeface="Arial" panose="020B0604020202020204" pitchFamily="34" charset="0"/>
              </a:rPr>
              <a:t>2.6	Guidance on Identifying Reimbursable Expenses </a:t>
            </a:r>
          </a:p>
        </p:txBody>
      </p:sp>
      <p:sp>
        <p:nvSpPr>
          <p:cNvPr id="20" name="Rectangle 19">
            <a:extLst>
              <a:ext uri="{FF2B5EF4-FFF2-40B4-BE49-F238E27FC236}">
                <a16:creationId xmlns:a16="http://schemas.microsoft.com/office/drawing/2014/main" id="{DF2E5BA8-C8D6-4C75-A8A6-81064C1CDDDC}"/>
              </a:ext>
            </a:extLst>
          </p:cNvPr>
          <p:cNvSpPr/>
          <p:nvPr/>
        </p:nvSpPr>
        <p:spPr>
          <a:xfrm rot="5400000">
            <a:off x="6073142" y="-5707024"/>
            <a:ext cx="45719" cy="12192002"/>
          </a:xfrm>
          <a:prstGeom prst="rect">
            <a:avLst/>
          </a:prstGeom>
          <a:solidFill>
            <a:srgbClr val="29A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1718DDF-3AEE-4F66-8379-F1A563006FB1}"/>
              </a:ext>
            </a:extLst>
          </p:cNvPr>
          <p:cNvSpPr txBox="1"/>
          <p:nvPr/>
        </p:nvSpPr>
        <p:spPr>
          <a:xfrm>
            <a:off x="208347" y="-47587"/>
            <a:ext cx="2545209" cy="430887"/>
          </a:xfrm>
          <a:prstGeom prst="rect">
            <a:avLst/>
          </a:prstGeom>
          <a:noFill/>
        </p:spPr>
        <p:txBody>
          <a:bodyPr wrap="square" rtlCol="0">
            <a:spAutoFit/>
          </a:bodyPr>
          <a:lstStyle/>
          <a:p>
            <a:r>
              <a:rPr lang="en-US" sz="2200" b="1">
                <a:solidFill>
                  <a:schemeClr val="bg1"/>
                </a:solidFill>
                <a:latin typeface="Arial" panose="020B0604020202020204" pitchFamily="34" charset="0"/>
                <a:ea typeface="AECOM Sans" panose="020B0504020202020204" pitchFamily="34" charset="0"/>
                <a:cs typeface="Arial" panose="020B0604020202020204" pitchFamily="34" charset="0"/>
              </a:rPr>
              <a:t>ncdot.gov</a:t>
            </a:r>
          </a:p>
        </p:txBody>
      </p:sp>
      <p:sp>
        <p:nvSpPr>
          <p:cNvPr id="28" name="TextBox 27">
            <a:extLst>
              <a:ext uri="{FF2B5EF4-FFF2-40B4-BE49-F238E27FC236}">
                <a16:creationId xmlns:a16="http://schemas.microsoft.com/office/drawing/2014/main" id="{7CCA7B48-66CA-483E-A611-E70BC87E7D25}"/>
              </a:ext>
            </a:extLst>
          </p:cNvPr>
          <p:cNvSpPr txBox="1"/>
          <p:nvPr/>
        </p:nvSpPr>
        <p:spPr>
          <a:xfrm>
            <a:off x="7612121" y="2461412"/>
            <a:ext cx="4045782" cy="523220"/>
          </a:xfrm>
          <a:prstGeom prst="rect">
            <a:avLst/>
          </a:prstGeom>
          <a:noFill/>
        </p:spPr>
        <p:txBody>
          <a:bodyPr wrap="square" rtlCol="0">
            <a:spAutoFit/>
          </a:bodyPr>
          <a:lstStyle/>
          <a:p>
            <a:r>
              <a:rPr lang="en-US" sz="1400">
                <a:latin typeface="Arial" panose="020B0604020202020204" pitchFamily="34" charset="0"/>
                <a:ea typeface="AECOM Sans Light" panose="020B0404020202020204" pitchFamily="34" charset="0"/>
                <a:cs typeface="Arial" panose="020B0604020202020204" pitchFamily="34" charset="0"/>
              </a:rPr>
              <a:t>Click on one of the hyperlinks in the table to see the program-specific eligible expenditure.  </a:t>
            </a:r>
          </a:p>
        </p:txBody>
      </p:sp>
      <p:sp>
        <p:nvSpPr>
          <p:cNvPr id="65" name="Oval 64">
            <a:extLst>
              <a:ext uri="{FF2B5EF4-FFF2-40B4-BE49-F238E27FC236}">
                <a16:creationId xmlns:a16="http://schemas.microsoft.com/office/drawing/2014/main" id="{DBE97C4F-44C2-4865-83A0-E5B397EAC94E}"/>
              </a:ext>
            </a:extLst>
          </p:cNvPr>
          <p:cNvSpPr/>
          <p:nvPr/>
        </p:nvSpPr>
        <p:spPr>
          <a:xfrm>
            <a:off x="7318258" y="2489560"/>
            <a:ext cx="231892" cy="231892"/>
          </a:xfrm>
          <a:prstGeom prst="ellipse">
            <a:avLst/>
          </a:prstGeom>
          <a:solidFill>
            <a:srgbClr val="0F3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latin typeface="Arial" panose="020B0604020202020204" pitchFamily="34" charset="0"/>
              <a:ea typeface="AECOM Sans" panose="020B0504020202020204" pitchFamily="34" charset="0"/>
              <a:cs typeface="Arial" panose="020B0604020202020204" pitchFamily="34" charset="0"/>
            </a:endParaRPr>
          </a:p>
        </p:txBody>
      </p:sp>
      <p:sp>
        <p:nvSpPr>
          <p:cNvPr id="66" name="TextBox 65">
            <a:extLst>
              <a:ext uri="{FF2B5EF4-FFF2-40B4-BE49-F238E27FC236}">
                <a16:creationId xmlns:a16="http://schemas.microsoft.com/office/drawing/2014/main" id="{88BE1E5E-0A5D-455F-B502-8B66AFF47E54}"/>
              </a:ext>
            </a:extLst>
          </p:cNvPr>
          <p:cNvSpPr txBox="1"/>
          <p:nvPr/>
        </p:nvSpPr>
        <p:spPr>
          <a:xfrm>
            <a:off x="7300613" y="2466980"/>
            <a:ext cx="263826" cy="276999"/>
          </a:xfrm>
          <a:prstGeom prst="rect">
            <a:avLst/>
          </a:prstGeom>
          <a:noFill/>
        </p:spPr>
        <p:txBody>
          <a:bodyPr wrap="square" rtlCol="0">
            <a:spAutoFit/>
          </a:bodyPr>
          <a:lstStyle/>
          <a:p>
            <a:r>
              <a:rPr lang="en-US" sz="1200">
                <a:solidFill>
                  <a:schemeClr val="bg1"/>
                </a:solidFill>
                <a:latin typeface="Arial" panose="020B0604020202020204" pitchFamily="34" charset="0"/>
                <a:ea typeface="AECOM Sans" panose="020B0504020202020204" pitchFamily="34" charset="0"/>
                <a:cs typeface="Arial" panose="020B0604020202020204" pitchFamily="34" charset="0"/>
              </a:rPr>
              <a:t>1</a:t>
            </a:r>
          </a:p>
        </p:txBody>
      </p:sp>
      <p:sp>
        <p:nvSpPr>
          <p:cNvPr id="41" name="Rectangle 40">
            <a:extLst>
              <a:ext uri="{FF2B5EF4-FFF2-40B4-BE49-F238E27FC236}">
                <a16:creationId xmlns:a16="http://schemas.microsoft.com/office/drawing/2014/main" id="{BDE3A07A-5D59-49E6-AF9E-78DBDDF51347}"/>
              </a:ext>
            </a:extLst>
          </p:cNvPr>
          <p:cNvSpPr/>
          <p:nvPr/>
        </p:nvSpPr>
        <p:spPr>
          <a:xfrm>
            <a:off x="1147838" y="3842862"/>
            <a:ext cx="173280" cy="95250"/>
          </a:xfrm>
          <a:prstGeom prst="rect">
            <a:avLst/>
          </a:prstGeom>
          <a:solidFill>
            <a:srgbClr val="FFC0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3C4CAA50-312B-421A-91DC-23EABE6777CD}"/>
              </a:ext>
            </a:extLst>
          </p:cNvPr>
          <p:cNvSpPr/>
          <p:nvPr/>
        </p:nvSpPr>
        <p:spPr>
          <a:xfrm>
            <a:off x="1361404" y="4619627"/>
            <a:ext cx="173280" cy="95250"/>
          </a:xfrm>
          <a:prstGeom prst="rect">
            <a:avLst/>
          </a:prstGeom>
          <a:solidFill>
            <a:srgbClr val="FFC0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E44AB7B6-F6BD-4C37-A98E-6F6ADB2F0BAE}"/>
              </a:ext>
            </a:extLst>
          </p:cNvPr>
          <p:cNvSpPr/>
          <p:nvPr/>
        </p:nvSpPr>
        <p:spPr>
          <a:xfrm>
            <a:off x="1135110" y="5584826"/>
            <a:ext cx="173280" cy="95250"/>
          </a:xfrm>
          <a:prstGeom prst="rect">
            <a:avLst/>
          </a:prstGeom>
          <a:solidFill>
            <a:srgbClr val="FFC0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77158EF2-09E1-42AB-9FF0-A8D1E841542D}"/>
              </a:ext>
            </a:extLst>
          </p:cNvPr>
          <p:cNvSpPr/>
          <p:nvPr/>
        </p:nvSpPr>
        <p:spPr>
          <a:xfrm>
            <a:off x="1886025" y="3927000"/>
            <a:ext cx="173280" cy="95250"/>
          </a:xfrm>
          <a:prstGeom prst="rect">
            <a:avLst/>
          </a:prstGeom>
          <a:solidFill>
            <a:srgbClr val="FFC0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BB5AF96E-42AC-4C95-B781-60AA27EA3AE1}"/>
              </a:ext>
            </a:extLst>
          </p:cNvPr>
          <p:cNvSpPr/>
          <p:nvPr/>
        </p:nvSpPr>
        <p:spPr>
          <a:xfrm>
            <a:off x="2012210" y="4721546"/>
            <a:ext cx="173280" cy="95250"/>
          </a:xfrm>
          <a:prstGeom prst="rect">
            <a:avLst/>
          </a:prstGeom>
          <a:solidFill>
            <a:srgbClr val="FFC0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0FC995C0-996D-4E66-BDB5-1778FB833A39}"/>
              </a:ext>
            </a:extLst>
          </p:cNvPr>
          <p:cNvSpPr/>
          <p:nvPr/>
        </p:nvSpPr>
        <p:spPr>
          <a:xfrm>
            <a:off x="1592654" y="5071587"/>
            <a:ext cx="173280" cy="95250"/>
          </a:xfrm>
          <a:prstGeom prst="rect">
            <a:avLst/>
          </a:prstGeom>
          <a:solidFill>
            <a:srgbClr val="FFC0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866FC11A-A6C9-413E-818E-CEB87D8AD7BD}"/>
              </a:ext>
            </a:extLst>
          </p:cNvPr>
          <p:cNvSpPr/>
          <p:nvPr/>
        </p:nvSpPr>
        <p:spPr>
          <a:xfrm>
            <a:off x="1892375" y="5689602"/>
            <a:ext cx="173280" cy="95250"/>
          </a:xfrm>
          <a:prstGeom prst="rect">
            <a:avLst/>
          </a:prstGeom>
          <a:solidFill>
            <a:srgbClr val="FFC0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E5ED0C88-048C-4C5A-AB0B-9D462FFA8815}"/>
              </a:ext>
            </a:extLst>
          </p:cNvPr>
          <p:cNvSpPr/>
          <p:nvPr/>
        </p:nvSpPr>
        <p:spPr>
          <a:xfrm>
            <a:off x="2337697" y="3924619"/>
            <a:ext cx="173280" cy="95250"/>
          </a:xfrm>
          <a:prstGeom prst="rect">
            <a:avLst/>
          </a:prstGeom>
          <a:solidFill>
            <a:srgbClr val="FFC0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C51D0195-5186-48E8-808E-3E8B009F6437}"/>
              </a:ext>
            </a:extLst>
          </p:cNvPr>
          <p:cNvSpPr/>
          <p:nvPr/>
        </p:nvSpPr>
        <p:spPr>
          <a:xfrm>
            <a:off x="2630636" y="4722816"/>
            <a:ext cx="173280" cy="95250"/>
          </a:xfrm>
          <a:prstGeom prst="rect">
            <a:avLst/>
          </a:prstGeom>
          <a:solidFill>
            <a:srgbClr val="FFC0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DF5BEB1F-A580-4DF5-B7C9-1CA3E75C2483}"/>
              </a:ext>
            </a:extLst>
          </p:cNvPr>
          <p:cNvSpPr/>
          <p:nvPr/>
        </p:nvSpPr>
        <p:spPr>
          <a:xfrm>
            <a:off x="2337697" y="5011104"/>
            <a:ext cx="173280" cy="95250"/>
          </a:xfrm>
          <a:prstGeom prst="rect">
            <a:avLst/>
          </a:prstGeom>
          <a:solidFill>
            <a:srgbClr val="FFC0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56889DE4-1928-4C46-BD57-FBA911672C91}"/>
              </a:ext>
            </a:extLst>
          </p:cNvPr>
          <p:cNvSpPr/>
          <p:nvPr/>
        </p:nvSpPr>
        <p:spPr>
          <a:xfrm>
            <a:off x="2663656" y="5591176"/>
            <a:ext cx="173280" cy="95250"/>
          </a:xfrm>
          <a:prstGeom prst="rect">
            <a:avLst/>
          </a:prstGeom>
          <a:solidFill>
            <a:srgbClr val="FFC0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9B945D9E-9193-4FD3-B71F-68930003DA62}"/>
              </a:ext>
            </a:extLst>
          </p:cNvPr>
          <p:cNvSpPr/>
          <p:nvPr/>
        </p:nvSpPr>
        <p:spPr>
          <a:xfrm>
            <a:off x="3366397" y="3924619"/>
            <a:ext cx="173280" cy="95250"/>
          </a:xfrm>
          <a:prstGeom prst="rect">
            <a:avLst/>
          </a:prstGeom>
          <a:solidFill>
            <a:srgbClr val="FFC0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882F47F-17C1-4266-B1A0-A9D9432C205A}"/>
              </a:ext>
            </a:extLst>
          </p:cNvPr>
          <p:cNvSpPr/>
          <p:nvPr/>
        </p:nvSpPr>
        <p:spPr>
          <a:xfrm>
            <a:off x="3073503" y="4203225"/>
            <a:ext cx="173280" cy="95250"/>
          </a:xfrm>
          <a:prstGeom prst="rect">
            <a:avLst/>
          </a:prstGeom>
          <a:solidFill>
            <a:srgbClr val="FFC0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D8DA3FA0-895B-402D-AC7C-C119B7A1D85A}"/>
              </a:ext>
            </a:extLst>
          </p:cNvPr>
          <p:cNvSpPr/>
          <p:nvPr/>
        </p:nvSpPr>
        <p:spPr>
          <a:xfrm>
            <a:off x="3082009" y="4722816"/>
            <a:ext cx="173280" cy="95250"/>
          </a:xfrm>
          <a:prstGeom prst="rect">
            <a:avLst/>
          </a:prstGeom>
          <a:solidFill>
            <a:srgbClr val="FFC0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F7B0BAB2-BF21-4358-A5B2-0CBE3A50928C}"/>
              </a:ext>
            </a:extLst>
          </p:cNvPr>
          <p:cNvSpPr/>
          <p:nvPr/>
        </p:nvSpPr>
        <p:spPr>
          <a:xfrm>
            <a:off x="4331756" y="3922716"/>
            <a:ext cx="173280" cy="95250"/>
          </a:xfrm>
          <a:prstGeom prst="rect">
            <a:avLst/>
          </a:prstGeom>
          <a:solidFill>
            <a:srgbClr val="FFC0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22099DE9-F2E1-452D-ABE2-D31312194ED3}"/>
              </a:ext>
            </a:extLst>
          </p:cNvPr>
          <p:cNvSpPr/>
          <p:nvPr/>
        </p:nvSpPr>
        <p:spPr>
          <a:xfrm>
            <a:off x="4123158" y="4635185"/>
            <a:ext cx="173280" cy="95250"/>
          </a:xfrm>
          <a:prstGeom prst="rect">
            <a:avLst/>
          </a:prstGeom>
          <a:solidFill>
            <a:srgbClr val="FFC0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B35CB9D0-330B-452D-8FE0-3C5FB3B4211B}"/>
              </a:ext>
            </a:extLst>
          </p:cNvPr>
          <p:cNvSpPr/>
          <p:nvPr/>
        </p:nvSpPr>
        <p:spPr>
          <a:xfrm>
            <a:off x="5081373" y="3833656"/>
            <a:ext cx="173280" cy="95250"/>
          </a:xfrm>
          <a:prstGeom prst="rect">
            <a:avLst/>
          </a:prstGeom>
          <a:solidFill>
            <a:srgbClr val="FFC0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DCB49DE2-FAF4-4AD7-9E72-D0A58BC0D66E}"/>
              </a:ext>
            </a:extLst>
          </p:cNvPr>
          <p:cNvSpPr/>
          <p:nvPr/>
        </p:nvSpPr>
        <p:spPr>
          <a:xfrm>
            <a:off x="5083430" y="4641057"/>
            <a:ext cx="173280" cy="95250"/>
          </a:xfrm>
          <a:prstGeom prst="rect">
            <a:avLst/>
          </a:prstGeom>
          <a:solidFill>
            <a:srgbClr val="FFC0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DF7F6A1-232D-0712-A81A-3C99A09467CD}"/>
              </a:ext>
            </a:extLst>
          </p:cNvPr>
          <p:cNvSpPr/>
          <p:nvPr/>
        </p:nvSpPr>
        <p:spPr>
          <a:xfrm>
            <a:off x="3079090" y="5591325"/>
            <a:ext cx="173280" cy="95250"/>
          </a:xfrm>
          <a:prstGeom prst="rect">
            <a:avLst/>
          </a:prstGeom>
          <a:solidFill>
            <a:srgbClr val="FFC0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9900DA0E-295D-787A-15F3-668D326E4533}"/>
              </a:ext>
            </a:extLst>
          </p:cNvPr>
          <p:cNvSpPr/>
          <p:nvPr/>
        </p:nvSpPr>
        <p:spPr>
          <a:xfrm>
            <a:off x="3807590" y="5603878"/>
            <a:ext cx="173280" cy="95250"/>
          </a:xfrm>
          <a:prstGeom prst="rect">
            <a:avLst/>
          </a:prstGeom>
          <a:solidFill>
            <a:srgbClr val="FFC0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3122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65" grpId="0" animBg="1"/>
      <p:bldP spid="66" grpId="0"/>
      <p:bldP spid="41" grpId="0" animBg="1"/>
      <p:bldP spid="52" grpId="0" animBg="1"/>
      <p:bldP spid="60" grpId="0" animBg="1"/>
      <p:bldP spid="46" grpId="0" animBg="1"/>
      <p:bldP spid="54" grpId="0" animBg="1"/>
      <p:bldP spid="55" grpId="0" animBg="1"/>
      <p:bldP spid="61" grpId="0" animBg="1"/>
      <p:bldP spid="47" grpId="0" animBg="1"/>
      <p:bldP spid="56" grpId="0" animBg="1"/>
      <p:bldP spid="53" grpId="0" animBg="1"/>
      <p:bldP spid="42" grpId="0" animBg="1"/>
      <p:bldP spid="48" grpId="0" animBg="1"/>
      <p:bldP spid="49" grpId="0" animBg="1"/>
      <p:bldP spid="57" grpId="0" animBg="1"/>
      <p:bldP spid="50" grpId="0" animBg="1"/>
      <p:bldP spid="58" grpId="0" animBg="1"/>
      <p:bldP spid="51" grpId="0" animBg="1"/>
      <p:bldP spid="59" grpId="0" animBg="1"/>
      <p:bldP spid="6" grpId="0" animBg="1"/>
      <p:bldP spid="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4E74CB-FFAB-8DFC-6A88-E8110DF65D4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25910" y="1513462"/>
            <a:ext cx="6197327" cy="4788220"/>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15D462D9-800E-451E-A8E6-5DF1D145BC67}"/>
              </a:ext>
            </a:extLst>
          </p:cNvPr>
          <p:cNvSpPr/>
          <p:nvPr/>
        </p:nvSpPr>
        <p:spPr>
          <a:xfrm rot="5400000">
            <a:off x="5910806" y="-5910805"/>
            <a:ext cx="370390" cy="12192001"/>
          </a:xfrm>
          <a:prstGeom prst="rect">
            <a:avLst/>
          </a:prstGeom>
          <a:solidFill>
            <a:srgbClr val="093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9">
            <a:extLst>
              <a:ext uri="{FF2B5EF4-FFF2-40B4-BE49-F238E27FC236}">
                <a16:creationId xmlns:a16="http://schemas.microsoft.com/office/drawing/2014/main" id="{433083A6-4D25-40E1-88BB-CB109FB51F8E}"/>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9733280" y="5578625"/>
            <a:ext cx="2283261" cy="1151995"/>
          </a:xfrm>
        </p:spPr>
      </p:pic>
      <p:sp>
        <p:nvSpPr>
          <p:cNvPr id="17" name="TextBox 16">
            <a:extLst>
              <a:ext uri="{FF2B5EF4-FFF2-40B4-BE49-F238E27FC236}">
                <a16:creationId xmlns:a16="http://schemas.microsoft.com/office/drawing/2014/main" id="{45261EF3-36AA-46BC-9505-57A9573B3DF8}"/>
              </a:ext>
            </a:extLst>
          </p:cNvPr>
          <p:cNvSpPr txBox="1"/>
          <p:nvPr/>
        </p:nvSpPr>
        <p:spPr>
          <a:xfrm>
            <a:off x="525910" y="689847"/>
            <a:ext cx="8872733" cy="461665"/>
          </a:xfrm>
          <a:prstGeom prst="rect">
            <a:avLst/>
          </a:prstGeom>
          <a:noFill/>
        </p:spPr>
        <p:txBody>
          <a:bodyPr wrap="square" rtlCol="0">
            <a:spAutoFit/>
          </a:bodyPr>
          <a:lstStyle/>
          <a:p>
            <a:r>
              <a:rPr lang="en-US" sz="2400" b="1">
                <a:solidFill>
                  <a:srgbClr val="093B60"/>
                </a:solidFill>
                <a:latin typeface="Arial" panose="020B0604020202020204" pitchFamily="34" charset="0"/>
                <a:ea typeface="AECOM Sans" panose="020B0504020202020204" pitchFamily="34" charset="0"/>
                <a:cs typeface="Arial" panose="020B0604020202020204" pitchFamily="34" charset="0"/>
              </a:rPr>
              <a:t>2.6	Guidance on Identifying Reimbursable Expenses </a:t>
            </a:r>
          </a:p>
        </p:txBody>
      </p:sp>
      <p:sp>
        <p:nvSpPr>
          <p:cNvPr id="20" name="Rectangle 19">
            <a:extLst>
              <a:ext uri="{FF2B5EF4-FFF2-40B4-BE49-F238E27FC236}">
                <a16:creationId xmlns:a16="http://schemas.microsoft.com/office/drawing/2014/main" id="{DF2E5BA8-C8D6-4C75-A8A6-81064C1CDDDC}"/>
              </a:ext>
            </a:extLst>
          </p:cNvPr>
          <p:cNvSpPr/>
          <p:nvPr/>
        </p:nvSpPr>
        <p:spPr>
          <a:xfrm rot="5400000">
            <a:off x="6073142" y="-5707024"/>
            <a:ext cx="45719" cy="12192002"/>
          </a:xfrm>
          <a:prstGeom prst="rect">
            <a:avLst/>
          </a:prstGeom>
          <a:solidFill>
            <a:srgbClr val="29A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1718DDF-3AEE-4F66-8379-F1A563006FB1}"/>
              </a:ext>
            </a:extLst>
          </p:cNvPr>
          <p:cNvSpPr txBox="1"/>
          <p:nvPr/>
        </p:nvSpPr>
        <p:spPr>
          <a:xfrm>
            <a:off x="208347" y="-47587"/>
            <a:ext cx="2545209" cy="430887"/>
          </a:xfrm>
          <a:prstGeom prst="rect">
            <a:avLst/>
          </a:prstGeom>
          <a:noFill/>
        </p:spPr>
        <p:txBody>
          <a:bodyPr wrap="square" rtlCol="0">
            <a:spAutoFit/>
          </a:bodyPr>
          <a:lstStyle/>
          <a:p>
            <a:r>
              <a:rPr lang="en-US" sz="2200" b="1">
                <a:solidFill>
                  <a:schemeClr val="bg1"/>
                </a:solidFill>
                <a:latin typeface="Arial" panose="020B0604020202020204" pitchFamily="34" charset="0"/>
                <a:ea typeface="AECOM Sans" panose="020B0504020202020204" pitchFamily="34" charset="0"/>
                <a:cs typeface="Arial" panose="020B0604020202020204" pitchFamily="34" charset="0"/>
              </a:rPr>
              <a:t>ncdot.gov</a:t>
            </a:r>
          </a:p>
        </p:txBody>
      </p:sp>
      <p:sp>
        <p:nvSpPr>
          <p:cNvPr id="71" name="TextBox 70">
            <a:extLst>
              <a:ext uri="{FF2B5EF4-FFF2-40B4-BE49-F238E27FC236}">
                <a16:creationId xmlns:a16="http://schemas.microsoft.com/office/drawing/2014/main" id="{A96BC051-8FA9-46E6-8DE8-968F42BE34F4}"/>
              </a:ext>
            </a:extLst>
          </p:cNvPr>
          <p:cNvSpPr txBox="1"/>
          <p:nvPr/>
        </p:nvSpPr>
        <p:spPr>
          <a:xfrm>
            <a:off x="7612121" y="2461412"/>
            <a:ext cx="4045782" cy="523220"/>
          </a:xfrm>
          <a:prstGeom prst="rect">
            <a:avLst/>
          </a:prstGeom>
          <a:noFill/>
        </p:spPr>
        <p:txBody>
          <a:bodyPr wrap="square" rtlCol="0">
            <a:spAutoFit/>
          </a:bodyPr>
          <a:lstStyle/>
          <a:p>
            <a:r>
              <a:rPr lang="en-US" sz="1400">
                <a:latin typeface="Arial" panose="020B0604020202020204" pitchFamily="34" charset="0"/>
                <a:ea typeface="AECOM Sans Light" panose="020B0404020202020204" pitchFamily="34" charset="0"/>
                <a:cs typeface="Arial" panose="020B0604020202020204" pitchFamily="34" charset="0"/>
              </a:rPr>
              <a:t>Click on one of the hyperlinks in the table to see the program-specific eligible expenditure.  </a:t>
            </a:r>
          </a:p>
        </p:txBody>
      </p:sp>
      <p:sp>
        <p:nvSpPr>
          <p:cNvPr id="72" name="TextBox 71">
            <a:extLst>
              <a:ext uri="{FF2B5EF4-FFF2-40B4-BE49-F238E27FC236}">
                <a16:creationId xmlns:a16="http://schemas.microsoft.com/office/drawing/2014/main" id="{F940CB02-7386-42D2-874C-A0D36F0D5585}"/>
              </a:ext>
            </a:extLst>
          </p:cNvPr>
          <p:cNvSpPr txBox="1"/>
          <p:nvPr/>
        </p:nvSpPr>
        <p:spPr>
          <a:xfrm>
            <a:off x="7612120" y="3128516"/>
            <a:ext cx="4289259" cy="523220"/>
          </a:xfrm>
          <a:prstGeom prst="rect">
            <a:avLst/>
          </a:prstGeom>
          <a:noFill/>
        </p:spPr>
        <p:txBody>
          <a:bodyPr wrap="square" rtlCol="0">
            <a:spAutoFit/>
          </a:bodyPr>
          <a:lstStyle/>
          <a:p>
            <a:r>
              <a:rPr lang="en-US" sz="1400">
                <a:latin typeface="Arial" panose="020B0604020202020204" pitchFamily="34" charset="0"/>
                <a:ea typeface="AECOM Sans Light" panose="020B0404020202020204" pitchFamily="34" charset="0"/>
                <a:cs typeface="Arial" panose="020B0604020202020204" pitchFamily="34" charset="0"/>
              </a:rPr>
              <a:t>Click the box to the right to see the UPTAS document.</a:t>
            </a:r>
          </a:p>
        </p:txBody>
      </p:sp>
      <p:sp>
        <p:nvSpPr>
          <p:cNvPr id="74" name="Oval 73">
            <a:extLst>
              <a:ext uri="{FF2B5EF4-FFF2-40B4-BE49-F238E27FC236}">
                <a16:creationId xmlns:a16="http://schemas.microsoft.com/office/drawing/2014/main" id="{3081CFC7-D39B-469D-8D9D-860296F4D392}"/>
              </a:ext>
            </a:extLst>
          </p:cNvPr>
          <p:cNvSpPr/>
          <p:nvPr/>
        </p:nvSpPr>
        <p:spPr>
          <a:xfrm>
            <a:off x="7318258" y="2489560"/>
            <a:ext cx="231892" cy="231892"/>
          </a:xfrm>
          <a:prstGeom prst="ellipse">
            <a:avLst/>
          </a:prstGeom>
          <a:solidFill>
            <a:srgbClr val="0F3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latin typeface="Arial" panose="020B0604020202020204" pitchFamily="34" charset="0"/>
              <a:ea typeface="AECOM Sans" panose="020B0504020202020204" pitchFamily="34" charset="0"/>
              <a:cs typeface="Arial" panose="020B0604020202020204" pitchFamily="34" charset="0"/>
            </a:endParaRPr>
          </a:p>
        </p:txBody>
      </p:sp>
      <p:sp>
        <p:nvSpPr>
          <p:cNvPr id="75" name="TextBox 74">
            <a:extLst>
              <a:ext uri="{FF2B5EF4-FFF2-40B4-BE49-F238E27FC236}">
                <a16:creationId xmlns:a16="http://schemas.microsoft.com/office/drawing/2014/main" id="{7F23A70E-004F-47F3-B1DB-A57790A7A726}"/>
              </a:ext>
            </a:extLst>
          </p:cNvPr>
          <p:cNvSpPr txBox="1"/>
          <p:nvPr/>
        </p:nvSpPr>
        <p:spPr>
          <a:xfrm>
            <a:off x="7300613" y="2466980"/>
            <a:ext cx="263826" cy="276999"/>
          </a:xfrm>
          <a:prstGeom prst="rect">
            <a:avLst/>
          </a:prstGeom>
          <a:noFill/>
        </p:spPr>
        <p:txBody>
          <a:bodyPr wrap="square" rtlCol="0">
            <a:spAutoFit/>
          </a:bodyPr>
          <a:lstStyle/>
          <a:p>
            <a:r>
              <a:rPr lang="en-US" sz="1200">
                <a:solidFill>
                  <a:schemeClr val="bg1"/>
                </a:solidFill>
                <a:latin typeface="Arial" panose="020B0604020202020204" pitchFamily="34" charset="0"/>
                <a:ea typeface="AECOM Sans" panose="020B0504020202020204" pitchFamily="34" charset="0"/>
                <a:cs typeface="Arial" panose="020B0604020202020204" pitchFamily="34" charset="0"/>
              </a:rPr>
              <a:t>1</a:t>
            </a:r>
          </a:p>
        </p:txBody>
      </p:sp>
      <p:sp>
        <p:nvSpPr>
          <p:cNvPr id="76" name="Oval 75">
            <a:extLst>
              <a:ext uri="{FF2B5EF4-FFF2-40B4-BE49-F238E27FC236}">
                <a16:creationId xmlns:a16="http://schemas.microsoft.com/office/drawing/2014/main" id="{A6219A5A-7D81-4636-9855-E92DB720EEB1}"/>
              </a:ext>
            </a:extLst>
          </p:cNvPr>
          <p:cNvSpPr/>
          <p:nvPr/>
        </p:nvSpPr>
        <p:spPr>
          <a:xfrm>
            <a:off x="7318258" y="3156664"/>
            <a:ext cx="231892" cy="231892"/>
          </a:xfrm>
          <a:prstGeom prst="ellipse">
            <a:avLst/>
          </a:prstGeom>
          <a:solidFill>
            <a:srgbClr val="0F3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latin typeface="Arial" panose="020B0604020202020204" pitchFamily="34" charset="0"/>
              <a:ea typeface="AECOM Sans" panose="020B0504020202020204" pitchFamily="34" charset="0"/>
              <a:cs typeface="Arial" panose="020B0604020202020204" pitchFamily="34" charset="0"/>
            </a:endParaRPr>
          </a:p>
        </p:txBody>
      </p:sp>
      <p:sp>
        <p:nvSpPr>
          <p:cNvPr id="77" name="TextBox 76">
            <a:extLst>
              <a:ext uri="{FF2B5EF4-FFF2-40B4-BE49-F238E27FC236}">
                <a16:creationId xmlns:a16="http://schemas.microsoft.com/office/drawing/2014/main" id="{9FCAC4AD-25B8-414E-AE82-3C3222EF50BC}"/>
              </a:ext>
            </a:extLst>
          </p:cNvPr>
          <p:cNvSpPr txBox="1"/>
          <p:nvPr/>
        </p:nvSpPr>
        <p:spPr>
          <a:xfrm>
            <a:off x="7300613" y="3134084"/>
            <a:ext cx="263826" cy="276999"/>
          </a:xfrm>
          <a:prstGeom prst="rect">
            <a:avLst/>
          </a:prstGeom>
          <a:noFill/>
        </p:spPr>
        <p:txBody>
          <a:bodyPr wrap="square" rtlCol="0">
            <a:spAutoFit/>
          </a:bodyPr>
          <a:lstStyle/>
          <a:p>
            <a:r>
              <a:rPr lang="en-US" sz="1200">
                <a:solidFill>
                  <a:schemeClr val="bg1"/>
                </a:solidFill>
                <a:latin typeface="Arial" panose="020B0604020202020204" pitchFamily="34" charset="0"/>
                <a:ea typeface="AECOM Sans" panose="020B0504020202020204" pitchFamily="34" charset="0"/>
                <a:cs typeface="Arial" panose="020B0604020202020204" pitchFamily="34" charset="0"/>
              </a:rPr>
              <a:t>2</a:t>
            </a:r>
          </a:p>
        </p:txBody>
      </p:sp>
      <p:sp>
        <p:nvSpPr>
          <p:cNvPr id="62" name="Rectangle 61">
            <a:extLst>
              <a:ext uri="{FF2B5EF4-FFF2-40B4-BE49-F238E27FC236}">
                <a16:creationId xmlns:a16="http://schemas.microsoft.com/office/drawing/2014/main" id="{B26120B6-0B97-4FF1-B786-3BEAE7191F26}"/>
              </a:ext>
            </a:extLst>
          </p:cNvPr>
          <p:cNvSpPr/>
          <p:nvPr/>
        </p:nvSpPr>
        <p:spPr>
          <a:xfrm>
            <a:off x="5536350" y="3525258"/>
            <a:ext cx="908900" cy="481682"/>
          </a:xfrm>
          <a:prstGeom prst="rect">
            <a:avLst/>
          </a:prstGeom>
          <a:solidFill>
            <a:srgbClr val="FFC0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1288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3620F-4BAE-34EC-4FD3-183AB9B14BB7}"/>
            </a:ext>
          </a:extLst>
        </p:cNvPr>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73E54274-0F29-B9E8-BABA-D4FA200220F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733280" y="5578625"/>
            <a:ext cx="2283261" cy="1151995"/>
          </a:xfrm>
        </p:spPr>
      </p:pic>
      <p:sp>
        <p:nvSpPr>
          <p:cNvPr id="25" name="TextBox 24">
            <a:extLst>
              <a:ext uri="{FF2B5EF4-FFF2-40B4-BE49-F238E27FC236}">
                <a16:creationId xmlns:a16="http://schemas.microsoft.com/office/drawing/2014/main" id="{A99B481C-4E30-78E0-1B04-035788449BFD}"/>
              </a:ext>
            </a:extLst>
          </p:cNvPr>
          <p:cNvSpPr txBox="1"/>
          <p:nvPr/>
        </p:nvSpPr>
        <p:spPr>
          <a:xfrm>
            <a:off x="525910" y="2500915"/>
            <a:ext cx="5215725" cy="369332"/>
          </a:xfrm>
          <a:prstGeom prst="rect">
            <a:avLst/>
          </a:prstGeom>
          <a:noFill/>
        </p:spPr>
        <p:txBody>
          <a:bodyPr wrap="square" rtlCol="0">
            <a:spAutoFit/>
          </a:bodyPr>
          <a:lstStyle/>
          <a:p>
            <a:pPr lvl="0">
              <a:defRPr/>
            </a:pPr>
            <a:r>
              <a:rPr lang="en-US" u="sng">
                <a:solidFill>
                  <a:srgbClr val="093B60"/>
                </a:solidFill>
                <a:latin typeface="Arial" panose="020B0604020202020204" pitchFamily="34" charset="0"/>
                <a:ea typeface="AECOM Sans" panose="020B0504020202020204" pitchFamily="34" charset="0"/>
                <a:cs typeface="Arial" panose="020B0604020202020204" pitchFamily="34" charset="0"/>
              </a:rPr>
              <a:t>What it Covers</a:t>
            </a:r>
          </a:p>
        </p:txBody>
      </p:sp>
      <p:sp>
        <p:nvSpPr>
          <p:cNvPr id="12" name="TextBox 11">
            <a:extLst>
              <a:ext uri="{FF2B5EF4-FFF2-40B4-BE49-F238E27FC236}">
                <a16:creationId xmlns:a16="http://schemas.microsoft.com/office/drawing/2014/main" id="{AC82146A-E3C0-3BB9-9268-75595E4F91C9}"/>
              </a:ext>
            </a:extLst>
          </p:cNvPr>
          <p:cNvSpPr txBox="1"/>
          <p:nvPr/>
        </p:nvSpPr>
        <p:spPr>
          <a:xfrm>
            <a:off x="525909" y="2845296"/>
            <a:ext cx="10835198" cy="1339341"/>
          </a:xfrm>
          <a:prstGeom prst="rect">
            <a:avLst/>
          </a:prstGeom>
          <a:noFill/>
        </p:spPr>
        <p:txBody>
          <a:bodyPr wrap="square" rtlCol="0">
            <a:spAutoFit/>
          </a:bodyPr>
          <a:lstStyle/>
          <a:p>
            <a:pPr lvl="0">
              <a:lnSpc>
                <a:spcPct val="130000"/>
              </a:lnSpc>
              <a:defRPr/>
            </a:pPr>
            <a:r>
              <a:rPr lang="en-US" sz="1600">
                <a:solidFill>
                  <a:srgbClr val="093B60"/>
                </a:solidFill>
                <a:latin typeface="Arial" panose="020B0604020202020204" pitchFamily="34" charset="0"/>
                <a:ea typeface="AECOM Sans" panose="020B0504020202020204" pitchFamily="34" charset="0"/>
                <a:cs typeface="Arial" panose="020B0604020202020204" pitchFamily="34" charset="0"/>
              </a:rPr>
              <a:t>The UGA Guidance document is structured into three major parts:</a:t>
            </a:r>
          </a:p>
          <a:p>
            <a:pPr lvl="0">
              <a:lnSpc>
                <a:spcPct val="130000"/>
              </a:lnSpc>
              <a:defRPr/>
            </a:pPr>
            <a:r>
              <a:rPr lang="en-US" sz="1600">
                <a:solidFill>
                  <a:srgbClr val="093B60"/>
                </a:solidFill>
                <a:latin typeface="Arial" panose="020B0604020202020204" pitchFamily="34" charset="0"/>
                <a:ea typeface="AECOM Sans" panose="020B0504020202020204" pitchFamily="34" charset="0"/>
                <a:cs typeface="Arial" panose="020B0604020202020204" pitchFamily="34" charset="0"/>
              </a:rPr>
              <a:t>Part 1 – Background and Eligibility: Who can apply and what program exist.</a:t>
            </a:r>
          </a:p>
          <a:p>
            <a:pPr lvl="0">
              <a:lnSpc>
                <a:spcPct val="130000"/>
              </a:lnSpc>
              <a:defRPr/>
            </a:pPr>
            <a:r>
              <a:rPr lang="en-US" sz="1600">
                <a:solidFill>
                  <a:srgbClr val="093B60"/>
                </a:solidFill>
                <a:latin typeface="Arial" panose="020B0604020202020204" pitchFamily="34" charset="0"/>
                <a:ea typeface="AECOM Sans" panose="020B0504020202020204" pitchFamily="34" charset="0"/>
                <a:cs typeface="Arial" panose="020B0604020202020204" pitchFamily="34" charset="0"/>
              </a:rPr>
              <a:t>Part 2 – Eligible Expenditures: What types of costs can be funded</a:t>
            </a:r>
          </a:p>
          <a:p>
            <a:pPr lvl="0">
              <a:lnSpc>
                <a:spcPct val="130000"/>
              </a:lnSpc>
              <a:defRPr/>
            </a:pPr>
            <a:r>
              <a:rPr lang="en-US" sz="1600">
                <a:solidFill>
                  <a:srgbClr val="093B60"/>
                </a:solidFill>
                <a:latin typeface="Arial" panose="020B0604020202020204" pitchFamily="34" charset="0"/>
                <a:ea typeface="AECOM Sans" panose="020B0504020202020204" pitchFamily="34" charset="0"/>
                <a:cs typeface="Arial" panose="020B0604020202020204" pitchFamily="34" charset="0"/>
              </a:rPr>
              <a:t>Part 3 – Application Process: Step-by-step instructions for completing each program’s application</a:t>
            </a:r>
          </a:p>
        </p:txBody>
      </p:sp>
      <p:sp>
        <p:nvSpPr>
          <p:cNvPr id="23" name="TextBox 22">
            <a:extLst>
              <a:ext uri="{FF2B5EF4-FFF2-40B4-BE49-F238E27FC236}">
                <a16:creationId xmlns:a16="http://schemas.microsoft.com/office/drawing/2014/main" id="{90653D70-8ABC-BC1E-B553-447F785B6289}"/>
              </a:ext>
            </a:extLst>
          </p:cNvPr>
          <p:cNvSpPr txBox="1"/>
          <p:nvPr/>
        </p:nvSpPr>
        <p:spPr>
          <a:xfrm>
            <a:off x="525909" y="4327633"/>
            <a:ext cx="5215725" cy="369332"/>
          </a:xfrm>
          <a:prstGeom prst="rect">
            <a:avLst/>
          </a:prstGeom>
          <a:noFill/>
        </p:spPr>
        <p:txBody>
          <a:bodyPr wrap="square" rtlCol="0">
            <a:spAutoFit/>
          </a:bodyPr>
          <a:lstStyle/>
          <a:p>
            <a:pPr lvl="0"/>
            <a:r>
              <a:rPr lang="en-US" u="sng">
                <a:solidFill>
                  <a:srgbClr val="093B60"/>
                </a:solidFill>
                <a:latin typeface="Arial" panose="020B0604020202020204" pitchFamily="34" charset="0"/>
                <a:ea typeface="AECOM Sans" panose="020B0504020202020204" pitchFamily="34" charset="0"/>
                <a:cs typeface="Arial" panose="020B0604020202020204" pitchFamily="34" charset="0"/>
              </a:rPr>
              <a:t>UGA Process (3 Phases)</a:t>
            </a:r>
            <a:endParaRPr kumimoji="0" lang="en-US" sz="1800" b="0" i="0" u="sng" strike="noStrike" kern="1200" cap="none" spc="0" normalizeH="0" baseline="0" noProof="0">
              <a:ln>
                <a:noFill/>
              </a:ln>
              <a:solidFill>
                <a:srgbClr val="093B60"/>
              </a:solidFill>
              <a:effectLst/>
              <a:uLnTx/>
              <a:uFillTx/>
              <a:latin typeface="Arial" panose="020B0604020202020204" pitchFamily="34" charset="0"/>
              <a:ea typeface="AECOM Sans" panose="020B05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5756C602-D9EA-C932-D0D3-854334DDE77F}"/>
              </a:ext>
            </a:extLst>
          </p:cNvPr>
          <p:cNvSpPr txBox="1"/>
          <p:nvPr/>
        </p:nvSpPr>
        <p:spPr>
          <a:xfrm>
            <a:off x="525909" y="4696965"/>
            <a:ext cx="9107375" cy="1339341"/>
          </a:xfrm>
          <a:prstGeom prst="rect">
            <a:avLst/>
          </a:prstGeom>
          <a:noFill/>
        </p:spPr>
        <p:txBody>
          <a:bodyPr wrap="square" rtlCol="0">
            <a:spAutoFit/>
          </a:bodyPr>
          <a:lstStyle/>
          <a:p>
            <a:pPr marL="342900" marR="0" lvl="0" indent="-342900" algn="l" defTabSz="914400" rtl="0" eaLnBrk="1" fontAlgn="auto" latinLnBrk="0" hangingPunct="1">
              <a:lnSpc>
                <a:spcPct val="130000"/>
              </a:lnSpc>
              <a:spcBef>
                <a:spcPts val="0"/>
              </a:spcBef>
              <a:spcAft>
                <a:spcPts val="0"/>
              </a:spcAft>
              <a:buClrTx/>
              <a:buSzTx/>
              <a:buAutoNum type="arabicPeriod"/>
              <a:tabLst/>
              <a:defRPr/>
            </a:pPr>
            <a:r>
              <a:rPr kumimoji="0" lang="en-US" sz="1600" b="0" i="0" u="none" strike="noStrike" kern="1200" cap="none" spc="0" normalizeH="0" baseline="0" noProof="0">
                <a:ln>
                  <a:noFill/>
                </a:ln>
                <a:solidFill>
                  <a:srgbClr val="093B60"/>
                </a:solidFill>
                <a:effectLst/>
                <a:uLnTx/>
                <a:uFillTx/>
                <a:latin typeface="Arial" panose="020B0604020202020204" pitchFamily="34" charset="0"/>
                <a:ea typeface="AECOM Sans" panose="020B0504020202020204" pitchFamily="34" charset="0"/>
                <a:cs typeface="Arial" panose="020B0604020202020204" pitchFamily="34" charset="0"/>
              </a:rPr>
              <a:t>Pre-Application: Provide preliminary documentation.</a:t>
            </a:r>
          </a:p>
          <a:p>
            <a:pPr marL="342900" marR="0" lvl="0" indent="-342900" algn="l" defTabSz="914400" rtl="0" eaLnBrk="1" fontAlgn="auto" latinLnBrk="0" hangingPunct="1">
              <a:lnSpc>
                <a:spcPct val="130000"/>
              </a:lnSpc>
              <a:spcBef>
                <a:spcPts val="0"/>
              </a:spcBef>
              <a:spcAft>
                <a:spcPts val="0"/>
              </a:spcAft>
              <a:buClrTx/>
              <a:buSzTx/>
              <a:buAutoNum type="arabicPeriod"/>
              <a:tabLst/>
              <a:defRPr/>
            </a:pPr>
            <a:r>
              <a:rPr lang="en-US" sz="1600">
                <a:solidFill>
                  <a:srgbClr val="093B60"/>
                </a:solidFill>
                <a:latin typeface="Arial" panose="020B0604020202020204" pitchFamily="34" charset="0"/>
                <a:ea typeface="AECOM Sans" panose="020B0504020202020204" pitchFamily="34" charset="0"/>
                <a:cs typeface="Arial" panose="020B0604020202020204" pitchFamily="34" charset="0"/>
              </a:rPr>
              <a:t>Application: Complete detailed program applications in the EBS system.</a:t>
            </a:r>
          </a:p>
          <a:p>
            <a:pPr marL="342900" marR="0" lvl="0" indent="-342900" algn="l" defTabSz="914400" rtl="0" eaLnBrk="1" fontAlgn="auto" latinLnBrk="0" hangingPunct="1">
              <a:lnSpc>
                <a:spcPct val="130000"/>
              </a:lnSpc>
              <a:spcBef>
                <a:spcPts val="0"/>
              </a:spcBef>
              <a:spcAft>
                <a:spcPts val="0"/>
              </a:spcAft>
              <a:buClrTx/>
              <a:buSzTx/>
              <a:buAutoNum type="arabicPeriod"/>
              <a:tabLst/>
              <a:defRPr/>
            </a:pPr>
            <a:r>
              <a:rPr kumimoji="0" lang="en-US" sz="1600" b="0" i="0" u="none" strike="noStrike" kern="1200" cap="none" spc="0" normalizeH="0" baseline="0" noProof="0">
                <a:ln>
                  <a:noFill/>
                </a:ln>
                <a:solidFill>
                  <a:srgbClr val="093B60"/>
                </a:solidFill>
                <a:effectLst/>
                <a:uLnTx/>
                <a:uFillTx/>
                <a:latin typeface="Arial" panose="020B0604020202020204" pitchFamily="34" charset="0"/>
                <a:ea typeface="AECOM Sans" panose="020B0504020202020204" pitchFamily="34" charset="0"/>
                <a:cs typeface="Arial" panose="020B0604020202020204" pitchFamily="34" charset="0"/>
              </a:rPr>
              <a:t>Contracting and Compliance: Agreements, compliance materials, procurement, and reporting requirements.</a:t>
            </a:r>
          </a:p>
        </p:txBody>
      </p:sp>
      <p:sp>
        <p:nvSpPr>
          <p:cNvPr id="38" name="TextBox 37">
            <a:extLst>
              <a:ext uri="{FF2B5EF4-FFF2-40B4-BE49-F238E27FC236}">
                <a16:creationId xmlns:a16="http://schemas.microsoft.com/office/drawing/2014/main" id="{32D13C93-366D-5B0C-106D-B9E1AFA12788}"/>
              </a:ext>
            </a:extLst>
          </p:cNvPr>
          <p:cNvSpPr txBox="1"/>
          <p:nvPr/>
        </p:nvSpPr>
        <p:spPr>
          <a:xfrm>
            <a:off x="525909" y="1655356"/>
            <a:ext cx="10670627" cy="699166"/>
          </a:xfrm>
          <a:prstGeom prst="rect">
            <a:avLst/>
          </a:prstGeom>
          <a:noFill/>
        </p:spPr>
        <p:txBody>
          <a:bodyPr wrap="square" rtlCol="0">
            <a:spAutoFit/>
          </a:bodyPr>
          <a:lstStyle/>
          <a:p>
            <a:pPr lvl="0">
              <a:lnSpc>
                <a:spcPct val="130000"/>
              </a:lnSpc>
              <a:defRPr/>
            </a:pPr>
            <a:r>
              <a:rPr lang="en-US" sz="1600">
                <a:solidFill>
                  <a:srgbClr val="093B60"/>
                </a:solidFill>
                <a:latin typeface="Arial" panose="020B0604020202020204" pitchFamily="34" charset="0"/>
                <a:ea typeface="AECOM Sans" panose="020B0504020202020204" pitchFamily="34" charset="0"/>
                <a:cs typeface="Arial" panose="020B0604020202020204" pitchFamily="34" charset="0"/>
              </a:rPr>
              <a:t>The UGA is an acronym for Unified Grant Application which is a consolidated application process for nearly all transit-related grants offered through the Integrated Mobility Division (IMD).</a:t>
            </a:r>
          </a:p>
        </p:txBody>
      </p:sp>
      <p:sp>
        <p:nvSpPr>
          <p:cNvPr id="39" name="TextBox 38">
            <a:extLst>
              <a:ext uri="{FF2B5EF4-FFF2-40B4-BE49-F238E27FC236}">
                <a16:creationId xmlns:a16="http://schemas.microsoft.com/office/drawing/2014/main" id="{8C709BFD-5A8B-A5C8-76B9-91F49A9143D4}"/>
              </a:ext>
            </a:extLst>
          </p:cNvPr>
          <p:cNvSpPr txBox="1"/>
          <p:nvPr/>
        </p:nvSpPr>
        <p:spPr>
          <a:xfrm>
            <a:off x="525910" y="1326424"/>
            <a:ext cx="5215725" cy="369332"/>
          </a:xfrm>
          <a:prstGeom prst="rect">
            <a:avLst/>
          </a:prstGeom>
          <a:noFill/>
        </p:spPr>
        <p:txBody>
          <a:bodyPr wrap="square" rtlCol="0">
            <a:spAutoFit/>
          </a:bodyPr>
          <a:lstStyle/>
          <a:p>
            <a:pPr lvl="0">
              <a:defRPr/>
            </a:pPr>
            <a:r>
              <a:rPr lang="en-US" u="sng">
                <a:solidFill>
                  <a:srgbClr val="093B60"/>
                </a:solidFill>
                <a:latin typeface="Arial" panose="020B0604020202020204" pitchFamily="34" charset="0"/>
                <a:ea typeface="AECOM Sans" panose="020B0504020202020204" pitchFamily="34" charset="0"/>
                <a:cs typeface="Arial" panose="020B0604020202020204" pitchFamily="34" charset="0"/>
              </a:rPr>
              <a:t>What is the UGA?</a:t>
            </a:r>
          </a:p>
        </p:txBody>
      </p:sp>
      <p:sp>
        <p:nvSpPr>
          <p:cNvPr id="2" name="TextBox 1">
            <a:extLst>
              <a:ext uri="{FF2B5EF4-FFF2-40B4-BE49-F238E27FC236}">
                <a16:creationId xmlns:a16="http://schemas.microsoft.com/office/drawing/2014/main" id="{F53C9BE0-207B-F263-1E6E-B6FD192C699B}"/>
              </a:ext>
            </a:extLst>
          </p:cNvPr>
          <p:cNvSpPr txBox="1"/>
          <p:nvPr/>
        </p:nvSpPr>
        <p:spPr>
          <a:xfrm>
            <a:off x="525910" y="689847"/>
            <a:ext cx="11570840" cy="461665"/>
          </a:xfrm>
          <a:prstGeom prst="rect">
            <a:avLst/>
          </a:prstGeom>
          <a:noFill/>
        </p:spPr>
        <p:txBody>
          <a:bodyPr wrap="square" rtlCol="0">
            <a:spAutoFit/>
          </a:bodyPr>
          <a:lstStyle/>
          <a:p>
            <a:r>
              <a:rPr lang="en-US" sz="2400" b="1">
                <a:solidFill>
                  <a:srgbClr val="093B60"/>
                </a:solidFill>
                <a:latin typeface="Arial" panose="020B0604020202020204" pitchFamily="34" charset="0"/>
                <a:ea typeface="AECOM Sans" panose="020B0504020202020204" pitchFamily="34" charset="0"/>
                <a:cs typeface="Arial" panose="020B0604020202020204" pitchFamily="34" charset="0"/>
              </a:rPr>
              <a:t>INTRO.1	UGA Guidance Overview</a:t>
            </a:r>
          </a:p>
        </p:txBody>
      </p:sp>
      <p:sp>
        <p:nvSpPr>
          <p:cNvPr id="3" name="Rectangle 2">
            <a:extLst>
              <a:ext uri="{FF2B5EF4-FFF2-40B4-BE49-F238E27FC236}">
                <a16:creationId xmlns:a16="http://schemas.microsoft.com/office/drawing/2014/main" id="{F56548E7-E5F3-541F-F1B4-ABA109001B68}"/>
              </a:ext>
            </a:extLst>
          </p:cNvPr>
          <p:cNvSpPr/>
          <p:nvPr/>
        </p:nvSpPr>
        <p:spPr>
          <a:xfrm rot="5400000">
            <a:off x="5910806" y="-5915079"/>
            <a:ext cx="370390" cy="12192001"/>
          </a:xfrm>
          <a:prstGeom prst="rect">
            <a:avLst/>
          </a:prstGeom>
          <a:solidFill>
            <a:srgbClr val="093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45528DCC-191D-88E3-CB5B-B15D0C06DFAB}"/>
              </a:ext>
            </a:extLst>
          </p:cNvPr>
          <p:cNvSpPr/>
          <p:nvPr/>
        </p:nvSpPr>
        <p:spPr>
          <a:xfrm rot="5400000">
            <a:off x="6073142" y="-5707024"/>
            <a:ext cx="45719" cy="12192002"/>
          </a:xfrm>
          <a:prstGeom prst="rect">
            <a:avLst/>
          </a:prstGeom>
          <a:solidFill>
            <a:srgbClr val="29A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AA67A0B-A247-CCA1-9AF3-EDB382E2EA89}"/>
              </a:ext>
            </a:extLst>
          </p:cNvPr>
          <p:cNvSpPr txBox="1"/>
          <p:nvPr/>
        </p:nvSpPr>
        <p:spPr>
          <a:xfrm>
            <a:off x="208347" y="-47587"/>
            <a:ext cx="2545209" cy="430887"/>
          </a:xfrm>
          <a:prstGeom prst="rect">
            <a:avLst/>
          </a:prstGeom>
          <a:noFill/>
        </p:spPr>
        <p:txBody>
          <a:bodyPr wrap="square" rtlCol="0">
            <a:spAutoFit/>
          </a:bodyPr>
          <a:lstStyle/>
          <a:p>
            <a:r>
              <a:rPr lang="en-US" sz="2200" b="1">
                <a:solidFill>
                  <a:schemeClr val="bg1"/>
                </a:solidFill>
                <a:latin typeface="Arial" panose="020B0604020202020204" pitchFamily="34" charset="0"/>
                <a:ea typeface="AECOM Sans" panose="020B0504020202020204" pitchFamily="34" charset="0"/>
                <a:cs typeface="Arial" panose="020B0604020202020204" pitchFamily="34" charset="0"/>
              </a:rPr>
              <a:t>ncdot.gov</a:t>
            </a:r>
          </a:p>
        </p:txBody>
      </p:sp>
    </p:spTree>
    <p:extLst>
      <p:ext uri="{BB962C8B-B14F-4D97-AF65-F5344CB8AC3E}">
        <p14:creationId xmlns:p14="http://schemas.microsoft.com/office/powerpoint/2010/main" val="1240952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EB5FB4-4B9D-FF87-4BC9-5F0B1C552D1F}"/>
              </a:ext>
            </a:extLst>
          </p:cNvPr>
          <p:cNvPicPr>
            <a:picLocks noChangeAspect="1"/>
          </p:cNvPicPr>
          <p:nvPr/>
        </p:nvPicPr>
        <p:blipFill>
          <a:blip r:embed="rId3"/>
          <a:stretch>
            <a:fillRect/>
          </a:stretch>
        </p:blipFill>
        <p:spPr>
          <a:xfrm>
            <a:off x="525909" y="1513186"/>
            <a:ext cx="6201916" cy="4795008"/>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15D462D9-800E-451E-A8E6-5DF1D145BC67}"/>
              </a:ext>
            </a:extLst>
          </p:cNvPr>
          <p:cNvSpPr/>
          <p:nvPr/>
        </p:nvSpPr>
        <p:spPr>
          <a:xfrm rot="5400000">
            <a:off x="5910806" y="-5910805"/>
            <a:ext cx="370390" cy="12192001"/>
          </a:xfrm>
          <a:prstGeom prst="rect">
            <a:avLst/>
          </a:prstGeom>
          <a:solidFill>
            <a:srgbClr val="093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9">
            <a:extLst>
              <a:ext uri="{FF2B5EF4-FFF2-40B4-BE49-F238E27FC236}">
                <a16:creationId xmlns:a16="http://schemas.microsoft.com/office/drawing/2014/main" id="{433083A6-4D25-40E1-88BB-CB109FB51F8E}"/>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9733280" y="5578625"/>
            <a:ext cx="2283261" cy="1151995"/>
          </a:xfrm>
        </p:spPr>
      </p:pic>
      <p:sp>
        <p:nvSpPr>
          <p:cNvPr id="17" name="TextBox 16">
            <a:extLst>
              <a:ext uri="{FF2B5EF4-FFF2-40B4-BE49-F238E27FC236}">
                <a16:creationId xmlns:a16="http://schemas.microsoft.com/office/drawing/2014/main" id="{45261EF3-36AA-46BC-9505-57A9573B3DF8}"/>
              </a:ext>
            </a:extLst>
          </p:cNvPr>
          <p:cNvSpPr txBox="1"/>
          <p:nvPr/>
        </p:nvSpPr>
        <p:spPr>
          <a:xfrm>
            <a:off x="525910" y="689847"/>
            <a:ext cx="8872733" cy="461665"/>
          </a:xfrm>
          <a:prstGeom prst="rect">
            <a:avLst/>
          </a:prstGeom>
          <a:noFill/>
        </p:spPr>
        <p:txBody>
          <a:bodyPr wrap="square" rtlCol="0">
            <a:spAutoFit/>
          </a:bodyPr>
          <a:lstStyle/>
          <a:p>
            <a:r>
              <a:rPr lang="en-US" sz="2400" b="1">
                <a:solidFill>
                  <a:srgbClr val="093B60"/>
                </a:solidFill>
                <a:latin typeface="Arial" panose="020B0604020202020204" pitchFamily="34" charset="0"/>
                <a:ea typeface="AECOM Sans" panose="020B0504020202020204" pitchFamily="34" charset="0"/>
                <a:cs typeface="Arial" panose="020B0604020202020204" pitchFamily="34" charset="0"/>
              </a:rPr>
              <a:t>2.6	Guidance on Identifying Reimbursable Expenses </a:t>
            </a:r>
          </a:p>
        </p:txBody>
      </p:sp>
      <p:sp>
        <p:nvSpPr>
          <p:cNvPr id="20" name="Rectangle 19">
            <a:extLst>
              <a:ext uri="{FF2B5EF4-FFF2-40B4-BE49-F238E27FC236}">
                <a16:creationId xmlns:a16="http://schemas.microsoft.com/office/drawing/2014/main" id="{DF2E5BA8-C8D6-4C75-A8A6-81064C1CDDDC}"/>
              </a:ext>
            </a:extLst>
          </p:cNvPr>
          <p:cNvSpPr/>
          <p:nvPr/>
        </p:nvSpPr>
        <p:spPr>
          <a:xfrm rot="5400000">
            <a:off x="6073142" y="-5707024"/>
            <a:ext cx="45719" cy="12192002"/>
          </a:xfrm>
          <a:prstGeom prst="rect">
            <a:avLst/>
          </a:prstGeom>
          <a:solidFill>
            <a:srgbClr val="29A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1718DDF-3AEE-4F66-8379-F1A563006FB1}"/>
              </a:ext>
            </a:extLst>
          </p:cNvPr>
          <p:cNvSpPr txBox="1"/>
          <p:nvPr/>
        </p:nvSpPr>
        <p:spPr>
          <a:xfrm>
            <a:off x="208347" y="-47587"/>
            <a:ext cx="2545209" cy="430887"/>
          </a:xfrm>
          <a:prstGeom prst="rect">
            <a:avLst/>
          </a:prstGeom>
          <a:noFill/>
        </p:spPr>
        <p:txBody>
          <a:bodyPr wrap="square" rtlCol="0">
            <a:spAutoFit/>
          </a:bodyPr>
          <a:lstStyle/>
          <a:p>
            <a:r>
              <a:rPr lang="en-US" sz="2200" b="1">
                <a:solidFill>
                  <a:schemeClr val="bg1"/>
                </a:solidFill>
                <a:latin typeface="Arial" panose="020B0604020202020204" pitchFamily="34" charset="0"/>
                <a:ea typeface="AECOM Sans" panose="020B0504020202020204" pitchFamily="34" charset="0"/>
                <a:cs typeface="Arial" panose="020B0604020202020204" pitchFamily="34" charset="0"/>
              </a:rPr>
              <a:t>ncdot.gov</a:t>
            </a:r>
          </a:p>
        </p:txBody>
      </p:sp>
      <p:sp>
        <p:nvSpPr>
          <p:cNvPr id="38" name="TextBox 37">
            <a:extLst>
              <a:ext uri="{FF2B5EF4-FFF2-40B4-BE49-F238E27FC236}">
                <a16:creationId xmlns:a16="http://schemas.microsoft.com/office/drawing/2014/main" id="{AAA010F8-E12E-456F-B5E3-98981C09C3B8}"/>
              </a:ext>
            </a:extLst>
          </p:cNvPr>
          <p:cNvSpPr txBox="1"/>
          <p:nvPr/>
        </p:nvSpPr>
        <p:spPr>
          <a:xfrm>
            <a:off x="7612121" y="2461412"/>
            <a:ext cx="4045782" cy="523220"/>
          </a:xfrm>
          <a:prstGeom prst="rect">
            <a:avLst/>
          </a:prstGeom>
          <a:noFill/>
        </p:spPr>
        <p:txBody>
          <a:bodyPr wrap="square" rtlCol="0">
            <a:spAutoFit/>
          </a:bodyPr>
          <a:lstStyle/>
          <a:p>
            <a:r>
              <a:rPr lang="en-US" sz="1400">
                <a:latin typeface="Arial" panose="020B0604020202020204" pitchFamily="34" charset="0"/>
                <a:ea typeface="AECOM Sans Light" panose="020B0404020202020204" pitchFamily="34" charset="0"/>
                <a:cs typeface="Arial" panose="020B0604020202020204" pitchFamily="34" charset="0"/>
              </a:rPr>
              <a:t>Click on one of the hyperlinks in the table to see the program-specific eligible expenditure.  </a:t>
            </a:r>
          </a:p>
        </p:txBody>
      </p:sp>
      <p:sp>
        <p:nvSpPr>
          <p:cNvPr id="43" name="Oval 42">
            <a:extLst>
              <a:ext uri="{FF2B5EF4-FFF2-40B4-BE49-F238E27FC236}">
                <a16:creationId xmlns:a16="http://schemas.microsoft.com/office/drawing/2014/main" id="{1054097C-D18E-4C8A-B3D7-CCBB159F2648}"/>
              </a:ext>
            </a:extLst>
          </p:cNvPr>
          <p:cNvSpPr/>
          <p:nvPr/>
        </p:nvSpPr>
        <p:spPr>
          <a:xfrm>
            <a:off x="7318258" y="2489560"/>
            <a:ext cx="231892" cy="231892"/>
          </a:xfrm>
          <a:prstGeom prst="ellipse">
            <a:avLst/>
          </a:prstGeom>
          <a:solidFill>
            <a:srgbClr val="0F3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latin typeface="Arial" panose="020B0604020202020204" pitchFamily="34" charset="0"/>
              <a:ea typeface="AECOM Sans" panose="020B0504020202020204" pitchFamily="34" charset="0"/>
              <a:cs typeface="Arial" panose="020B0604020202020204" pitchFamily="34" charset="0"/>
            </a:endParaRPr>
          </a:p>
        </p:txBody>
      </p:sp>
      <p:sp>
        <p:nvSpPr>
          <p:cNvPr id="44" name="TextBox 43">
            <a:extLst>
              <a:ext uri="{FF2B5EF4-FFF2-40B4-BE49-F238E27FC236}">
                <a16:creationId xmlns:a16="http://schemas.microsoft.com/office/drawing/2014/main" id="{F7CA7504-F233-4D03-B819-7308B0150538}"/>
              </a:ext>
            </a:extLst>
          </p:cNvPr>
          <p:cNvSpPr txBox="1"/>
          <p:nvPr/>
        </p:nvSpPr>
        <p:spPr>
          <a:xfrm>
            <a:off x="7300613" y="2466980"/>
            <a:ext cx="263826" cy="276999"/>
          </a:xfrm>
          <a:prstGeom prst="rect">
            <a:avLst/>
          </a:prstGeom>
          <a:noFill/>
        </p:spPr>
        <p:txBody>
          <a:bodyPr wrap="square" rtlCol="0">
            <a:spAutoFit/>
          </a:bodyPr>
          <a:lstStyle/>
          <a:p>
            <a:r>
              <a:rPr lang="en-US" sz="1200">
                <a:solidFill>
                  <a:schemeClr val="bg1"/>
                </a:solidFill>
                <a:latin typeface="Arial" panose="020B0604020202020204" pitchFamily="34" charset="0"/>
                <a:ea typeface="AECOM Sans" panose="020B0504020202020204" pitchFamily="34" charset="0"/>
                <a:cs typeface="Arial" panose="020B0604020202020204" pitchFamily="34" charset="0"/>
              </a:rPr>
              <a:t>1</a:t>
            </a:r>
          </a:p>
        </p:txBody>
      </p:sp>
      <p:sp>
        <p:nvSpPr>
          <p:cNvPr id="49" name="TextBox 48">
            <a:extLst>
              <a:ext uri="{FF2B5EF4-FFF2-40B4-BE49-F238E27FC236}">
                <a16:creationId xmlns:a16="http://schemas.microsoft.com/office/drawing/2014/main" id="{41C4047B-FC95-415F-B224-1A90A65D0B73}"/>
              </a:ext>
            </a:extLst>
          </p:cNvPr>
          <p:cNvSpPr txBox="1"/>
          <p:nvPr/>
        </p:nvSpPr>
        <p:spPr>
          <a:xfrm>
            <a:off x="7612120" y="3128516"/>
            <a:ext cx="4289259" cy="523220"/>
          </a:xfrm>
          <a:prstGeom prst="rect">
            <a:avLst/>
          </a:prstGeom>
          <a:noFill/>
        </p:spPr>
        <p:txBody>
          <a:bodyPr wrap="square" rtlCol="0">
            <a:spAutoFit/>
          </a:bodyPr>
          <a:lstStyle/>
          <a:p>
            <a:r>
              <a:rPr lang="en-US" sz="1400">
                <a:latin typeface="Arial" panose="020B0604020202020204" pitchFamily="34" charset="0"/>
                <a:ea typeface="AECOM Sans Light" panose="020B0404020202020204" pitchFamily="34" charset="0"/>
                <a:cs typeface="Arial" panose="020B0604020202020204" pitchFamily="34" charset="0"/>
              </a:rPr>
              <a:t>Click the box to the right to see the UPTAS document.</a:t>
            </a:r>
          </a:p>
        </p:txBody>
      </p:sp>
      <p:sp>
        <p:nvSpPr>
          <p:cNvPr id="50" name="TextBox 49">
            <a:extLst>
              <a:ext uri="{FF2B5EF4-FFF2-40B4-BE49-F238E27FC236}">
                <a16:creationId xmlns:a16="http://schemas.microsoft.com/office/drawing/2014/main" id="{265B70E6-156D-47D6-9B2B-C1AAF345090D}"/>
              </a:ext>
            </a:extLst>
          </p:cNvPr>
          <p:cNvSpPr txBox="1"/>
          <p:nvPr/>
        </p:nvSpPr>
        <p:spPr>
          <a:xfrm>
            <a:off x="7612121" y="3772511"/>
            <a:ext cx="4532254" cy="523220"/>
          </a:xfrm>
          <a:prstGeom prst="rect">
            <a:avLst/>
          </a:prstGeom>
          <a:noFill/>
        </p:spPr>
        <p:txBody>
          <a:bodyPr wrap="square" rtlCol="0">
            <a:spAutoFit/>
          </a:bodyPr>
          <a:lstStyle/>
          <a:p>
            <a:r>
              <a:rPr lang="en-US" sz="1400">
                <a:latin typeface="Arial" panose="020B0604020202020204" pitchFamily="34" charset="0"/>
                <a:ea typeface="AECOM Sans Light" panose="020B0404020202020204" pitchFamily="34" charset="0"/>
                <a:cs typeface="Arial" panose="020B0604020202020204" pitchFamily="34" charset="0"/>
              </a:rPr>
              <a:t>Check the eligible expenses for each program. Click the boxes to the right to see more instructions.</a:t>
            </a:r>
          </a:p>
        </p:txBody>
      </p:sp>
      <p:sp>
        <p:nvSpPr>
          <p:cNvPr id="51" name="Oval 50">
            <a:extLst>
              <a:ext uri="{FF2B5EF4-FFF2-40B4-BE49-F238E27FC236}">
                <a16:creationId xmlns:a16="http://schemas.microsoft.com/office/drawing/2014/main" id="{A3D921D6-8100-4DD1-95D0-7E4D7FA59D6E}"/>
              </a:ext>
            </a:extLst>
          </p:cNvPr>
          <p:cNvSpPr/>
          <p:nvPr/>
        </p:nvSpPr>
        <p:spPr>
          <a:xfrm>
            <a:off x="7318258" y="3156664"/>
            <a:ext cx="231892" cy="231892"/>
          </a:xfrm>
          <a:prstGeom prst="ellipse">
            <a:avLst/>
          </a:prstGeom>
          <a:solidFill>
            <a:srgbClr val="0F3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latin typeface="Arial" panose="020B0604020202020204" pitchFamily="34" charset="0"/>
              <a:ea typeface="AECOM Sans" panose="020B0504020202020204" pitchFamily="34" charset="0"/>
              <a:cs typeface="Arial" panose="020B0604020202020204" pitchFamily="34" charset="0"/>
            </a:endParaRPr>
          </a:p>
        </p:txBody>
      </p:sp>
      <p:sp>
        <p:nvSpPr>
          <p:cNvPr id="52" name="TextBox 51">
            <a:extLst>
              <a:ext uri="{FF2B5EF4-FFF2-40B4-BE49-F238E27FC236}">
                <a16:creationId xmlns:a16="http://schemas.microsoft.com/office/drawing/2014/main" id="{7142FACD-9CFF-4E60-9CF4-4EA42311A451}"/>
              </a:ext>
            </a:extLst>
          </p:cNvPr>
          <p:cNvSpPr txBox="1"/>
          <p:nvPr/>
        </p:nvSpPr>
        <p:spPr>
          <a:xfrm>
            <a:off x="7300613" y="3134084"/>
            <a:ext cx="263826" cy="276999"/>
          </a:xfrm>
          <a:prstGeom prst="rect">
            <a:avLst/>
          </a:prstGeom>
          <a:noFill/>
        </p:spPr>
        <p:txBody>
          <a:bodyPr wrap="square" rtlCol="0">
            <a:spAutoFit/>
          </a:bodyPr>
          <a:lstStyle/>
          <a:p>
            <a:r>
              <a:rPr lang="en-US" sz="1200">
                <a:solidFill>
                  <a:schemeClr val="bg1"/>
                </a:solidFill>
                <a:latin typeface="Arial" panose="020B0604020202020204" pitchFamily="34" charset="0"/>
                <a:ea typeface="AECOM Sans" panose="020B0504020202020204" pitchFamily="34" charset="0"/>
                <a:cs typeface="Arial" panose="020B0604020202020204" pitchFamily="34" charset="0"/>
              </a:rPr>
              <a:t>2</a:t>
            </a:r>
          </a:p>
        </p:txBody>
      </p:sp>
      <p:sp>
        <p:nvSpPr>
          <p:cNvPr id="53" name="Oval 52">
            <a:extLst>
              <a:ext uri="{FF2B5EF4-FFF2-40B4-BE49-F238E27FC236}">
                <a16:creationId xmlns:a16="http://schemas.microsoft.com/office/drawing/2014/main" id="{171A4732-D634-4961-9240-D560521F4CE4}"/>
              </a:ext>
            </a:extLst>
          </p:cNvPr>
          <p:cNvSpPr/>
          <p:nvPr/>
        </p:nvSpPr>
        <p:spPr>
          <a:xfrm>
            <a:off x="7318258" y="3800659"/>
            <a:ext cx="231892" cy="231892"/>
          </a:xfrm>
          <a:prstGeom prst="ellipse">
            <a:avLst/>
          </a:prstGeom>
          <a:solidFill>
            <a:srgbClr val="0F3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latin typeface="Arial" panose="020B0604020202020204" pitchFamily="34" charset="0"/>
              <a:ea typeface="AECOM Sans" panose="020B0504020202020204" pitchFamily="34" charset="0"/>
              <a:cs typeface="Arial" panose="020B0604020202020204" pitchFamily="34" charset="0"/>
            </a:endParaRPr>
          </a:p>
        </p:txBody>
      </p:sp>
      <p:sp>
        <p:nvSpPr>
          <p:cNvPr id="54" name="TextBox 53">
            <a:extLst>
              <a:ext uri="{FF2B5EF4-FFF2-40B4-BE49-F238E27FC236}">
                <a16:creationId xmlns:a16="http://schemas.microsoft.com/office/drawing/2014/main" id="{43BD25FB-5256-40C0-A663-D8AD707FFF44}"/>
              </a:ext>
            </a:extLst>
          </p:cNvPr>
          <p:cNvSpPr txBox="1"/>
          <p:nvPr/>
        </p:nvSpPr>
        <p:spPr>
          <a:xfrm>
            <a:off x="7300613" y="3778079"/>
            <a:ext cx="263826" cy="276999"/>
          </a:xfrm>
          <a:prstGeom prst="rect">
            <a:avLst/>
          </a:prstGeom>
          <a:noFill/>
        </p:spPr>
        <p:txBody>
          <a:bodyPr wrap="square" rtlCol="0">
            <a:spAutoFit/>
          </a:bodyPr>
          <a:lstStyle/>
          <a:p>
            <a:r>
              <a:rPr lang="en-US" sz="1200">
                <a:solidFill>
                  <a:schemeClr val="bg1"/>
                </a:solidFill>
                <a:latin typeface="Arial" panose="020B0604020202020204" pitchFamily="34" charset="0"/>
                <a:ea typeface="AECOM Sans" panose="020B0504020202020204" pitchFamily="34" charset="0"/>
                <a:cs typeface="Arial" panose="020B0604020202020204" pitchFamily="34" charset="0"/>
              </a:rPr>
              <a:t>3</a:t>
            </a:r>
          </a:p>
        </p:txBody>
      </p:sp>
      <p:pic>
        <p:nvPicPr>
          <p:cNvPr id="4" name="Picture 3">
            <a:extLst>
              <a:ext uri="{FF2B5EF4-FFF2-40B4-BE49-F238E27FC236}">
                <a16:creationId xmlns:a16="http://schemas.microsoft.com/office/drawing/2014/main" id="{44E50608-09E4-6C72-B5F9-8F5C9820FA1C}"/>
              </a:ext>
            </a:extLst>
          </p:cNvPr>
          <p:cNvPicPr>
            <a:picLocks noChangeAspect="1"/>
          </p:cNvPicPr>
          <p:nvPr/>
        </p:nvPicPr>
        <p:blipFill>
          <a:blip r:embed="rId5"/>
          <a:stretch>
            <a:fillRect/>
          </a:stretch>
        </p:blipFill>
        <p:spPr>
          <a:xfrm>
            <a:off x="534097" y="1513186"/>
            <a:ext cx="6186635" cy="4795008"/>
          </a:xfrm>
          <a:prstGeom prst="rect">
            <a:avLst/>
          </a:prstGeom>
        </p:spPr>
      </p:pic>
      <p:sp>
        <p:nvSpPr>
          <p:cNvPr id="55" name="Rectangle 54">
            <a:extLst>
              <a:ext uri="{FF2B5EF4-FFF2-40B4-BE49-F238E27FC236}">
                <a16:creationId xmlns:a16="http://schemas.microsoft.com/office/drawing/2014/main" id="{645E9723-6308-4107-B1B3-B74FA1ACC818}"/>
              </a:ext>
            </a:extLst>
          </p:cNvPr>
          <p:cNvSpPr/>
          <p:nvPr/>
        </p:nvSpPr>
        <p:spPr>
          <a:xfrm>
            <a:off x="5158525" y="3049010"/>
            <a:ext cx="908900" cy="300301"/>
          </a:xfrm>
          <a:prstGeom prst="rect">
            <a:avLst/>
          </a:prstGeom>
          <a:solidFill>
            <a:srgbClr val="FFC0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43183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1ECA22-8BC0-5690-F1CF-CA877CEDE29B}"/>
              </a:ext>
            </a:extLst>
          </p:cNvPr>
          <p:cNvPicPr>
            <a:picLocks noChangeAspect="1"/>
          </p:cNvPicPr>
          <p:nvPr/>
        </p:nvPicPr>
        <p:blipFill>
          <a:blip r:embed="rId3"/>
          <a:stretch>
            <a:fillRect/>
          </a:stretch>
        </p:blipFill>
        <p:spPr>
          <a:xfrm>
            <a:off x="525909" y="1513186"/>
            <a:ext cx="6201916" cy="4795008"/>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15D462D9-800E-451E-A8E6-5DF1D145BC67}"/>
              </a:ext>
            </a:extLst>
          </p:cNvPr>
          <p:cNvSpPr/>
          <p:nvPr/>
        </p:nvSpPr>
        <p:spPr>
          <a:xfrm rot="5400000">
            <a:off x="5910806" y="-5910805"/>
            <a:ext cx="370390" cy="12192001"/>
          </a:xfrm>
          <a:prstGeom prst="rect">
            <a:avLst/>
          </a:prstGeom>
          <a:solidFill>
            <a:srgbClr val="093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9">
            <a:extLst>
              <a:ext uri="{FF2B5EF4-FFF2-40B4-BE49-F238E27FC236}">
                <a16:creationId xmlns:a16="http://schemas.microsoft.com/office/drawing/2014/main" id="{433083A6-4D25-40E1-88BB-CB109FB51F8E}"/>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9733280" y="5578625"/>
            <a:ext cx="2283261" cy="1151995"/>
          </a:xfrm>
        </p:spPr>
      </p:pic>
      <p:sp>
        <p:nvSpPr>
          <p:cNvPr id="17" name="TextBox 16">
            <a:extLst>
              <a:ext uri="{FF2B5EF4-FFF2-40B4-BE49-F238E27FC236}">
                <a16:creationId xmlns:a16="http://schemas.microsoft.com/office/drawing/2014/main" id="{45261EF3-36AA-46BC-9505-57A9573B3DF8}"/>
              </a:ext>
            </a:extLst>
          </p:cNvPr>
          <p:cNvSpPr txBox="1"/>
          <p:nvPr/>
        </p:nvSpPr>
        <p:spPr>
          <a:xfrm>
            <a:off x="525910" y="689847"/>
            <a:ext cx="8872733" cy="461665"/>
          </a:xfrm>
          <a:prstGeom prst="rect">
            <a:avLst/>
          </a:prstGeom>
          <a:noFill/>
        </p:spPr>
        <p:txBody>
          <a:bodyPr wrap="square" rtlCol="0">
            <a:spAutoFit/>
          </a:bodyPr>
          <a:lstStyle/>
          <a:p>
            <a:r>
              <a:rPr lang="en-US" sz="2400" b="1">
                <a:solidFill>
                  <a:srgbClr val="093B60"/>
                </a:solidFill>
                <a:latin typeface="Arial" panose="020B0604020202020204" pitchFamily="34" charset="0"/>
                <a:ea typeface="AECOM Sans" panose="020B0504020202020204" pitchFamily="34" charset="0"/>
                <a:cs typeface="Arial" panose="020B0604020202020204" pitchFamily="34" charset="0"/>
              </a:rPr>
              <a:t>2.6	Guidance on Identifying Reimbursable Expenses </a:t>
            </a:r>
          </a:p>
        </p:txBody>
      </p:sp>
      <p:sp>
        <p:nvSpPr>
          <p:cNvPr id="20" name="Rectangle 19">
            <a:extLst>
              <a:ext uri="{FF2B5EF4-FFF2-40B4-BE49-F238E27FC236}">
                <a16:creationId xmlns:a16="http://schemas.microsoft.com/office/drawing/2014/main" id="{DF2E5BA8-C8D6-4C75-A8A6-81064C1CDDDC}"/>
              </a:ext>
            </a:extLst>
          </p:cNvPr>
          <p:cNvSpPr/>
          <p:nvPr/>
        </p:nvSpPr>
        <p:spPr>
          <a:xfrm rot="5400000">
            <a:off x="6073142" y="-5707024"/>
            <a:ext cx="45719" cy="12192002"/>
          </a:xfrm>
          <a:prstGeom prst="rect">
            <a:avLst/>
          </a:prstGeom>
          <a:solidFill>
            <a:srgbClr val="29A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1718DDF-3AEE-4F66-8379-F1A563006FB1}"/>
              </a:ext>
            </a:extLst>
          </p:cNvPr>
          <p:cNvSpPr txBox="1"/>
          <p:nvPr/>
        </p:nvSpPr>
        <p:spPr>
          <a:xfrm>
            <a:off x="208347" y="-47587"/>
            <a:ext cx="2545209" cy="430887"/>
          </a:xfrm>
          <a:prstGeom prst="rect">
            <a:avLst/>
          </a:prstGeom>
          <a:noFill/>
        </p:spPr>
        <p:txBody>
          <a:bodyPr wrap="square" rtlCol="0">
            <a:spAutoFit/>
          </a:bodyPr>
          <a:lstStyle/>
          <a:p>
            <a:r>
              <a:rPr lang="en-US" sz="2200" b="1">
                <a:solidFill>
                  <a:schemeClr val="bg1"/>
                </a:solidFill>
                <a:latin typeface="Arial" panose="020B0604020202020204" pitchFamily="34" charset="0"/>
                <a:ea typeface="AECOM Sans" panose="020B0504020202020204" pitchFamily="34" charset="0"/>
                <a:cs typeface="Arial" panose="020B0604020202020204" pitchFamily="34" charset="0"/>
              </a:rPr>
              <a:t>ncdot.gov</a:t>
            </a:r>
          </a:p>
        </p:txBody>
      </p:sp>
      <p:sp>
        <p:nvSpPr>
          <p:cNvPr id="38" name="TextBox 37">
            <a:extLst>
              <a:ext uri="{FF2B5EF4-FFF2-40B4-BE49-F238E27FC236}">
                <a16:creationId xmlns:a16="http://schemas.microsoft.com/office/drawing/2014/main" id="{AAA010F8-E12E-456F-B5E3-98981C09C3B8}"/>
              </a:ext>
            </a:extLst>
          </p:cNvPr>
          <p:cNvSpPr txBox="1"/>
          <p:nvPr/>
        </p:nvSpPr>
        <p:spPr>
          <a:xfrm>
            <a:off x="7612121" y="2461412"/>
            <a:ext cx="4045782" cy="523220"/>
          </a:xfrm>
          <a:prstGeom prst="rect">
            <a:avLst/>
          </a:prstGeom>
          <a:noFill/>
        </p:spPr>
        <p:txBody>
          <a:bodyPr wrap="square" rtlCol="0">
            <a:spAutoFit/>
          </a:bodyPr>
          <a:lstStyle/>
          <a:p>
            <a:r>
              <a:rPr lang="en-US" sz="1400">
                <a:latin typeface="Arial" panose="020B0604020202020204" pitchFamily="34" charset="0"/>
                <a:ea typeface="AECOM Sans Light" panose="020B0404020202020204" pitchFamily="34" charset="0"/>
                <a:cs typeface="Arial" panose="020B0604020202020204" pitchFamily="34" charset="0"/>
              </a:rPr>
              <a:t>Click on one of the hyperlinks in the table to see the program-specific eligible expenditure.  </a:t>
            </a:r>
          </a:p>
        </p:txBody>
      </p:sp>
      <p:sp>
        <p:nvSpPr>
          <p:cNvPr id="43" name="Oval 42">
            <a:extLst>
              <a:ext uri="{FF2B5EF4-FFF2-40B4-BE49-F238E27FC236}">
                <a16:creationId xmlns:a16="http://schemas.microsoft.com/office/drawing/2014/main" id="{1054097C-D18E-4C8A-B3D7-CCBB159F2648}"/>
              </a:ext>
            </a:extLst>
          </p:cNvPr>
          <p:cNvSpPr/>
          <p:nvPr/>
        </p:nvSpPr>
        <p:spPr>
          <a:xfrm>
            <a:off x="7318258" y="2489560"/>
            <a:ext cx="231892" cy="231892"/>
          </a:xfrm>
          <a:prstGeom prst="ellipse">
            <a:avLst/>
          </a:prstGeom>
          <a:solidFill>
            <a:srgbClr val="0F3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latin typeface="Arial" panose="020B0604020202020204" pitchFamily="34" charset="0"/>
              <a:ea typeface="AECOM Sans" panose="020B0504020202020204" pitchFamily="34" charset="0"/>
              <a:cs typeface="Arial" panose="020B0604020202020204" pitchFamily="34" charset="0"/>
            </a:endParaRPr>
          </a:p>
        </p:txBody>
      </p:sp>
      <p:sp>
        <p:nvSpPr>
          <p:cNvPr id="44" name="TextBox 43">
            <a:extLst>
              <a:ext uri="{FF2B5EF4-FFF2-40B4-BE49-F238E27FC236}">
                <a16:creationId xmlns:a16="http://schemas.microsoft.com/office/drawing/2014/main" id="{F7CA7504-F233-4D03-B819-7308B0150538}"/>
              </a:ext>
            </a:extLst>
          </p:cNvPr>
          <p:cNvSpPr txBox="1"/>
          <p:nvPr/>
        </p:nvSpPr>
        <p:spPr>
          <a:xfrm>
            <a:off x="7300613" y="2466980"/>
            <a:ext cx="263826" cy="276999"/>
          </a:xfrm>
          <a:prstGeom prst="rect">
            <a:avLst/>
          </a:prstGeom>
          <a:noFill/>
        </p:spPr>
        <p:txBody>
          <a:bodyPr wrap="square" rtlCol="0">
            <a:spAutoFit/>
          </a:bodyPr>
          <a:lstStyle/>
          <a:p>
            <a:r>
              <a:rPr lang="en-US" sz="1200">
                <a:solidFill>
                  <a:schemeClr val="bg1"/>
                </a:solidFill>
                <a:latin typeface="Arial" panose="020B0604020202020204" pitchFamily="34" charset="0"/>
                <a:ea typeface="AECOM Sans" panose="020B0504020202020204" pitchFamily="34" charset="0"/>
                <a:cs typeface="Arial" panose="020B0604020202020204" pitchFamily="34" charset="0"/>
              </a:rPr>
              <a:t>1</a:t>
            </a:r>
          </a:p>
        </p:txBody>
      </p:sp>
      <p:sp>
        <p:nvSpPr>
          <p:cNvPr id="49" name="TextBox 48">
            <a:extLst>
              <a:ext uri="{FF2B5EF4-FFF2-40B4-BE49-F238E27FC236}">
                <a16:creationId xmlns:a16="http://schemas.microsoft.com/office/drawing/2014/main" id="{41C4047B-FC95-415F-B224-1A90A65D0B73}"/>
              </a:ext>
            </a:extLst>
          </p:cNvPr>
          <p:cNvSpPr txBox="1"/>
          <p:nvPr/>
        </p:nvSpPr>
        <p:spPr>
          <a:xfrm>
            <a:off x="7612120" y="3128516"/>
            <a:ext cx="4289259" cy="523220"/>
          </a:xfrm>
          <a:prstGeom prst="rect">
            <a:avLst/>
          </a:prstGeom>
          <a:noFill/>
        </p:spPr>
        <p:txBody>
          <a:bodyPr wrap="square" rtlCol="0">
            <a:spAutoFit/>
          </a:bodyPr>
          <a:lstStyle/>
          <a:p>
            <a:r>
              <a:rPr lang="en-US" sz="1400">
                <a:latin typeface="Arial" panose="020B0604020202020204" pitchFamily="34" charset="0"/>
                <a:ea typeface="AECOM Sans Light" panose="020B0404020202020204" pitchFamily="34" charset="0"/>
                <a:cs typeface="Arial" panose="020B0604020202020204" pitchFamily="34" charset="0"/>
              </a:rPr>
              <a:t>Click the box to the right to see the UPTAS document.</a:t>
            </a:r>
          </a:p>
        </p:txBody>
      </p:sp>
      <p:sp>
        <p:nvSpPr>
          <p:cNvPr id="50" name="TextBox 49">
            <a:extLst>
              <a:ext uri="{FF2B5EF4-FFF2-40B4-BE49-F238E27FC236}">
                <a16:creationId xmlns:a16="http://schemas.microsoft.com/office/drawing/2014/main" id="{265B70E6-156D-47D6-9B2B-C1AAF345090D}"/>
              </a:ext>
            </a:extLst>
          </p:cNvPr>
          <p:cNvSpPr txBox="1"/>
          <p:nvPr/>
        </p:nvSpPr>
        <p:spPr>
          <a:xfrm>
            <a:off x="7612121" y="3772511"/>
            <a:ext cx="4532254" cy="523220"/>
          </a:xfrm>
          <a:prstGeom prst="rect">
            <a:avLst/>
          </a:prstGeom>
          <a:noFill/>
        </p:spPr>
        <p:txBody>
          <a:bodyPr wrap="square" rtlCol="0">
            <a:spAutoFit/>
          </a:bodyPr>
          <a:lstStyle/>
          <a:p>
            <a:r>
              <a:rPr lang="en-US" sz="1400">
                <a:latin typeface="Arial" panose="020B0604020202020204" pitchFamily="34" charset="0"/>
                <a:ea typeface="AECOM Sans Light" panose="020B0404020202020204" pitchFamily="34" charset="0"/>
                <a:cs typeface="Arial" panose="020B0604020202020204" pitchFamily="34" charset="0"/>
              </a:rPr>
              <a:t>Check the eligible expenses for each program. Click the boxes to the right to see more instructions.</a:t>
            </a:r>
          </a:p>
        </p:txBody>
      </p:sp>
      <p:sp>
        <p:nvSpPr>
          <p:cNvPr id="51" name="Oval 50">
            <a:extLst>
              <a:ext uri="{FF2B5EF4-FFF2-40B4-BE49-F238E27FC236}">
                <a16:creationId xmlns:a16="http://schemas.microsoft.com/office/drawing/2014/main" id="{A3D921D6-8100-4DD1-95D0-7E4D7FA59D6E}"/>
              </a:ext>
            </a:extLst>
          </p:cNvPr>
          <p:cNvSpPr/>
          <p:nvPr/>
        </p:nvSpPr>
        <p:spPr>
          <a:xfrm>
            <a:off x="7318258" y="3156664"/>
            <a:ext cx="231892" cy="231892"/>
          </a:xfrm>
          <a:prstGeom prst="ellipse">
            <a:avLst/>
          </a:prstGeom>
          <a:solidFill>
            <a:srgbClr val="0F3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latin typeface="Arial" panose="020B0604020202020204" pitchFamily="34" charset="0"/>
              <a:ea typeface="AECOM Sans" panose="020B0504020202020204" pitchFamily="34" charset="0"/>
              <a:cs typeface="Arial" panose="020B0604020202020204" pitchFamily="34" charset="0"/>
            </a:endParaRPr>
          </a:p>
        </p:txBody>
      </p:sp>
      <p:sp>
        <p:nvSpPr>
          <p:cNvPr id="52" name="TextBox 51">
            <a:extLst>
              <a:ext uri="{FF2B5EF4-FFF2-40B4-BE49-F238E27FC236}">
                <a16:creationId xmlns:a16="http://schemas.microsoft.com/office/drawing/2014/main" id="{7142FACD-9CFF-4E60-9CF4-4EA42311A451}"/>
              </a:ext>
            </a:extLst>
          </p:cNvPr>
          <p:cNvSpPr txBox="1"/>
          <p:nvPr/>
        </p:nvSpPr>
        <p:spPr>
          <a:xfrm>
            <a:off x="7300613" y="3134084"/>
            <a:ext cx="263826" cy="276999"/>
          </a:xfrm>
          <a:prstGeom prst="rect">
            <a:avLst/>
          </a:prstGeom>
          <a:noFill/>
        </p:spPr>
        <p:txBody>
          <a:bodyPr wrap="square" rtlCol="0">
            <a:spAutoFit/>
          </a:bodyPr>
          <a:lstStyle/>
          <a:p>
            <a:r>
              <a:rPr lang="en-US" sz="1200">
                <a:solidFill>
                  <a:schemeClr val="bg1"/>
                </a:solidFill>
                <a:latin typeface="Arial" panose="020B0604020202020204" pitchFamily="34" charset="0"/>
                <a:ea typeface="AECOM Sans" panose="020B0504020202020204" pitchFamily="34" charset="0"/>
                <a:cs typeface="Arial" panose="020B0604020202020204" pitchFamily="34" charset="0"/>
              </a:rPr>
              <a:t>2</a:t>
            </a:r>
          </a:p>
        </p:txBody>
      </p:sp>
      <p:sp>
        <p:nvSpPr>
          <p:cNvPr id="53" name="Oval 52">
            <a:extLst>
              <a:ext uri="{FF2B5EF4-FFF2-40B4-BE49-F238E27FC236}">
                <a16:creationId xmlns:a16="http://schemas.microsoft.com/office/drawing/2014/main" id="{171A4732-D634-4961-9240-D560521F4CE4}"/>
              </a:ext>
            </a:extLst>
          </p:cNvPr>
          <p:cNvSpPr/>
          <p:nvPr/>
        </p:nvSpPr>
        <p:spPr>
          <a:xfrm>
            <a:off x="7318258" y="3800659"/>
            <a:ext cx="231892" cy="231892"/>
          </a:xfrm>
          <a:prstGeom prst="ellipse">
            <a:avLst/>
          </a:prstGeom>
          <a:solidFill>
            <a:srgbClr val="0F3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latin typeface="Arial" panose="020B0604020202020204" pitchFamily="34" charset="0"/>
              <a:ea typeface="AECOM Sans" panose="020B0504020202020204" pitchFamily="34" charset="0"/>
              <a:cs typeface="Arial" panose="020B0604020202020204" pitchFamily="34" charset="0"/>
            </a:endParaRPr>
          </a:p>
        </p:txBody>
      </p:sp>
      <p:sp>
        <p:nvSpPr>
          <p:cNvPr id="54" name="TextBox 53">
            <a:extLst>
              <a:ext uri="{FF2B5EF4-FFF2-40B4-BE49-F238E27FC236}">
                <a16:creationId xmlns:a16="http://schemas.microsoft.com/office/drawing/2014/main" id="{43BD25FB-5256-40C0-A663-D8AD707FFF44}"/>
              </a:ext>
            </a:extLst>
          </p:cNvPr>
          <p:cNvSpPr txBox="1"/>
          <p:nvPr/>
        </p:nvSpPr>
        <p:spPr>
          <a:xfrm>
            <a:off x="7300613" y="3778079"/>
            <a:ext cx="263826" cy="276999"/>
          </a:xfrm>
          <a:prstGeom prst="rect">
            <a:avLst/>
          </a:prstGeom>
          <a:noFill/>
        </p:spPr>
        <p:txBody>
          <a:bodyPr wrap="square" rtlCol="0">
            <a:spAutoFit/>
          </a:bodyPr>
          <a:lstStyle/>
          <a:p>
            <a:r>
              <a:rPr lang="en-US" sz="1200">
                <a:solidFill>
                  <a:schemeClr val="bg1"/>
                </a:solidFill>
                <a:latin typeface="Arial" panose="020B0604020202020204" pitchFamily="34" charset="0"/>
                <a:ea typeface="AECOM Sans" panose="020B0504020202020204" pitchFamily="34" charset="0"/>
                <a:cs typeface="Arial" panose="020B0604020202020204" pitchFamily="34" charset="0"/>
              </a:rPr>
              <a:t>3</a:t>
            </a:r>
          </a:p>
        </p:txBody>
      </p:sp>
      <p:sp>
        <p:nvSpPr>
          <p:cNvPr id="41" name="TextBox 40">
            <a:extLst>
              <a:ext uri="{FF2B5EF4-FFF2-40B4-BE49-F238E27FC236}">
                <a16:creationId xmlns:a16="http://schemas.microsoft.com/office/drawing/2014/main" id="{88938A47-4D42-423E-AEC1-9307A7FCC621}"/>
              </a:ext>
            </a:extLst>
          </p:cNvPr>
          <p:cNvSpPr txBox="1"/>
          <p:nvPr/>
        </p:nvSpPr>
        <p:spPr>
          <a:xfrm>
            <a:off x="7612121" y="4447112"/>
            <a:ext cx="4532254" cy="307777"/>
          </a:xfrm>
          <a:prstGeom prst="rect">
            <a:avLst/>
          </a:prstGeom>
          <a:noFill/>
        </p:spPr>
        <p:txBody>
          <a:bodyPr wrap="square" rtlCol="0">
            <a:spAutoFit/>
          </a:bodyPr>
          <a:lstStyle/>
          <a:p>
            <a:r>
              <a:rPr lang="en-US" sz="1400">
                <a:latin typeface="Arial" panose="020B0604020202020204" pitchFamily="34" charset="0"/>
                <a:ea typeface="AECOM Sans Light" panose="020B0404020202020204" pitchFamily="34" charset="0"/>
                <a:cs typeface="Arial" panose="020B0604020202020204" pitchFamily="34" charset="0"/>
              </a:rPr>
              <a:t>Use navigation box to go back to Part 2 or 2.2 Home.</a:t>
            </a:r>
          </a:p>
        </p:txBody>
      </p:sp>
      <p:sp>
        <p:nvSpPr>
          <p:cNvPr id="42" name="Oval 41">
            <a:extLst>
              <a:ext uri="{FF2B5EF4-FFF2-40B4-BE49-F238E27FC236}">
                <a16:creationId xmlns:a16="http://schemas.microsoft.com/office/drawing/2014/main" id="{AC6496B5-3CED-47D7-910D-C89EB8BBD9DF}"/>
              </a:ext>
            </a:extLst>
          </p:cNvPr>
          <p:cNvSpPr/>
          <p:nvPr/>
        </p:nvSpPr>
        <p:spPr>
          <a:xfrm>
            <a:off x="7318258" y="4475260"/>
            <a:ext cx="231892" cy="231892"/>
          </a:xfrm>
          <a:prstGeom prst="ellipse">
            <a:avLst/>
          </a:prstGeom>
          <a:solidFill>
            <a:srgbClr val="0F3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latin typeface="Arial" panose="020B0604020202020204" pitchFamily="34" charset="0"/>
              <a:ea typeface="AECOM Sans" panose="020B0504020202020204" pitchFamily="34" charset="0"/>
              <a:cs typeface="Arial" panose="020B0604020202020204" pitchFamily="34" charset="0"/>
            </a:endParaRPr>
          </a:p>
        </p:txBody>
      </p:sp>
      <p:sp>
        <p:nvSpPr>
          <p:cNvPr id="45" name="TextBox 44">
            <a:extLst>
              <a:ext uri="{FF2B5EF4-FFF2-40B4-BE49-F238E27FC236}">
                <a16:creationId xmlns:a16="http://schemas.microsoft.com/office/drawing/2014/main" id="{78EFC44D-4DA9-420B-99AA-DABFB0EDAF59}"/>
              </a:ext>
            </a:extLst>
          </p:cNvPr>
          <p:cNvSpPr txBox="1"/>
          <p:nvPr/>
        </p:nvSpPr>
        <p:spPr>
          <a:xfrm>
            <a:off x="7300613" y="4452680"/>
            <a:ext cx="263826" cy="276999"/>
          </a:xfrm>
          <a:prstGeom prst="rect">
            <a:avLst/>
          </a:prstGeom>
          <a:noFill/>
        </p:spPr>
        <p:txBody>
          <a:bodyPr wrap="square" rtlCol="0">
            <a:spAutoFit/>
          </a:bodyPr>
          <a:lstStyle/>
          <a:p>
            <a:r>
              <a:rPr lang="en-US" sz="1200">
                <a:solidFill>
                  <a:schemeClr val="bg1"/>
                </a:solidFill>
                <a:latin typeface="Arial" panose="020B0604020202020204" pitchFamily="34" charset="0"/>
                <a:ea typeface="AECOM Sans" panose="020B0504020202020204" pitchFamily="34" charset="0"/>
                <a:cs typeface="Arial" panose="020B0604020202020204" pitchFamily="34" charset="0"/>
              </a:rPr>
              <a:t>4</a:t>
            </a:r>
          </a:p>
        </p:txBody>
      </p:sp>
      <p:pic>
        <p:nvPicPr>
          <p:cNvPr id="4" name="Picture 3">
            <a:extLst>
              <a:ext uri="{FF2B5EF4-FFF2-40B4-BE49-F238E27FC236}">
                <a16:creationId xmlns:a16="http://schemas.microsoft.com/office/drawing/2014/main" id="{52FA17B1-8EBB-6835-D990-4874355A6E3F}"/>
              </a:ext>
            </a:extLst>
          </p:cNvPr>
          <p:cNvPicPr>
            <a:picLocks noChangeAspect="1"/>
          </p:cNvPicPr>
          <p:nvPr/>
        </p:nvPicPr>
        <p:blipFill>
          <a:blip r:embed="rId5"/>
          <a:stretch>
            <a:fillRect/>
          </a:stretch>
        </p:blipFill>
        <p:spPr>
          <a:xfrm>
            <a:off x="525909" y="1493026"/>
            <a:ext cx="6212645" cy="4815167"/>
          </a:xfrm>
          <a:prstGeom prst="rect">
            <a:avLst/>
          </a:prstGeom>
        </p:spPr>
      </p:pic>
      <p:sp>
        <p:nvSpPr>
          <p:cNvPr id="46" name="Rectangle 45">
            <a:extLst>
              <a:ext uri="{FF2B5EF4-FFF2-40B4-BE49-F238E27FC236}">
                <a16:creationId xmlns:a16="http://schemas.microsoft.com/office/drawing/2014/main" id="{74934A77-5E64-4758-83DC-64BA3E096D15}"/>
              </a:ext>
            </a:extLst>
          </p:cNvPr>
          <p:cNvSpPr/>
          <p:nvPr/>
        </p:nvSpPr>
        <p:spPr>
          <a:xfrm>
            <a:off x="2002574" y="5953222"/>
            <a:ext cx="2036025" cy="366110"/>
          </a:xfrm>
          <a:prstGeom prst="rect">
            <a:avLst/>
          </a:prstGeom>
          <a:solidFill>
            <a:srgbClr val="FFC0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90765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Shape 25">
            <a:extLst>
              <a:ext uri="{FF2B5EF4-FFF2-40B4-BE49-F238E27FC236}">
                <a16:creationId xmlns:a16="http://schemas.microsoft.com/office/drawing/2014/main" id="{55B824C8-56BF-41D8-BAC1-B5C331D1819C}"/>
              </a:ext>
            </a:extLst>
          </p:cNvPr>
          <p:cNvSpPr/>
          <p:nvPr/>
        </p:nvSpPr>
        <p:spPr>
          <a:xfrm>
            <a:off x="3446169" y="324091"/>
            <a:ext cx="5301205" cy="6736466"/>
          </a:xfrm>
          <a:custGeom>
            <a:avLst/>
            <a:gdLst>
              <a:gd name="connsiteX0" fmla="*/ 5058137 w 5301205"/>
              <a:gd name="connsiteY0" fmla="*/ 1076446 h 6736466"/>
              <a:gd name="connsiteX1" fmla="*/ 1932972 w 5301205"/>
              <a:gd name="connsiteY1" fmla="*/ 6736466 h 6736466"/>
              <a:gd name="connsiteX2" fmla="*/ 0 w 5301205"/>
              <a:gd name="connsiteY2" fmla="*/ 5775767 h 6736466"/>
              <a:gd name="connsiteX3" fmla="*/ 3333509 w 5301205"/>
              <a:gd name="connsiteY3" fmla="*/ 0 h 6736466"/>
              <a:gd name="connsiteX4" fmla="*/ 5301205 w 5301205"/>
              <a:gd name="connsiteY4" fmla="*/ 682906 h 6736466"/>
              <a:gd name="connsiteX5" fmla="*/ 5000263 w 5301205"/>
              <a:gd name="connsiteY5" fmla="*/ 1215342 h 6736466"/>
              <a:gd name="connsiteX6" fmla="*/ 5000263 w 5301205"/>
              <a:gd name="connsiteY6" fmla="*/ 1215342 h 6736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01205" h="6736466">
                <a:moveTo>
                  <a:pt x="5058137" y="1076446"/>
                </a:moveTo>
                <a:lnTo>
                  <a:pt x="1932972" y="6736466"/>
                </a:lnTo>
                <a:lnTo>
                  <a:pt x="0" y="5775767"/>
                </a:lnTo>
                <a:lnTo>
                  <a:pt x="3333509" y="0"/>
                </a:lnTo>
                <a:lnTo>
                  <a:pt x="5301205" y="682906"/>
                </a:lnTo>
                <a:lnTo>
                  <a:pt x="5000263" y="1215342"/>
                </a:lnTo>
                <a:lnTo>
                  <a:pt x="5000263" y="1215342"/>
                </a:ln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Shape 3">
            <a:extLst>
              <a:ext uri="{FF2B5EF4-FFF2-40B4-BE49-F238E27FC236}">
                <a16:creationId xmlns:a16="http://schemas.microsoft.com/office/drawing/2014/main" id="{F5B8C486-71BE-43FC-8FFD-5E677C40C750}"/>
              </a:ext>
            </a:extLst>
          </p:cNvPr>
          <p:cNvSpPr/>
          <p:nvPr/>
        </p:nvSpPr>
        <p:spPr>
          <a:xfrm>
            <a:off x="-2715" y="2042"/>
            <a:ext cx="8794151" cy="3401550"/>
          </a:xfrm>
          <a:custGeom>
            <a:avLst/>
            <a:gdLst>
              <a:gd name="connsiteX0" fmla="*/ 20320 w 6035040"/>
              <a:gd name="connsiteY0" fmla="*/ 0 h 3525520"/>
              <a:gd name="connsiteX1" fmla="*/ 6035040 w 6035040"/>
              <a:gd name="connsiteY1" fmla="*/ 0 h 3525520"/>
              <a:gd name="connsiteX2" fmla="*/ 4368800 w 6035040"/>
              <a:gd name="connsiteY2" fmla="*/ 3525520 h 3525520"/>
              <a:gd name="connsiteX3" fmla="*/ 0 w 6035040"/>
              <a:gd name="connsiteY3" fmla="*/ 3525520 h 3525520"/>
              <a:gd name="connsiteX4" fmla="*/ 20320 w 6035040"/>
              <a:gd name="connsiteY4" fmla="*/ 0 h 3525520"/>
              <a:gd name="connsiteX0" fmla="*/ 0 w 6037580"/>
              <a:gd name="connsiteY0" fmla="*/ 0 h 3529330"/>
              <a:gd name="connsiteX1" fmla="*/ 6037580 w 6037580"/>
              <a:gd name="connsiteY1" fmla="*/ 3810 h 3529330"/>
              <a:gd name="connsiteX2" fmla="*/ 4371340 w 6037580"/>
              <a:gd name="connsiteY2" fmla="*/ 3529330 h 3529330"/>
              <a:gd name="connsiteX3" fmla="*/ 2540 w 6037580"/>
              <a:gd name="connsiteY3" fmla="*/ 3529330 h 3529330"/>
              <a:gd name="connsiteX4" fmla="*/ 0 w 6037580"/>
              <a:gd name="connsiteY4" fmla="*/ 0 h 3529330"/>
              <a:gd name="connsiteX0" fmla="*/ 0 w 6326947"/>
              <a:gd name="connsiteY0" fmla="*/ 7765 h 3537095"/>
              <a:gd name="connsiteX1" fmla="*/ 6326947 w 6326947"/>
              <a:gd name="connsiteY1" fmla="*/ 0 h 3537095"/>
              <a:gd name="connsiteX2" fmla="*/ 4371340 w 6326947"/>
              <a:gd name="connsiteY2" fmla="*/ 3537095 h 3537095"/>
              <a:gd name="connsiteX3" fmla="*/ 2540 w 6326947"/>
              <a:gd name="connsiteY3" fmla="*/ 3537095 h 3537095"/>
              <a:gd name="connsiteX4" fmla="*/ 0 w 6326947"/>
              <a:gd name="connsiteY4" fmla="*/ 7765 h 3537095"/>
              <a:gd name="connsiteX0" fmla="*/ 0 w 6326947"/>
              <a:gd name="connsiteY0" fmla="*/ 0 h 3986530"/>
              <a:gd name="connsiteX1" fmla="*/ 6326947 w 6326947"/>
              <a:gd name="connsiteY1" fmla="*/ 449435 h 3986530"/>
              <a:gd name="connsiteX2" fmla="*/ 4371340 w 6326947"/>
              <a:gd name="connsiteY2" fmla="*/ 3986530 h 3986530"/>
              <a:gd name="connsiteX3" fmla="*/ 2540 w 6326947"/>
              <a:gd name="connsiteY3" fmla="*/ 3986530 h 3986530"/>
              <a:gd name="connsiteX4" fmla="*/ 0 w 6326947"/>
              <a:gd name="connsiteY4" fmla="*/ 0 h 3986530"/>
              <a:gd name="connsiteX0" fmla="*/ 0 w 6601267"/>
              <a:gd name="connsiteY0" fmla="*/ 7765 h 3994295"/>
              <a:gd name="connsiteX1" fmla="*/ 6601267 w 6601267"/>
              <a:gd name="connsiteY1" fmla="*/ 0 h 3994295"/>
              <a:gd name="connsiteX2" fmla="*/ 4371340 w 6601267"/>
              <a:gd name="connsiteY2" fmla="*/ 3994295 h 3994295"/>
              <a:gd name="connsiteX3" fmla="*/ 2540 w 6601267"/>
              <a:gd name="connsiteY3" fmla="*/ 3994295 h 3994295"/>
              <a:gd name="connsiteX4" fmla="*/ 0 w 6601267"/>
              <a:gd name="connsiteY4" fmla="*/ 7765 h 3994295"/>
              <a:gd name="connsiteX0" fmla="*/ 0 w 7744267"/>
              <a:gd name="connsiteY0" fmla="*/ 2034685 h 6021215"/>
              <a:gd name="connsiteX1" fmla="*/ 7744267 w 7744267"/>
              <a:gd name="connsiteY1" fmla="*/ 0 h 6021215"/>
              <a:gd name="connsiteX2" fmla="*/ 4371340 w 7744267"/>
              <a:gd name="connsiteY2" fmla="*/ 6021215 h 6021215"/>
              <a:gd name="connsiteX3" fmla="*/ 2540 w 7744267"/>
              <a:gd name="connsiteY3" fmla="*/ 6021215 h 6021215"/>
              <a:gd name="connsiteX4" fmla="*/ 0 w 7744267"/>
              <a:gd name="connsiteY4" fmla="*/ 2034685 h 6021215"/>
              <a:gd name="connsiteX0" fmla="*/ 0 w 9816907"/>
              <a:gd name="connsiteY0" fmla="*/ 7765 h 6021215"/>
              <a:gd name="connsiteX1" fmla="*/ 9816907 w 9816907"/>
              <a:gd name="connsiteY1" fmla="*/ 0 h 6021215"/>
              <a:gd name="connsiteX2" fmla="*/ 6443980 w 9816907"/>
              <a:gd name="connsiteY2" fmla="*/ 6021215 h 6021215"/>
              <a:gd name="connsiteX3" fmla="*/ 2075180 w 9816907"/>
              <a:gd name="connsiteY3" fmla="*/ 6021215 h 6021215"/>
              <a:gd name="connsiteX4" fmla="*/ 0 w 9816907"/>
              <a:gd name="connsiteY4" fmla="*/ 7765 h 6021215"/>
              <a:gd name="connsiteX0" fmla="*/ 43191 w 9860098"/>
              <a:gd name="connsiteY0" fmla="*/ 7765 h 6874655"/>
              <a:gd name="connsiteX1" fmla="*/ 9860098 w 9860098"/>
              <a:gd name="connsiteY1" fmla="*/ 0 h 6874655"/>
              <a:gd name="connsiteX2" fmla="*/ 6487171 w 9860098"/>
              <a:gd name="connsiteY2" fmla="*/ 6021215 h 6874655"/>
              <a:gd name="connsiteX3" fmla="*/ 11 w 9860098"/>
              <a:gd name="connsiteY3" fmla="*/ 6874655 h 6874655"/>
              <a:gd name="connsiteX4" fmla="*/ 43191 w 9860098"/>
              <a:gd name="connsiteY4" fmla="*/ 7765 h 6874655"/>
              <a:gd name="connsiteX0" fmla="*/ 27958 w 9844865"/>
              <a:gd name="connsiteY0" fmla="*/ 7765 h 6021215"/>
              <a:gd name="connsiteX1" fmla="*/ 9844865 w 9844865"/>
              <a:gd name="connsiteY1" fmla="*/ 0 h 6021215"/>
              <a:gd name="connsiteX2" fmla="*/ 6471938 w 9844865"/>
              <a:gd name="connsiteY2" fmla="*/ 6021215 h 6021215"/>
              <a:gd name="connsiteX3" fmla="*/ 18 w 9844865"/>
              <a:gd name="connsiteY3" fmla="*/ 3948575 h 6021215"/>
              <a:gd name="connsiteX4" fmla="*/ 27958 w 9844865"/>
              <a:gd name="connsiteY4" fmla="*/ 7765 h 6021215"/>
              <a:gd name="connsiteX0" fmla="*/ 27958 w 9844865"/>
              <a:gd name="connsiteY0" fmla="*/ 7765 h 3948575"/>
              <a:gd name="connsiteX1" fmla="*/ 9844865 w 9844865"/>
              <a:gd name="connsiteY1" fmla="*/ 0 h 3948575"/>
              <a:gd name="connsiteX2" fmla="*/ 7630178 w 9844865"/>
              <a:gd name="connsiteY2" fmla="*/ 3933335 h 3948575"/>
              <a:gd name="connsiteX3" fmla="*/ 18 w 9844865"/>
              <a:gd name="connsiteY3" fmla="*/ 3948575 h 3948575"/>
              <a:gd name="connsiteX4" fmla="*/ 27958 w 9844865"/>
              <a:gd name="connsiteY4" fmla="*/ 7765 h 3948575"/>
              <a:gd name="connsiteX0" fmla="*/ 0 w 9869275"/>
              <a:gd name="connsiteY0" fmla="*/ 68725 h 3948575"/>
              <a:gd name="connsiteX1" fmla="*/ 9869275 w 9869275"/>
              <a:gd name="connsiteY1" fmla="*/ 0 h 3948575"/>
              <a:gd name="connsiteX2" fmla="*/ 7654588 w 9869275"/>
              <a:gd name="connsiteY2" fmla="*/ 3933335 h 3948575"/>
              <a:gd name="connsiteX3" fmla="*/ 24428 w 9869275"/>
              <a:gd name="connsiteY3" fmla="*/ 3948575 h 3948575"/>
              <a:gd name="connsiteX4" fmla="*/ 0 w 9869275"/>
              <a:gd name="connsiteY4" fmla="*/ 68725 h 3948575"/>
              <a:gd name="connsiteX0" fmla="*/ 0 w 9851819"/>
              <a:gd name="connsiteY0" fmla="*/ 68725 h 3948575"/>
              <a:gd name="connsiteX1" fmla="*/ 9851819 w 9851819"/>
              <a:gd name="connsiteY1" fmla="*/ 0 h 3948575"/>
              <a:gd name="connsiteX2" fmla="*/ 7637132 w 9851819"/>
              <a:gd name="connsiteY2" fmla="*/ 3933335 h 3948575"/>
              <a:gd name="connsiteX3" fmla="*/ 6972 w 9851819"/>
              <a:gd name="connsiteY3" fmla="*/ 3948575 h 3948575"/>
              <a:gd name="connsiteX4" fmla="*/ 0 w 9851819"/>
              <a:gd name="connsiteY4" fmla="*/ 68725 h 3948575"/>
              <a:gd name="connsiteX0" fmla="*/ 0 w 9851819"/>
              <a:gd name="connsiteY0" fmla="*/ 68725 h 3948575"/>
              <a:gd name="connsiteX1" fmla="*/ 9851819 w 9851819"/>
              <a:gd name="connsiteY1" fmla="*/ 0 h 3948575"/>
              <a:gd name="connsiteX2" fmla="*/ 7425011 w 9851819"/>
              <a:gd name="connsiteY2" fmla="*/ 3944909 h 3948575"/>
              <a:gd name="connsiteX3" fmla="*/ 6972 w 9851819"/>
              <a:gd name="connsiteY3" fmla="*/ 3948575 h 3948575"/>
              <a:gd name="connsiteX4" fmla="*/ 0 w 9851819"/>
              <a:gd name="connsiteY4" fmla="*/ 68725 h 3948575"/>
              <a:gd name="connsiteX0" fmla="*/ 510074 w 10361893"/>
              <a:gd name="connsiteY0" fmla="*/ 68725 h 3971724"/>
              <a:gd name="connsiteX1" fmla="*/ 10361893 w 10361893"/>
              <a:gd name="connsiteY1" fmla="*/ 0 h 3971724"/>
              <a:gd name="connsiteX2" fmla="*/ 7935085 w 10361893"/>
              <a:gd name="connsiteY2" fmla="*/ 3944909 h 3971724"/>
              <a:gd name="connsiteX3" fmla="*/ 1 w 10361893"/>
              <a:gd name="connsiteY3" fmla="*/ 3971724 h 3971724"/>
              <a:gd name="connsiteX4" fmla="*/ 510074 w 10361893"/>
              <a:gd name="connsiteY4" fmla="*/ 68725 h 3971724"/>
              <a:gd name="connsiteX0" fmla="*/ 6348 w 10361955"/>
              <a:gd name="connsiteY0" fmla="*/ 57151 h 3971724"/>
              <a:gd name="connsiteX1" fmla="*/ 10361955 w 10361955"/>
              <a:gd name="connsiteY1" fmla="*/ 0 h 3971724"/>
              <a:gd name="connsiteX2" fmla="*/ 7935147 w 10361955"/>
              <a:gd name="connsiteY2" fmla="*/ 3944909 h 3971724"/>
              <a:gd name="connsiteX3" fmla="*/ 63 w 10361955"/>
              <a:gd name="connsiteY3" fmla="*/ 3971724 h 3971724"/>
              <a:gd name="connsiteX4" fmla="*/ 6348 w 10361955"/>
              <a:gd name="connsiteY4" fmla="*/ 57151 h 3971724"/>
              <a:gd name="connsiteX0" fmla="*/ 6348 w 10348698"/>
              <a:gd name="connsiteY0" fmla="*/ 0 h 3914573"/>
              <a:gd name="connsiteX1" fmla="*/ 10348698 w 10348698"/>
              <a:gd name="connsiteY1" fmla="*/ 81745 h 3914573"/>
              <a:gd name="connsiteX2" fmla="*/ 7935147 w 10348698"/>
              <a:gd name="connsiteY2" fmla="*/ 3887758 h 3914573"/>
              <a:gd name="connsiteX3" fmla="*/ 63 w 10348698"/>
              <a:gd name="connsiteY3" fmla="*/ 3914573 h 3914573"/>
              <a:gd name="connsiteX4" fmla="*/ 6348 w 10348698"/>
              <a:gd name="connsiteY4" fmla="*/ 0 h 3914573"/>
              <a:gd name="connsiteX0" fmla="*/ 6348 w 10428243"/>
              <a:gd name="connsiteY0" fmla="*/ 10852 h 3925425"/>
              <a:gd name="connsiteX1" fmla="*/ 10428243 w 10428243"/>
              <a:gd name="connsiteY1" fmla="*/ 0 h 3925425"/>
              <a:gd name="connsiteX2" fmla="*/ 7935147 w 10428243"/>
              <a:gd name="connsiteY2" fmla="*/ 3898610 h 3925425"/>
              <a:gd name="connsiteX3" fmla="*/ 63 w 10428243"/>
              <a:gd name="connsiteY3" fmla="*/ 3925425 h 3925425"/>
              <a:gd name="connsiteX4" fmla="*/ 6348 w 10428243"/>
              <a:gd name="connsiteY4" fmla="*/ 10852 h 3925425"/>
              <a:gd name="connsiteX0" fmla="*/ 6348 w 10068217"/>
              <a:gd name="connsiteY0" fmla="*/ 0 h 3914573"/>
              <a:gd name="connsiteX1" fmla="*/ 10068217 w 10068217"/>
              <a:gd name="connsiteY1" fmla="*/ 513023 h 3914573"/>
              <a:gd name="connsiteX2" fmla="*/ 7935147 w 10068217"/>
              <a:gd name="connsiteY2" fmla="*/ 3887758 h 3914573"/>
              <a:gd name="connsiteX3" fmla="*/ 63 w 10068217"/>
              <a:gd name="connsiteY3" fmla="*/ 3914573 h 3914573"/>
              <a:gd name="connsiteX4" fmla="*/ 6348 w 10068217"/>
              <a:gd name="connsiteY4" fmla="*/ 0 h 3914573"/>
              <a:gd name="connsiteX0" fmla="*/ 639059 w 10068155"/>
              <a:gd name="connsiteY0" fmla="*/ 0 h 3685973"/>
              <a:gd name="connsiteX1" fmla="*/ 10068155 w 10068155"/>
              <a:gd name="connsiteY1" fmla="*/ 284423 h 3685973"/>
              <a:gd name="connsiteX2" fmla="*/ 7935085 w 10068155"/>
              <a:gd name="connsiteY2" fmla="*/ 3659158 h 3685973"/>
              <a:gd name="connsiteX3" fmla="*/ 1 w 10068155"/>
              <a:gd name="connsiteY3" fmla="*/ 3685973 h 3685973"/>
              <a:gd name="connsiteX4" fmla="*/ 639059 w 10068155"/>
              <a:gd name="connsiteY4" fmla="*/ 0 h 3685973"/>
              <a:gd name="connsiteX0" fmla="*/ 0 w 10072780"/>
              <a:gd name="connsiteY0" fmla="*/ 1327 h 3401550"/>
              <a:gd name="connsiteX1" fmla="*/ 10072780 w 10072780"/>
              <a:gd name="connsiteY1" fmla="*/ 0 h 3401550"/>
              <a:gd name="connsiteX2" fmla="*/ 7939710 w 10072780"/>
              <a:gd name="connsiteY2" fmla="*/ 3374735 h 3401550"/>
              <a:gd name="connsiteX3" fmla="*/ 4626 w 10072780"/>
              <a:gd name="connsiteY3" fmla="*/ 3401550 h 3401550"/>
              <a:gd name="connsiteX4" fmla="*/ 0 w 10072780"/>
              <a:gd name="connsiteY4" fmla="*/ 1327 h 3401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72780" h="3401550">
                <a:moveTo>
                  <a:pt x="0" y="1327"/>
                </a:moveTo>
                <a:lnTo>
                  <a:pt x="10072780" y="0"/>
                </a:lnTo>
                <a:lnTo>
                  <a:pt x="7939710" y="3374735"/>
                </a:lnTo>
                <a:lnTo>
                  <a:pt x="4626" y="3401550"/>
                </a:lnTo>
                <a:cubicBezTo>
                  <a:pt x="3779" y="2225107"/>
                  <a:pt x="847" y="1177770"/>
                  <a:pt x="0" y="1327"/>
                </a:cubicBezTo>
                <a:close/>
              </a:path>
            </a:pathLst>
          </a:custGeom>
          <a:solidFill>
            <a:srgbClr val="29A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3F55295E-26E5-40F3-9B8B-24F0C26B9955}"/>
              </a:ext>
            </a:extLst>
          </p:cNvPr>
          <p:cNvCxnSpPr>
            <a:cxnSpLocks/>
          </p:cNvCxnSpPr>
          <p:nvPr/>
        </p:nvCxnSpPr>
        <p:spPr>
          <a:xfrm flipV="1">
            <a:off x="7535119" y="-354150"/>
            <a:ext cx="2103554" cy="3784581"/>
          </a:xfrm>
          <a:prstGeom prst="line">
            <a:avLst/>
          </a:prstGeom>
          <a:ln w="57150">
            <a:solidFill>
              <a:srgbClr val="144467"/>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047CD941-4A8E-42AA-AAA7-7DEDC0D470B0}"/>
              </a:ext>
            </a:extLst>
          </p:cNvPr>
          <p:cNvSpPr/>
          <p:nvPr/>
        </p:nvSpPr>
        <p:spPr>
          <a:xfrm rot="5400000">
            <a:off x="5910806" y="-5910805"/>
            <a:ext cx="370390" cy="12192001"/>
          </a:xfrm>
          <a:prstGeom prst="rect">
            <a:avLst/>
          </a:prstGeom>
          <a:solidFill>
            <a:srgbClr val="093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B7DFFFD3-2197-47FC-91B0-044BC2143142}"/>
              </a:ext>
            </a:extLst>
          </p:cNvPr>
          <p:cNvSpPr txBox="1"/>
          <p:nvPr/>
        </p:nvSpPr>
        <p:spPr>
          <a:xfrm>
            <a:off x="535168" y="1585619"/>
            <a:ext cx="5771904" cy="1754326"/>
          </a:xfrm>
          <a:prstGeom prst="rect">
            <a:avLst/>
          </a:prstGeom>
          <a:noFill/>
        </p:spPr>
        <p:txBody>
          <a:bodyPr wrap="square" rtlCol="0">
            <a:spAutoFit/>
          </a:bodyPr>
          <a:lstStyle/>
          <a:p>
            <a:r>
              <a:rPr lang="en-US" sz="3600" b="1">
                <a:solidFill>
                  <a:schemeClr val="bg1">
                    <a:lumMod val="95000"/>
                  </a:schemeClr>
                </a:solidFill>
                <a:latin typeface="Arial" panose="020B0604020202020204" pitchFamily="34" charset="0"/>
                <a:ea typeface="AECOM Sans" panose="020B0504020202020204" pitchFamily="34" charset="0"/>
                <a:cs typeface="Arial" panose="020B0604020202020204" pitchFamily="34" charset="0"/>
              </a:rPr>
              <a:t>PART 3 – </a:t>
            </a:r>
          </a:p>
          <a:p>
            <a:r>
              <a:rPr lang="en-US" sz="3600" b="1">
                <a:solidFill>
                  <a:schemeClr val="bg1"/>
                </a:solidFill>
                <a:latin typeface="Arial" panose="020B0604020202020204" pitchFamily="34" charset="0"/>
                <a:ea typeface="AECOM Sans" panose="020B0504020202020204" pitchFamily="34" charset="0"/>
                <a:cs typeface="Arial" panose="020B0604020202020204" pitchFamily="34" charset="0"/>
              </a:rPr>
              <a:t>Application Process &amp; Next Steps</a:t>
            </a:r>
          </a:p>
        </p:txBody>
      </p:sp>
      <p:cxnSp>
        <p:nvCxnSpPr>
          <p:cNvPr id="28" name="Straight Connector 27">
            <a:extLst>
              <a:ext uri="{FF2B5EF4-FFF2-40B4-BE49-F238E27FC236}">
                <a16:creationId xmlns:a16="http://schemas.microsoft.com/office/drawing/2014/main" id="{9CA6B622-BD68-4C70-8003-ED18D7CB7CC5}"/>
              </a:ext>
            </a:extLst>
          </p:cNvPr>
          <p:cNvCxnSpPr>
            <a:cxnSpLocks/>
          </p:cNvCxnSpPr>
          <p:nvPr/>
        </p:nvCxnSpPr>
        <p:spPr>
          <a:xfrm flipV="1">
            <a:off x="6910086" y="-543340"/>
            <a:ext cx="2179695" cy="3921569"/>
          </a:xfrm>
          <a:prstGeom prst="line">
            <a:avLst/>
          </a:prstGeom>
          <a:ln w="57150">
            <a:solidFill>
              <a:srgbClr val="144467"/>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E2AD0FAD-C804-4FF9-87F2-419E2478B3AC}"/>
              </a:ext>
            </a:extLst>
          </p:cNvPr>
          <p:cNvSpPr txBox="1"/>
          <p:nvPr/>
        </p:nvSpPr>
        <p:spPr>
          <a:xfrm>
            <a:off x="500445" y="3814094"/>
            <a:ext cx="7643914" cy="2534027"/>
          </a:xfrm>
          <a:prstGeom prst="rect">
            <a:avLst/>
          </a:prstGeom>
          <a:noFill/>
        </p:spPr>
        <p:txBody>
          <a:bodyPr wrap="square" rtlCol="0">
            <a:spAutoFit/>
          </a:bodyPr>
          <a:lstStyle/>
          <a:p>
            <a:pPr>
              <a:lnSpc>
                <a:spcPct val="150000"/>
              </a:lnSpc>
            </a:pPr>
            <a:r>
              <a:rPr lang="en-US">
                <a:solidFill>
                  <a:srgbClr val="093B60"/>
                </a:solidFill>
                <a:latin typeface="Arial" panose="020B0604020202020204" pitchFamily="34" charset="0"/>
                <a:ea typeface="AECOM Sans" panose="020B0504020202020204" pitchFamily="34" charset="0"/>
                <a:cs typeface="Arial" panose="020B0604020202020204" pitchFamily="34" charset="0"/>
              </a:rPr>
              <a:t>3.1	Application Timeframes</a:t>
            </a:r>
          </a:p>
          <a:p>
            <a:pPr>
              <a:lnSpc>
                <a:spcPct val="150000"/>
              </a:lnSpc>
            </a:pPr>
            <a:r>
              <a:rPr lang="en-US">
                <a:solidFill>
                  <a:srgbClr val="093B60"/>
                </a:solidFill>
                <a:latin typeface="Arial" panose="020B0604020202020204" pitchFamily="34" charset="0"/>
                <a:ea typeface="AECOM Sans" panose="020B0504020202020204" pitchFamily="34" charset="0"/>
                <a:cs typeface="Arial" panose="020B0604020202020204" pitchFamily="34" charset="0"/>
              </a:rPr>
              <a:t>3.2	Unified Grant Application Process </a:t>
            </a:r>
          </a:p>
          <a:p>
            <a:pPr>
              <a:lnSpc>
                <a:spcPct val="150000"/>
              </a:lnSpc>
            </a:pPr>
            <a:r>
              <a:rPr lang="en-US">
                <a:solidFill>
                  <a:srgbClr val="093B60"/>
                </a:solidFill>
                <a:latin typeface="Arial" panose="020B0604020202020204" pitchFamily="34" charset="0"/>
                <a:ea typeface="AECOM Sans" panose="020B0504020202020204" pitchFamily="34" charset="0"/>
                <a:cs typeface="Arial" panose="020B0604020202020204" pitchFamily="34" charset="0"/>
              </a:rPr>
              <a:t>3.3	FY28 Master Documents</a:t>
            </a:r>
          </a:p>
          <a:p>
            <a:pPr>
              <a:lnSpc>
                <a:spcPct val="150000"/>
              </a:lnSpc>
            </a:pPr>
            <a:r>
              <a:rPr lang="en-US">
                <a:solidFill>
                  <a:srgbClr val="093B60"/>
                </a:solidFill>
                <a:latin typeface="Arial" panose="020B0604020202020204" pitchFamily="34" charset="0"/>
                <a:ea typeface="AECOM Sans" panose="020B0504020202020204" pitchFamily="34" charset="0"/>
                <a:cs typeface="Arial" panose="020B0604020202020204" pitchFamily="34" charset="0"/>
              </a:rPr>
              <a:t>3.4	Funding Program Submittals</a:t>
            </a:r>
          </a:p>
          <a:p>
            <a:pPr>
              <a:lnSpc>
                <a:spcPct val="150000"/>
              </a:lnSpc>
            </a:pPr>
            <a:r>
              <a:rPr lang="en-US">
                <a:solidFill>
                  <a:srgbClr val="093B60"/>
                </a:solidFill>
                <a:latin typeface="Arial" panose="020B0604020202020204" pitchFamily="34" charset="0"/>
                <a:ea typeface="AECOM Sans" panose="020B0504020202020204" pitchFamily="34" charset="0"/>
                <a:cs typeface="Arial" panose="020B0604020202020204" pitchFamily="34" charset="0"/>
              </a:rPr>
              <a:t>3.5	Claim Submittals</a:t>
            </a:r>
          </a:p>
          <a:p>
            <a:pPr>
              <a:lnSpc>
                <a:spcPct val="150000"/>
              </a:lnSpc>
            </a:pPr>
            <a:r>
              <a:rPr lang="en-US">
                <a:solidFill>
                  <a:srgbClr val="093B60"/>
                </a:solidFill>
                <a:latin typeface="Arial" panose="020B0604020202020204" pitchFamily="34" charset="0"/>
                <a:ea typeface="AECOM Sans" panose="020B0504020202020204" pitchFamily="34" charset="0"/>
                <a:cs typeface="Arial" panose="020B0604020202020204" pitchFamily="34" charset="0"/>
              </a:rPr>
              <a:t>3.6	Final Notes</a:t>
            </a:r>
          </a:p>
        </p:txBody>
      </p:sp>
      <p:pic>
        <p:nvPicPr>
          <p:cNvPr id="40" name="Content Placeholder 9">
            <a:extLst>
              <a:ext uri="{FF2B5EF4-FFF2-40B4-BE49-F238E27FC236}">
                <a16:creationId xmlns:a16="http://schemas.microsoft.com/office/drawing/2014/main" id="{AF0C9585-9E39-4857-A0B9-704239106A96}"/>
              </a:ext>
            </a:extLst>
          </p:cNvPr>
          <p:cNvPicPr>
            <a:picLocks noChangeAspect="1"/>
          </p:cNvPicPr>
          <p:nvPr/>
        </p:nvPicPr>
        <p:blipFill rotWithShape="1">
          <a:blip r:embed="rId3">
            <a:extLst>
              <a:ext uri="{28A0092B-C50C-407E-A947-70E740481C1C}">
                <a14:useLocalDpi xmlns:a14="http://schemas.microsoft.com/office/drawing/2010/main" val="0"/>
              </a:ext>
            </a:extLst>
          </a:blip>
          <a:srcRect l="29071" r="26800" b="29842"/>
          <a:stretch/>
        </p:blipFill>
        <p:spPr>
          <a:xfrm>
            <a:off x="9875130" y="483889"/>
            <a:ext cx="1028576" cy="825064"/>
          </a:xfrm>
          <a:prstGeom prst="rect">
            <a:avLst/>
          </a:prstGeom>
        </p:spPr>
      </p:pic>
      <p:sp>
        <p:nvSpPr>
          <p:cNvPr id="41" name="TextBox 40">
            <a:extLst>
              <a:ext uri="{FF2B5EF4-FFF2-40B4-BE49-F238E27FC236}">
                <a16:creationId xmlns:a16="http://schemas.microsoft.com/office/drawing/2014/main" id="{0B42F7D8-CC94-435F-A714-C7DB1AA6C815}"/>
              </a:ext>
            </a:extLst>
          </p:cNvPr>
          <p:cNvSpPr txBox="1"/>
          <p:nvPr/>
        </p:nvSpPr>
        <p:spPr>
          <a:xfrm>
            <a:off x="10762770" y="539808"/>
            <a:ext cx="1573301" cy="738664"/>
          </a:xfrm>
          <a:prstGeom prst="rect">
            <a:avLst/>
          </a:prstGeom>
          <a:noFill/>
        </p:spPr>
        <p:txBody>
          <a:bodyPr wrap="square" rtlCol="0">
            <a:spAutoFit/>
          </a:bodyPr>
          <a:lstStyle/>
          <a:p>
            <a:r>
              <a:rPr lang="en-US" sz="1400" b="1">
                <a:solidFill>
                  <a:srgbClr val="093B60"/>
                </a:solidFill>
                <a:latin typeface="Arial" panose="020B0604020202020204" pitchFamily="34" charset="0"/>
                <a:ea typeface="AECOM Sans" panose="020B0504020202020204" pitchFamily="34" charset="0"/>
                <a:cs typeface="Arial" panose="020B0604020202020204" pitchFamily="34" charset="0"/>
              </a:rPr>
              <a:t>INTEGRATED MOBILITY DIVISION</a:t>
            </a:r>
          </a:p>
        </p:txBody>
      </p:sp>
      <p:sp>
        <p:nvSpPr>
          <p:cNvPr id="42" name="TextBox 41">
            <a:extLst>
              <a:ext uri="{FF2B5EF4-FFF2-40B4-BE49-F238E27FC236}">
                <a16:creationId xmlns:a16="http://schemas.microsoft.com/office/drawing/2014/main" id="{62C6E17E-2F12-4227-8C73-F9CF8E0FCAFE}"/>
              </a:ext>
            </a:extLst>
          </p:cNvPr>
          <p:cNvSpPr txBox="1"/>
          <p:nvPr/>
        </p:nvSpPr>
        <p:spPr>
          <a:xfrm>
            <a:off x="208347" y="-47587"/>
            <a:ext cx="4076934" cy="430887"/>
          </a:xfrm>
          <a:prstGeom prst="rect">
            <a:avLst/>
          </a:prstGeom>
          <a:noFill/>
        </p:spPr>
        <p:txBody>
          <a:bodyPr wrap="square" rtlCol="0">
            <a:spAutoFit/>
          </a:bodyPr>
          <a:lstStyle/>
          <a:p>
            <a:r>
              <a:rPr lang="en-US" sz="2200" b="1">
                <a:solidFill>
                  <a:schemeClr val="bg1"/>
                </a:solidFill>
                <a:latin typeface="Arial" panose="020B0604020202020204" pitchFamily="34" charset="0"/>
                <a:ea typeface="AECOM Sans" panose="020B0504020202020204" pitchFamily="34" charset="0"/>
                <a:cs typeface="Arial" panose="020B0604020202020204" pitchFamily="34" charset="0"/>
              </a:rPr>
              <a:t>PUBLIC TRANSPORTATION</a:t>
            </a:r>
          </a:p>
        </p:txBody>
      </p:sp>
    </p:spTree>
    <p:extLst>
      <p:ext uri="{BB962C8B-B14F-4D97-AF65-F5344CB8AC3E}">
        <p14:creationId xmlns:p14="http://schemas.microsoft.com/office/powerpoint/2010/main" val="21013808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45261EF3-36AA-46BC-9505-57A9573B3DF8}"/>
              </a:ext>
            </a:extLst>
          </p:cNvPr>
          <p:cNvSpPr txBox="1"/>
          <p:nvPr/>
        </p:nvSpPr>
        <p:spPr>
          <a:xfrm>
            <a:off x="525910" y="689847"/>
            <a:ext cx="11570840" cy="461665"/>
          </a:xfrm>
          <a:prstGeom prst="rect">
            <a:avLst/>
          </a:prstGeom>
          <a:noFill/>
        </p:spPr>
        <p:txBody>
          <a:bodyPr wrap="square" rtlCol="0">
            <a:spAutoFit/>
          </a:bodyPr>
          <a:lstStyle/>
          <a:p>
            <a:r>
              <a:rPr lang="en-US" sz="2400" b="1">
                <a:solidFill>
                  <a:srgbClr val="093B60"/>
                </a:solidFill>
                <a:latin typeface="Arial" panose="020B0604020202020204" pitchFamily="34" charset="0"/>
                <a:ea typeface="AECOM Sans" panose="020B0504020202020204" pitchFamily="34" charset="0"/>
                <a:cs typeface="Arial" panose="020B0604020202020204" pitchFamily="34" charset="0"/>
              </a:rPr>
              <a:t>3.1	Application Timeframes</a:t>
            </a:r>
          </a:p>
        </p:txBody>
      </p:sp>
      <p:sp>
        <p:nvSpPr>
          <p:cNvPr id="20" name="Rectangle 19">
            <a:extLst>
              <a:ext uri="{FF2B5EF4-FFF2-40B4-BE49-F238E27FC236}">
                <a16:creationId xmlns:a16="http://schemas.microsoft.com/office/drawing/2014/main" id="{DF2E5BA8-C8D6-4C75-A8A6-81064C1CDDDC}"/>
              </a:ext>
            </a:extLst>
          </p:cNvPr>
          <p:cNvSpPr/>
          <p:nvPr/>
        </p:nvSpPr>
        <p:spPr>
          <a:xfrm rot="5400000">
            <a:off x="6073142" y="-5707024"/>
            <a:ext cx="45719" cy="12192002"/>
          </a:xfrm>
          <a:prstGeom prst="rect">
            <a:avLst/>
          </a:prstGeom>
          <a:solidFill>
            <a:srgbClr val="29A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1718DDF-3AEE-4F66-8379-F1A563006FB1}"/>
              </a:ext>
            </a:extLst>
          </p:cNvPr>
          <p:cNvSpPr txBox="1"/>
          <p:nvPr/>
        </p:nvSpPr>
        <p:spPr>
          <a:xfrm>
            <a:off x="208347" y="-47587"/>
            <a:ext cx="2545209" cy="430887"/>
          </a:xfrm>
          <a:prstGeom prst="rect">
            <a:avLst/>
          </a:prstGeom>
          <a:noFill/>
        </p:spPr>
        <p:txBody>
          <a:bodyPr wrap="square" rtlCol="0">
            <a:spAutoFit/>
          </a:bodyPr>
          <a:lstStyle/>
          <a:p>
            <a:r>
              <a:rPr lang="en-US" sz="2200" b="1">
                <a:solidFill>
                  <a:schemeClr val="bg1"/>
                </a:solidFill>
                <a:latin typeface="Arial" panose="020B0604020202020204" pitchFamily="34" charset="0"/>
                <a:ea typeface="AECOM Sans" panose="020B0504020202020204" pitchFamily="34" charset="0"/>
                <a:cs typeface="Arial" panose="020B0604020202020204" pitchFamily="34" charset="0"/>
              </a:rPr>
              <a:t>ncdot.gov</a:t>
            </a:r>
          </a:p>
        </p:txBody>
      </p:sp>
      <p:pic>
        <p:nvPicPr>
          <p:cNvPr id="69" name="Graphic 68">
            <a:extLst>
              <a:ext uri="{FF2B5EF4-FFF2-40B4-BE49-F238E27FC236}">
                <a16:creationId xmlns:a16="http://schemas.microsoft.com/office/drawing/2014/main" id="{FDCB8FE6-49B7-409C-9135-03781AB64588}"/>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908345" y="115776"/>
            <a:ext cx="157543" cy="157543"/>
          </a:xfrm>
          <a:prstGeom prst="rect">
            <a:avLst/>
          </a:prstGeom>
        </p:spPr>
      </p:pic>
      <p:pic>
        <p:nvPicPr>
          <p:cNvPr id="70" name="Graphic 69">
            <a:extLst>
              <a:ext uri="{FF2B5EF4-FFF2-40B4-BE49-F238E27FC236}">
                <a16:creationId xmlns:a16="http://schemas.microsoft.com/office/drawing/2014/main" id="{A27846B3-4957-4F10-A619-6D8E6ECDEED4}"/>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248841" y="114383"/>
            <a:ext cx="157543" cy="217302"/>
          </a:xfrm>
          <a:prstGeom prst="rect">
            <a:avLst/>
          </a:prstGeom>
        </p:spPr>
      </p:pic>
      <p:pic>
        <p:nvPicPr>
          <p:cNvPr id="71" name="Graphic 70">
            <a:extLst>
              <a:ext uri="{FF2B5EF4-FFF2-40B4-BE49-F238E27FC236}">
                <a16:creationId xmlns:a16="http://schemas.microsoft.com/office/drawing/2014/main" id="{86271470-8AB6-48F6-9F17-3293E0DF3F7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0743500" y="115669"/>
            <a:ext cx="157543" cy="217302"/>
          </a:xfrm>
          <a:prstGeom prst="rect">
            <a:avLst/>
          </a:prstGeom>
        </p:spPr>
      </p:pic>
      <p:pic>
        <p:nvPicPr>
          <p:cNvPr id="72" name="Graphic 71">
            <a:extLst>
              <a:ext uri="{FF2B5EF4-FFF2-40B4-BE49-F238E27FC236}">
                <a16:creationId xmlns:a16="http://schemas.microsoft.com/office/drawing/2014/main" id="{3A035A9D-59A4-4D64-89B4-25288A97DF20}"/>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0994820" y="115617"/>
            <a:ext cx="157543" cy="217302"/>
          </a:xfrm>
          <a:prstGeom prst="rect">
            <a:avLst/>
          </a:prstGeom>
        </p:spPr>
      </p:pic>
      <p:pic>
        <p:nvPicPr>
          <p:cNvPr id="74" name="Graphic 73">
            <a:extLst>
              <a:ext uri="{FF2B5EF4-FFF2-40B4-BE49-F238E27FC236}">
                <a16:creationId xmlns:a16="http://schemas.microsoft.com/office/drawing/2014/main" id="{B0E96505-25C7-4159-9CAC-A131C3809D31}"/>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11249040" y="116407"/>
            <a:ext cx="157543" cy="217302"/>
          </a:xfrm>
          <a:prstGeom prst="rect">
            <a:avLst/>
          </a:prstGeom>
        </p:spPr>
      </p:pic>
      <p:pic>
        <p:nvPicPr>
          <p:cNvPr id="75" name="Graphic 74">
            <a:extLst>
              <a:ext uri="{FF2B5EF4-FFF2-40B4-BE49-F238E27FC236}">
                <a16:creationId xmlns:a16="http://schemas.microsoft.com/office/drawing/2014/main" id="{B3E4E6C4-4C6B-421F-9D64-5CFDE66335E2}"/>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11500360" y="115772"/>
            <a:ext cx="157543" cy="217302"/>
          </a:xfrm>
          <a:prstGeom prst="rect">
            <a:avLst/>
          </a:prstGeom>
        </p:spPr>
      </p:pic>
      <p:grpSp>
        <p:nvGrpSpPr>
          <p:cNvPr id="172" name="Graphic 43">
            <a:extLst>
              <a:ext uri="{FF2B5EF4-FFF2-40B4-BE49-F238E27FC236}">
                <a16:creationId xmlns:a16="http://schemas.microsoft.com/office/drawing/2014/main" id="{7558917A-9FD6-424E-8429-2A6C95E84E52}"/>
              </a:ext>
            </a:extLst>
          </p:cNvPr>
          <p:cNvGrpSpPr/>
          <p:nvPr/>
        </p:nvGrpSpPr>
        <p:grpSpPr>
          <a:xfrm>
            <a:off x="11687471" y="71868"/>
            <a:ext cx="279244" cy="237116"/>
            <a:chOff x="11687471" y="75043"/>
            <a:chExt cx="279244" cy="237116"/>
          </a:xfrm>
        </p:grpSpPr>
        <p:sp>
          <p:nvSpPr>
            <p:cNvPr id="173" name="Freeform: Shape 172">
              <a:extLst>
                <a:ext uri="{FF2B5EF4-FFF2-40B4-BE49-F238E27FC236}">
                  <a16:creationId xmlns:a16="http://schemas.microsoft.com/office/drawing/2014/main" id="{BC6CAB3F-22F9-4093-85B5-D1BB11FA7340}"/>
                </a:ext>
              </a:extLst>
            </p:cNvPr>
            <p:cNvSpPr/>
            <p:nvPr/>
          </p:nvSpPr>
          <p:spPr>
            <a:xfrm>
              <a:off x="11748727" y="119250"/>
              <a:ext cx="152653" cy="152654"/>
            </a:xfrm>
            <a:custGeom>
              <a:avLst/>
              <a:gdLst>
                <a:gd name="connsiteX0" fmla="*/ 152654 w 152653"/>
                <a:gd name="connsiteY0" fmla="*/ 76327 h 152654"/>
                <a:gd name="connsiteX1" fmla="*/ 76327 w 152653"/>
                <a:gd name="connsiteY1" fmla="*/ 152655 h 152654"/>
                <a:gd name="connsiteX2" fmla="*/ 0 w 152653"/>
                <a:gd name="connsiteY2" fmla="*/ 76327 h 152654"/>
                <a:gd name="connsiteX3" fmla="*/ 76327 w 152653"/>
                <a:gd name="connsiteY3" fmla="*/ 0 h 152654"/>
                <a:gd name="connsiteX4" fmla="*/ 152654 w 152653"/>
                <a:gd name="connsiteY4" fmla="*/ 76327 h 152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53" h="152654">
                  <a:moveTo>
                    <a:pt x="152654" y="76327"/>
                  </a:moveTo>
                  <a:cubicBezTo>
                    <a:pt x="152654" y="118482"/>
                    <a:pt x="118481" y="152655"/>
                    <a:pt x="76327" y="152655"/>
                  </a:cubicBezTo>
                  <a:cubicBezTo>
                    <a:pt x="34173" y="152655"/>
                    <a:pt x="0" y="118482"/>
                    <a:pt x="0" y="76327"/>
                  </a:cubicBezTo>
                  <a:cubicBezTo>
                    <a:pt x="0" y="34173"/>
                    <a:pt x="34173" y="0"/>
                    <a:pt x="76327" y="0"/>
                  </a:cubicBezTo>
                  <a:cubicBezTo>
                    <a:pt x="118481" y="0"/>
                    <a:pt x="152654" y="34173"/>
                    <a:pt x="152654" y="76327"/>
                  </a:cubicBezTo>
                  <a:close/>
                </a:path>
              </a:pathLst>
            </a:custGeom>
            <a:noFill/>
            <a:ln w="5255" cap="flat">
              <a:solidFill>
                <a:srgbClr val="FFFFFF"/>
              </a:solidFill>
              <a:prstDash val="solid"/>
              <a:miter/>
            </a:ln>
          </p:spPr>
          <p:txBody>
            <a:bodyPr rtlCol="0" anchor="ctr"/>
            <a:lstStyle/>
            <a:p>
              <a:endParaRPr lang="en-US"/>
            </a:p>
          </p:txBody>
        </p:sp>
        <p:sp>
          <p:nvSpPr>
            <p:cNvPr id="174" name="TextBox 173">
              <a:extLst>
                <a:ext uri="{FF2B5EF4-FFF2-40B4-BE49-F238E27FC236}">
                  <a16:creationId xmlns:a16="http://schemas.microsoft.com/office/drawing/2014/main" id="{2E05AAF0-B997-48B0-902A-BF7FF64D216A}"/>
                </a:ext>
              </a:extLst>
            </p:cNvPr>
            <p:cNvSpPr txBox="1"/>
            <p:nvPr/>
          </p:nvSpPr>
          <p:spPr>
            <a:xfrm>
              <a:off x="11687471" y="75043"/>
              <a:ext cx="279244" cy="237116"/>
            </a:xfrm>
            <a:prstGeom prst="rect">
              <a:avLst/>
            </a:prstGeom>
            <a:noFill/>
          </p:spPr>
          <p:txBody>
            <a:bodyPr wrap="none" rtlCol="0">
              <a:spAutoFit/>
            </a:bodyPr>
            <a:lstStyle/>
            <a:p>
              <a:pPr algn="l"/>
              <a:r>
                <a:rPr lang="en-US" sz="941" spc="0" baseline="0">
                  <a:solidFill>
                    <a:srgbClr val="FFFFFF"/>
                  </a:solidFill>
                  <a:latin typeface="Arial"/>
                  <a:cs typeface="Arial"/>
                  <a:sym typeface="Arial"/>
                  <a:rtl val="0"/>
                </a:rPr>
                <a:t>O</a:t>
              </a:r>
            </a:p>
          </p:txBody>
        </p:sp>
      </p:grpSp>
      <p:sp>
        <p:nvSpPr>
          <p:cNvPr id="2" name="Rectangle 1">
            <a:extLst>
              <a:ext uri="{FF2B5EF4-FFF2-40B4-BE49-F238E27FC236}">
                <a16:creationId xmlns:a16="http://schemas.microsoft.com/office/drawing/2014/main" id="{831DBC29-AF96-D400-D240-195E71E1C6CB}"/>
              </a:ext>
            </a:extLst>
          </p:cNvPr>
          <p:cNvSpPr/>
          <p:nvPr/>
        </p:nvSpPr>
        <p:spPr>
          <a:xfrm rot="5400000">
            <a:off x="5910806" y="-5910805"/>
            <a:ext cx="370390" cy="12192001"/>
          </a:xfrm>
          <a:prstGeom prst="rect">
            <a:avLst/>
          </a:prstGeom>
          <a:solidFill>
            <a:srgbClr val="093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5F41A7C-A5F8-C745-91F9-211C04D3F99B}"/>
              </a:ext>
            </a:extLst>
          </p:cNvPr>
          <p:cNvSpPr txBox="1"/>
          <p:nvPr/>
        </p:nvSpPr>
        <p:spPr>
          <a:xfrm>
            <a:off x="237915" y="-32385"/>
            <a:ext cx="2545209" cy="430887"/>
          </a:xfrm>
          <a:prstGeom prst="rect">
            <a:avLst/>
          </a:prstGeom>
          <a:noFill/>
        </p:spPr>
        <p:txBody>
          <a:bodyPr wrap="square" rtlCol="0">
            <a:spAutoFit/>
          </a:bodyPr>
          <a:lstStyle/>
          <a:p>
            <a:r>
              <a:rPr lang="en-US" sz="2200" b="1">
                <a:solidFill>
                  <a:schemeClr val="bg1"/>
                </a:solidFill>
                <a:latin typeface="Arial" panose="020B0604020202020204" pitchFamily="34" charset="0"/>
                <a:ea typeface="AECOM Sans" panose="020B0504020202020204" pitchFamily="34" charset="0"/>
                <a:cs typeface="Arial" panose="020B0604020202020204" pitchFamily="34" charset="0"/>
              </a:rPr>
              <a:t>ncdot.gov</a:t>
            </a:r>
          </a:p>
        </p:txBody>
      </p:sp>
      <p:pic>
        <p:nvPicPr>
          <p:cNvPr id="8" name="Picture 7">
            <a:extLst>
              <a:ext uri="{FF2B5EF4-FFF2-40B4-BE49-F238E27FC236}">
                <a16:creationId xmlns:a16="http://schemas.microsoft.com/office/drawing/2014/main" id="{1AAE494C-A8FA-060C-5B8A-0B0750385C27}"/>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27000"/>
                    </a14:imgEffect>
                  </a14:imgLayer>
                </a14:imgProps>
              </a:ext>
              <a:ext uri="{28A0092B-C50C-407E-A947-70E740481C1C}">
                <a14:useLocalDpi xmlns:a14="http://schemas.microsoft.com/office/drawing/2010/main" val="0"/>
              </a:ext>
            </a:extLst>
          </a:blip>
          <a:srcRect/>
          <a:stretch/>
        </p:blipFill>
        <p:spPr>
          <a:xfrm>
            <a:off x="1452191" y="1151512"/>
            <a:ext cx="9540198" cy="5422771"/>
          </a:xfrm>
          <a:prstGeom prst="rect">
            <a:avLst/>
          </a:prstGeom>
        </p:spPr>
      </p:pic>
    </p:spTree>
    <p:extLst>
      <p:ext uri="{BB962C8B-B14F-4D97-AF65-F5344CB8AC3E}">
        <p14:creationId xmlns:p14="http://schemas.microsoft.com/office/powerpoint/2010/main" val="27991261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49CAD1-96EC-167A-3C2D-CBBBE61109B7}"/>
              </a:ext>
            </a:extLst>
          </p:cNvPr>
          <p:cNvPicPr>
            <a:picLocks noChangeAspect="1"/>
          </p:cNvPicPr>
          <p:nvPr/>
        </p:nvPicPr>
        <p:blipFill>
          <a:blip r:embed="rId3"/>
          <a:stretch>
            <a:fillRect/>
          </a:stretch>
        </p:blipFill>
        <p:spPr>
          <a:xfrm>
            <a:off x="931861" y="1643287"/>
            <a:ext cx="10463158" cy="2744284"/>
          </a:xfrm>
          <a:prstGeom prst="rect">
            <a:avLst/>
          </a:prstGeom>
        </p:spPr>
      </p:pic>
      <p:sp>
        <p:nvSpPr>
          <p:cNvPr id="5" name="Rectangle 4">
            <a:extLst>
              <a:ext uri="{FF2B5EF4-FFF2-40B4-BE49-F238E27FC236}">
                <a16:creationId xmlns:a16="http://schemas.microsoft.com/office/drawing/2014/main" id="{15D462D9-800E-451E-A8E6-5DF1D145BC67}"/>
              </a:ext>
            </a:extLst>
          </p:cNvPr>
          <p:cNvSpPr/>
          <p:nvPr/>
        </p:nvSpPr>
        <p:spPr>
          <a:xfrm rot="5400000">
            <a:off x="5910806" y="-5910805"/>
            <a:ext cx="370390" cy="12192001"/>
          </a:xfrm>
          <a:prstGeom prst="rect">
            <a:avLst/>
          </a:prstGeom>
          <a:solidFill>
            <a:srgbClr val="093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9">
            <a:extLst>
              <a:ext uri="{FF2B5EF4-FFF2-40B4-BE49-F238E27FC236}">
                <a16:creationId xmlns:a16="http://schemas.microsoft.com/office/drawing/2014/main" id="{433083A6-4D25-40E1-88BB-CB109FB51F8E}"/>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9733280" y="5578625"/>
            <a:ext cx="2283261" cy="1151995"/>
          </a:xfrm>
        </p:spPr>
      </p:pic>
      <p:sp>
        <p:nvSpPr>
          <p:cNvPr id="20" name="Rectangle 19">
            <a:extLst>
              <a:ext uri="{FF2B5EF4-FFF2-40B4-BE49-F238E27FC236}">
                <a16:creationId xmlns:a16="http://schemas.microsoft.com/office/drawing/2014/main" id="{DF2E5BA8-C8D6-4C75-A8A6-81064C1CDDDC}"/>
              </a:ext>
            </a:extLst>
          </p:cNvPr>
          <p:cNvSpPr/>
          <p:nvPr/>
        </p:nvSpPr>
        <p:spPr>
          <a:xfrm rot="5400000">
            <a:off x="6073142" y="-5707024"/>
            <a:ext cx="45719" cy="12192002"/>
          </a:xfrm>
          <a:prstGeom prst="rect">
            <a:avLst/>
          </a:prstGeom>
          <a:solidFill>
            <a:srgbClr val="29A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1718DDF-3AEE-4F66-8379-F1A563006FB1}"/>
              </a:ext>
            </a:extLst>
          </p:cNvPr>
          <p:cNvSpPr txBox="1"/>
          <p:nvPr/>
        </p:nvSpPr>
        <p:spPr>
          <a:xfrm>
            <a:off x="208347" y="-47587"/>
            <a:ext cx="2545209" cy="430887"/>
          </a:xfrm>
          <a:prstGeom prst="rect">
            <a:avLst/>
          </a:prstGeom>
          <a:noFill/>
        </p:spPr>
        <p:txBody>
          <a:bodyPr wrap="square" rtlCol="0">
            <a:spAutoFit/>
          </a:bodyPr>
          <a:lstStyle/>
          <a:p>
            <a:r>
              <a:rPr lang="en-US" sz="2200" b="1">
                <a:solidFill>
                  <a:schemeClr val="bg1"/>
                </a:solidFill>
                <a:latin typeface="Arial" panose="020B0604020202020204" pitchFamily="34" charset="0"/>
                <a:ea typeface="AECOM Sans" panose="020B0504020202020204" pitchFamily="34" charset="0"/>
                <a:cs typeface="Arial" panose="020B0604020202020204" pitchFamily="34" charset="0"/>
              </a:rPr>
              <a:t>ncdot.gov</a:t>
            </a:r>
          </a:p>
        </p:txBody>
      </p:sp>
      <p:sp>
        <p:nvSpPr>
          <p:cNvPr id="18" name="TextBox 17">
            <a:extLst>
              <a:ext uri="{FF2B5EF4-FFF2-40B4-BE49-F238E27FC236}">
                <a16:creationId xmlns:a16="http://schemas.microsoft.com/office/drawing/2014/main" id="{EC220F52-0103-4B9A-AB07-C4D40F302A9E}"/>
              </a:ext>
            </a:extLst>
          </p:cNvPr>
          <p:cNvSpPr txBox="1"/>
          <p:nvPr/>
        </p:nvSpPr>
        <p:spPr>
          <a:xfrm>
            <a:off x="525910" y="689847"/>
            <a:ext cx="11570840" cy="461665"/>
          </a:xfrm>
          <a:prstGeom prst="rect">
            <a:avLst/>
          </a:prstGeom>
          <a:noFill/>
        </p:spPr>
        <p:txBody>
          <a:bodyPr wrap="square" rtlCol="0">
            <a:spAutoFit/>
          </a:bodyPr>
          <a:lstStyle/>
          <a:p>
            <a:r>
              <a:rPr lang="en-US" sz="2400" b="1">
                <a:solidFill>
                  <a:srgbClr val="093B60"/>
                </a:solidFill>
                <a:latin typeface="Arial" panose="020B0604020202020204" pitchFamily="34" charset="0"/>
                <a:ea typeface="AECOM Sans" panose="020B0504020202020204" pitchFamily="34" charset="0"/>
                <a:cs typeface="Arial" panose="020B0604020202020204" pitchFamily="34" charset="0"/>
              </a:rPr>
              <a:t>3.2	Unified Grant Application Process</a:t>
            </a:r>
          </a:p>
        </p:txBody>
      </p:sp>
      <p:sp>
        <p:nvSpPr>
          <p:cNvPr id="2" name="Rectangle 1">
            <a:extLst>
              <a:ext uri="{FF2B5EF4-FFF2-40B4-BE49-F238E27FC236}">
                <a16:creationId xmlns:a16="http://schemas.microsoft.com/office/drawing/2014/main" id="{37BBEE61-9558-A05E-6C77-31406B3ACA63}"/>
              </a:ext>
            </a:extLst>
          </p:cNvPr>
          <p:cNvSpPr/>
          <p:nvPr/>
        </p:nvSpPr>
        <p:spPr>
          <a:xfrm>
            <a:off x="931861" y="5085134"/>
            <a:ext cx="10262451" cy="584775"/>
          </a:xfrm>
          <a:prstGeom prst="rect">
            <a:avLst/>
          </a:prstGeom>
        </p:spPr>
        <p:txBody>
          <a:bodyPr wrap="square">
            <a:spAutoFit/>
          </a:bodyPr>
          <a:lstStyle/>
          <a:p>
            <a:r>
              <a:rPr lang="en-US" sz="1600">
                <a:solidFill>
                  <a:srgbClr val="093B60"/>
                </a:solidFill>
                <a:latin typeface="Arial" panose="020B0604020202020204" pitchFamily="34" charset="0"/>
                <a:cs typeface="Arial" panose="020B0604020202020204" pitchFamily="34" charset="0"/>
              </a:rPr>
              <a:t>Note: you can skip the Pre-Application Phase if you are only applying for Urban Advanced Technology, Urban STI, or Urban State Match.</a:t>
            </a:r>
          </a:p>
        </p:txBody>
      </p:sp>
    </p:spTree>
    <p:extLst>
      <p:ext uri="{BB962C8B-B14F-4D97-AF65-F5344CB8AC3E}">
        <p14:creationId xmlns:p14="http://schemas.microsoft.com/office/powerpoint/2010/main" val="214755917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8C8443-848E-3C48-FA13-D78CC27BFD14}"/>
              </a:ext>
            </a:extLst>
          </p:cNvPr>
          <p:cNvPicPr>
            <a:picLocks noChangeAspect="1"/>
          </p:cNvPicPr>
          <p:nvPr/>
        </p:nvPicPr>
        <p:blipFill>
          <a:blip r:embed="rId3"/>
          <a:stretch>
            <a:fillRect/>
          </a:stretch>
        </p:blipFill>
        <p:spPr>
          <a:xfrm>
            <a:off x="533013" y="1517600"/>
            <a:ext cx="6215798" cy="4812718"/>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15D462D9-800E-451E-A8E6-5DF1D145BC67}"/>
              </a:ext>
            </a:extLst>
          </p:cNvPr>
          <p:cNvSpPr/>
          <p:nvPr/>
        </p:nvSpPr>
        <p:spPr>
          <a:xfrm rot="5400000">
            <a:off x="5910806" y="-5910805"/>
            <a:ext cx="370390" cy="12192001"/>
          </a:xfrm>
          <a:prstGeom prst="rect">
            <a:avLst/>
          </a:prstGeom>
          <a:solidFill>
            <a:srgbClr val="093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9">
            <a:extLst>
              <a:ext uri="{FF2B5EF4-FFF2-40B4-BE49-F238E27FC236}">
                <a16:creationId xmlns:a16="http://schemas.microsoft.com/office/drawing/2014/main" id="{433083A6-4D25-40E1-88BB-CB109FB51F8E}"/>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9733280" y="5578625"/>
            <a:ext cx="2283261" cy="1151995"/>
          </a:xfrm>
        </p:spPr>
      </p:pic>
      <p:sp>
        <p:nvSpPr>
          <p:cNvPr id="17" name="TextBox 16">
            <a:extLst>
              <a:ext uri="{FF2B5EF4-FFF2-40B4-BE49-F238E27FC236}">
                <a16:creationId xmlns:a16="http://schemas.microsoft.com/office/drawing/2014/main" id="{45261EF3-36AA-46BC-9505-57A9573B3DF8}"/>
              </a:ext>
            </a:extLst>
          </p:cNvPr>
          <p:cNvSpPr txBox="1"/>
          <p:nvPr/>
        </p:nvSpPr>
        <p:spPr>
          <a:xfrm>
            <a:off x="525910" y="689847"/>
            <a:ext cx="11570840" cy="461665"/>
          </a:xfrm>
          <a:prstGeom prst="rect">
            <a:avLst/>
          </a:prstGeom>
          <a:noFill/>
        </p:spPr>
        <p:txBody>
          <a:bodyPr wrap="square" rtlCol="0">
            <a:spAutoFit/>
          </a:bodyPr>
          <a:lstStyle/>
          <a:p>
            <a:r>
              <a:rPr lang="en-US" sz="2400" b="1">
                <a:solidFill>
                  <a:srgbClr val="093B60"/>
                </a:solidFill>
                <a:latin typeface="Arial" panose="020B0604020202020204" pitchFamily="34" charset="0"/>
                <a:ea typeface="AECOM Sans" panose="020B0504020202020204" pitchFamily="34" charset="0"/>
                <a:cs typeface="Arial" panose="020B0604020202020204" pitchFamily="34" charset="0"/>
              </a:rPr>
              <a:t>3.2	Unified Grant Application Process</a:t>
            </a:r>
          </a:p>
        </p:txBody>
      </p:sp>
      <p:sp>
        <p:nvSpPr>
          <p:cNvPr id="20" name="Rectangle 19">
            <a:extLst>
              <a:ext uri="{FF2B5EF4-FFF2-40B4-BE49-F238E27FC236}">
                <a16:creationId xmlns:a16="http://schemas.microsoft.com/office/drawing/2014/main" id="{DF2E5BA8-C8D6-4C75-A8A6-81064C1CDDDC}"/>
              </a:ext>
            </a:extLst>
          </p:cNvPr>
          <p:cNvSpPr/>
          <p:nvPr/>
        </p:nvSpPr>
        <p:spPr>
          <a:xfrm rot="5400000">
            <a:off x="6073142" y="-5707024"/>
            <a:ext cx="45719" cy="12192002"/>
          </a:xfrm>
          <a:prstGeom prst="rect">
            <a:avLst/>
          </a:prstGeom>
          <a:solidFill>
            <a:srgbClr val="29A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1718DDF-3AEE-4F66-8379-F1A563006FB1}"/>
              </a:ext>
            </a:extLst>
          </p:cNvPr>
          <p:cNvSpPr txBox="1"/>
          <p:nvPr/>
        </p:nvSpPr>
        <p:spPr>
          <a:xfrm>
            <a:off x="208347" y="-47587"/>
            <a:ext cx="2545209" cy="430887"/>
          </a:xfrm>
          <a:prstGeom prst="rect">
            <a:avLst/>
          </a:prstGeom>
          <a:noFill/>
        </p:spPr>
        <p:txBody>
          <a:bodyPr wrap="square" rtlCol="0">
            <a:spAutoFit/>
          </a:bodyPr>
          <a:lstStyle/>
          <a:p>
            <a:r>
              <a:rPr lang="en-US" sz="2200" b="1">
                <a:solidFill>
                  <a:schemeClr val="bg1"/>
                </a:solidFill>
                <a:latin typeface="Arial" panose="020B0604020202020204" pitchFamily="34" charset="0"/>
                <a:ea typeface="AECOM Sans" panose="020B0504020202020204" pitchFamily="34" charset="0"/>
                <a:cs typeface="Arial" panose="020B0604020202020204" pitchFamily="34" charset="0"/>
              </a:rPr>
              <a:t>ncdot.gov</a:t>
            </a:r>
          </a:p>
        </p:txBody>
      </p:sp>
      <p:sp>
        <p:nvSpPr>
          <p:cNvPr id="36" name="Oval 35">
            <a:extLst>
              <a:ext uri="{FF2B5EF4-FFF2-40B4-BE49-F238E27FC236}">
                <a16:creationId xmlns:a16="http://schemas.microsoft.com/office/drawing/2014/main" id="{45F2116E-6425-4361-9E4F-B410714C3BB2}"/>
              </a:ext>
            </a:extLst>
          </p:cNvPr>
          <p:cNvSpPr/>
          <p:nvPr/>
        </p:nvSpPr>
        <p:spPr>
          <a:xfrm>
            <a:off x="7318258" y="2489560"/>
            <a:ext cx="231892" cy="231892"/>
          </a:xfrm>
          <a:prstGeom prst="ellipse">
            <a:avLst/>
          </a:prstGeom>
          <a:solidFill>
            <a:srgbClr val="0F3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latin typeface="AECOM Sans" panose="020B0504020202020204" pitchFamily="34" charset="0"/>
              <a:ea typeface="AECOM Sans" panose="020B0504020202020204" pitchFamily="34" charset="0"/>
              <a:cs typeface="AECOM Sans" panose="020B0504020202020204" pitchFamily="34" charset="0"/>
            </a:endParaRPr>
          </a:p>
        </p:txBody>
      </p:sp>
      <p:sp>
        <p:nvSpPr>
          <p:cNvPr id="37" name="TextBox 36">
            <a:extLst>
              <a:ext uri="{FF2B5EF4-FFF2-40B4-BE49-F238E27FC236}">
                <a16:creationId xmlns:a16="http://schemas.microsoft.com/office/drawing/2014/main" id="{820F7608-3ED9-4509-B184-B2F1CFDDF3B9}"/>
              </a:ext>
            </a:extLst>
          </p:cNvPr>
          <p:cNvSpPr txBox="1"/>
          <p:nvPr/>
        </p:nvSpPr>
        <p:spPr>
          <a:xfrm>
            <a:off x="7612121" y="2461412"/>
            <a:ext cx="4354594" cy="523220"/>
          </a:xfrm>
          <a:prstGeom prst="rect">
            <a:avLst/>
          </a:prstGeom>
          <a:noFill/>
        </p:spPr>
        <p:txBody>
          <a:bodyPr wrap="square" rtlCol="0">
            <a:spAutoFit/>
          </a:bodyPr>
          <a:lstStyle/>
          <a:p>
            <a:r>
              <a:rPr lang="en-US" sz="1400">
                <a:latin typeface="Arial" panose="020B0604020202020204" pitchFamily="34" charset="0"/>
                <a:ea typeface="AECOM Sans Light" panose="020B0404020202020204" pitchFamily="34" charset="0"/>
                <a:cs typeface="Arial" panose="020B0604020202020204" pitchFamily="34" charset="0"/>
              </a:rPr>
              <a:t>Click funding program names to check program specific step-by-step instructions.</a:t>
            </a:r>
          </a:p>
        </p:txBody>
      </p:sp>
      <p:sp>
        <p:nvSpPr>
          <p:cNvPr id="38" name="TextBox 37">
            <a:extLst>
              <a:ext uri="{FF2B5EF4-FFF2-40B4-BE49-F238E27FC236}">
                <a16:creationId xmlns:a16="http://schemas.microsoft.com/office/drawing/2014/main" id="{2333DF3C-71E9-45DE-A58A-507A1F53E66B}"/>
              </a:ext>
            </a:extLst>
          </p:cNvPr>
          <p:cNvSpPr txBox="1"/>
          <p:nvPr/>
        </p:nvSpPr>
        <p:spPr>
          <a:xfrm>
            <a:off x="7300613" y="2466980"/>
            <a:ext cx="263826" cy="276999"/>
          </a:xfrm>
          <a:prstGeom prst="rect">
            <a:avLst/>
          </a:prstGeom>
          <a:noFill/>
        </p:spPr>
        <p:txBody>
          <a:bodyPr wrap="square" rtlCol="0">
            <a:spAutoFit/>
          </a:bodyPr>
          <a:lstStyle/>
          <a:p>
            <a:r>
              <a:rPr lang="en-US" sz="1200">
                <a:solidFill>
                  <a:schemeClr val="bg1"/>
                </a:solidFill>
                <a:latin typeface="Arial" panose="020B0604020202020204" pitchFamily="34" charset="0"/>
                <a:ea typeface="AECOM Sans" panose="020B0504020202020204" pitchFamily="34" charset="0"/>
                <a:cs typeface="Arial" panose="020B0604020202020204" pitchFamily="34" charset="0"/>
              </a:rPr>
              <a:t>1</a:t>
            </a:r>
          </a:p>
        </p:txBody>
      </p:sp>
      <p:sp>
        <p:nvSpPr>
          <p:cNvPr id="30" name="Rectangle 29">
            <a:extLst>
              <a:ext uri="{FF2B5EF4-FFF2-40B4-BE49-F238E27FC236}">
                <a16:creationId xmlns:a16="http://schemas.microsoft.com/office/drawing/2014/main" id="{10E2F059-7414-48AC-BB1B-0BFC43D43723}"/>
              </a:ext>
            </a:extLst>
          </p:cNvPr>
          <p:cNvSpPr/>
          <p:nvPr/>
        </p:nvSpPr>
        <p:spPr>
          <a:xfrm>
            <a:off x="2430367" y="4856343"/>
            <a:ext cx="763048" cy="229116"/>
          </a:xfrm>
          <a:prstGeom prst="rect">
            <a:avLst/>
          </a:prstGeom>
          <a:solidFill>
            <a:srgbClr val="FFC0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2296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p:bldP spid="38" grpId="0"/>
      <p:bldP spid="30"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85661CC-2AA7-417C-76A6-DABF86CD0AA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39965" y="1513184"/>
            <a:ext cx="6186974" cy="4804487"/>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15D462D9-800E-451E-A8E6-5DF1D145BC67}"/>
              </a:ext>
            </a:extLst>
          </p:cNvPr>
          <p:cNvSpPr/>
          <p:nvPr/>
        </p:nvSpPr>
        <p:spPr>
          <a:xfrm rot="5400000">
            <a:off x="5910806" y="-5910805"/>
            <a:ext cx="370390" cy="12192001"/>
          </a:xfrm>
          <a:prstGeom prst="rect">
            <a:avLst/>
          </a:prstGeom>
          <a:solidFill>
            <a:srgbClr val="093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9">
            <a:extLst>
              <a:ext uri="{FF2B5EF4-FFF2-40B4-BE49-F238E27FC236}">
                <a16:creationId xmlns:a16="http://schemas.microsoft.com/office/drawing/2014/main" id="{433083A6-4D25-40E1-88BB-CB109FB51F8E}"/>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9733280" y="5578625"/>
            <a:ext cx="2283261" cy="1151995"/>
          </a:xfrm>
        </p:spPr>
      </p:pic>
      <p:sp>
        <p:nvSpPr>
          <p:cNvPr id="20" name="Rectangle 19">
            <a:extLst>
              <a:ext uri="{FF2B5EF4-FFF2-40B4-BE49-F238E27FC236}">
                <a16:creationId xmlns:a16="http://schemas.microsoft.com/office/drawing/2014/main" id="{DF2E5BA8-C8D6-4C75-A8A6-81064C1CDDDC}"/>
              </a:ext>
            </a:extLst>
          </p:cNvPr>
          <p:cNvSpPr/>
          <p:nvPr/>
        </p:nvSpPr>
        <p:spPr>
          <a:xfrm rot="5400000">
            <a:off x="6073142" y="-5707024"/>
            <a:ext cx="45719" cy="12192002"/>
          </a:xfrm>
          <a:prstGeom prst="rect">
            <a:avLst/>
          </a:prstGeom>
          <a:solidFill>
            <a:srgbClr val="29A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1718DDF-3AEE-4F66-8379-F1A563006FB1}"/>
              </a:ext>
            </a:extLst>
          </p:cNvPr>
          <p:cNvSpPr txBox="1"/>
          <p:nvPr/>
        </p:nvSpPr>
        <p:spPr>
          <a:xfrm>
            <a:off x="208347" y="-47587"/>
            <a:ext cx="2545209" cy="430887"/>
          </a:xfrm>
          <a:prstGeom prst="rect">
            <a:avLst/>
          </a:prstGeom>
          <a:noFill/>
        </p:spPr>
        <p:txBody>
          <a:bodyPr wrap="square" rtlCol="0">
            <a:spAutoFit/>
          </a:bodyPr>
          <a:lstStyle/>
          <a:p>
            <a:r>
              <a:rPr lang="en-US" sz="2200" b="1">
                <a:solidFill>
                  <a:schemeClr val="bg1"/>
                </a:solidFill>
                <a:latin typeface="Arial" panose="020B0604020202020204" pitchFamily="34" charset="0"/>
                <a:ea typeface="AECOM Sans" panose="020B0504020202020204" pitchFamily="34" charset="0"/>
                <a:cs typeface="Arial" panose="020B0604020202020204" pitchFamily="34" charset="0"/>
              </a:rPr>
              <a:t>ncdot.gov</a:t>
            </a:r>
          </a:p>
        </p:txBody>
      </p:sp>
      <p:sp>
        <p:nvSpPr>
          <p:cNvPr id="43" name="Oval 42">
            <a:extLst>
              <a:ext uri="{FF2B5EF4-FFF2-40B4-BE49-F238E27FC236}">
                <a16:creationId xmlns:a16="http://schemas.microsoft.com/office/drawing/2014/main" id="{46AF5BB4-1FCC-48E7-83DF-293FDA5B1C66}"/>
              </a:ext>
            </a:extLst>
          </p:cNvPr>
          <p:cNvSpPr/>
          <p:nvPr/>
        </p:nvSpPr>
        <p:spPr>
          <a:xfrm>
            <a:off x="7318258" y="1879960"/>
            <a:ext cx="231892" cy="231892"/>
          </a:xfrm>
          <a:prstGeom prst="ellipse">
            <a:avLst/>
          </a:prstGeom>
          <a:solidFill>
            <a:srgbClr val="0F3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latin typeface="Arial" panose="020B0604020202020204" pitchFamily="34" charset="0"/>
              <a:ea typeface="AECOM Sans" panose="020B0504020202020204" pitchFamily="34" charset="0"/>
              <a:cs typeface="Arial" panose="020B0604020202020204" pitchFamily="34" charset="0"/>
            </a:endParaRPr>
          </a:p>
        </p:txBody>
      </p:sp>
      <p:sp>
        <p:nvSpPr>
          <p:cNvPr id="44" name="TextBox 43">
            <a:extLst>
              <a:ext uri="{FF2B5EF4-FFF2-40B4-BE49-F238E27FC236}">
                <a16:creationId xmlns:a16="http://schemas.microsoft.com/office/drawing/2014/main" id="{AA0A490C-D1F0-456E-850A-069BF845517C}"/>
              </a:ext>
            </a:extLst>
          </p:cNvPr>
          <p:cNvSpPr txBox="1"/>
          <p:nvPr/>
        </p:nvSpPr>
        <p:spPr>
          <a:xfrm>
            <a:off x="7612121" y="1851812"/>
            <a:ext cx="4330032" cy="307777"/>
          </a:xfrm>
          <a:prstGeom prst="rect">
            <a:avLst/>
          </a:prstGeom>
          <a:noFill/>
        </p:spPr>
        <p:txBody>
          <a:bodyPr wrap="none" rtlCol="0">
            <a:spAutoFit/>
          </a:bodyPr>
          <a:lstStyle/>
          <a:p>
            <a:r>
              <a:rPr lang="en-US" sz="1400">
                <a:latin typeface="Arial" panose="020B0604020202020204" pitchFamily="34" charset="0"/>
                <a:ea typeface="AECOM Sans Light" panose="020B0404020202020204" pitchFamily="34" charset="0"/>
                <a:cs typeface="Arial" panose="020B0604020202020204" pitchFamily="34" charset="0"/>
              </a:rPr>
              <a:t>Follow the steps provided for each funding program.</a:t>
            </a:r>
          </a:p>
        </p:txBody>
      </p:sp>
      <p:sp>
        <p:nvSpPr>
          <p:cNvPr id="45" name="TextBox 44">
            <a:extLst>
              <a:ext uri="{FF2B5EF4-FFF2-40B4-BE49-F238E27FC236}">
                <a16:creationId xmlns:a16="http://schemas.microsoft.com/office/drawing/2014/main" id="{9657878C-E30D-4842-B5F8-C8C6193B71DD}"/>
              </a:ext>
            </a:extLst>
          </p:cNvPr>
          <p:cNvSpPr txBox="1"/>
          <p:nvPr/>
        </p:nvSpPr>
        <p:spPr>
          <a:xfrm>
            <a:off x="7300613" y="1857380"/>
            <a:ext cx="263826" cy="276999"/>
          </a:xfrm>
          <a:prstGeom prst="rect">
            <a:avLst/>
          </a:prstGeom>
          <a:noFill/>
        </p:spPr>
        <p:txBody>
          <a:bodyPr wrap="square" rtlCol="0">
            <a:spAutoFit/>
          </a:bodyPr>
          <a:lstStyle/>
          <a:p>
            <a:r>
              <a:rPr lang="en-US" sz="1200">
                <a:solidFill>
                  <a:schemeClr val="bg1"/>
                </a:solidFill>
                <a:latin typeface="Arial" panose="020B0604020202020204" pitchFamily="34" charset="0"/>
                <a:ea typeface="AECOM Sans" panose="020B0504020202020204" pitchFamily="34" charset="0"/>
                <a:cs typeface="Arial" panose="020B0604020202020204" pitchFamily="34" charset="0"/>
              </a:rPr>
              <a:t>1</a:t>
            </a:r>
          </a:p>
        </p:txBody>
      </p:sp>
      <p:sp>
        <p:nvSpPr>
          <p:cNvPr id="42" name="Rectangle 41">
            <a:extLst>
              <a:ext uri="{FF2B5EF4-FFF2-40B4-BE49-F238E27FC236}">
                <a16:creationId xmlns:a16="http://schemas.microsoft.com/office/drawing/2014/main" id="{4EC747B1-90E3-438B-8E3D-81423D0647BA}"/>
              </a:ext>
            </a:extLst>
          </p:cNvPr>
          <p:cNvSpPr/>
          <p:nvPr/>
        </p:nvSpPr>
        <p:spPr>
          <a:xfrm>
            <a:off x="736987" y="2971833"/>
            <a:ext cx="3330188" cy="2903674"/>
          </a:xfrm>
          <a:prstGeom prst="rect">
            <a:avLst/>
          </a:prstGeom>
          <a:solidFill>
            <a:srgbClr val="FFC0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39AB80C-75B9-3B67-5FE3-EB4BF31BA5C6}"/>
              </a:ext>
            </a:extLst>
          </p:cNvPr>
          <p:cNvSpPr txBox="1"/>
          <p:nvPr/>
        </p:nvSpPr>
        <p:spPr>
          <a:xfrm>
            <a:off x="525910" y="689847"/>
            <a:ext cx="11570840" cy="461665"/>
          </a:xfrm>
          <a:prstGeom prst="rect">
            <a:avLst/>
          </a:prstGeom>
          <a:noFill/>
        </p:spPr>
        <p:txBody>
          <a:bodyPr wrap="square" rtlCol="0">
            <a:spAutoFit/>
          </a:bodyPr>
          <a:lstStyle/>
          <a:p>
            <a:r>
              <a:rPr lang="en-US" sz="2400" b="1">
                <a:solidFill>
                  <a:srgbClr val="093B60"/>
                </a:solidFill>
                <a:latin typeface="Arial" panose="020B0604020202020204" pitchFamily="34" charset="0"/>
                <a:ea typeface="AECOM Sans" panose="020B0504020202020204" pitchFamily="34" charset="0"/>
                <a:cs typeface="Arial" panose="020B0604020202020204" pitchFamily="34" charset="0"/>
              </a:rPr>
              <a:t>3.2	Unified Grant Application Process</a:t>
            </a:r>
          </a:p>
        </p:txBody>
      </p:sp>
    </p:spTree>
    <p:extLst>
      <p:ext uri="{BB962C8B-B14F-4D97-AF65-F5344CB8AC3E}">
        <p14:creationId xmlns:p14="http://schemas.microsoft.com/office/powerpoint/2010/main" val="2834160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p:bldP spid="45" grpId="0"/>
      <p:bldP spid="42"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C26D3D-5BFD-D7C0-4051-7C3828C6595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39965" y="1513184"/>
            <a:ext cx="6186974" cy="4804487"/>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15D462D9-800E-451E-A8E6-5DF1D145BC67}"/>
              </a:ext>
            </a:extLst>
          </p:cNvPr>
          <p:cNvSpPr/>
          <p:nvPr/>
        </p:nvSpPr>
        <p:spPr>
          <a:xfrm rot="5400000">
            <a:off x="5910806" y="-5910805"/>
            <a:ext cx="370390" cy="12192001"/>
          </a:xfrm>
          <a:prstGeom prst="rect">
            <a:avLst/>
          </a:prstGeom>
          <a:solidFill>
            <a:srgbClr val="093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9">
            <a:extLst>
              <a:ext uri="{FF2B5EF4-FFF2-40B4-BE49-F238E27FC236}">
                <a16:creationId xmlns:a16="http://schemas.microsoft.com/office/drawing/2014/main" id="{433083A6-4D25-40E1-88BB-CB109FB51F8E}"/>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9733280" y="5578625"/>
            <a:ext cx="2283261" cy="1151995"/>
          </a:xfrm>
        </p:spPr>
      </p:pic>
      <p:sp>
        <p:nvSpPr>
          <p:cNvPr id="20" name="Rectangle 19">
            <a:extLst>
              <a:ext uri="{FF2B5EF4-FFF2-40B4-BE49-F238E27FC236}">
                <a16:creationId xmlns:a16="http://schemas.microsoft.com/office/drawing/2014/main" id="{DF2E5BA8-C8D6-4C75-A8A6-81064C1CDDDC}"/>
              </a:ext>
            </a:extLst>
          </p:cNvPr>
          <p:cNvSpPr/>
          <p:nvPr/>
        </p:nvSpPr>
        <p:spPr>
          <a:xfrm rot="5400000">
            <a:off x="6073142" y="-5707024"/>
            <a:ext cx="45719" cy="12192002"/>
          </a:xfrm>
          <a:prstGeom prst="rect">
            <a:avLst/>
          </a:prstGeom>
          <a:solidFill>
            <a:srgbClr val="29A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1718DDF-3AEE-4F66-8379-F1A563006FB1}"/>
              </a:ext>
            </a:extLst>
          </p:cNvPr>
          <p:cNvSpPr txBox="1"/>
          <p:nvPr/>
        </p:nvSpPr>
        <p:spPr>
          <a:xfrm>
            <a:off x="208347" y="-47587"/>
            <a:ext cx="2545209" cy="430887"/>
          </a:xfrm>
          <a:prstGeom prst="rect">
            <a:avLst/>
          </a:prstGeom>
          <a:noFill/>
        </p:spPr>
        <p:txBody>
          <a:bodyPr wrap="square" rtlCol="0">
            <a:spAutoFit/>
          </a:bodyPr>
          <a:lstStyle/>
          <a:p>
            <a:r>
              <a:rPr lang="en-US" sz="2200" b="1">
                <a:solidFill>
                  <a:schemeClr val="bg1"/>
                </a:solidFill>
                <a:latin typeface="Arial" panose="020B0604020202020204" pitchFamily="34" charset="0"/>
                <a:ea typeface="AECOM Sans" panose="020B0504020202020204" pitchFamily="34" charset="0"/>
                <a:cs typeface="Arial" panose="020B0604020202020204" pitchFamily="34" charset="0"/>
              </a:rPr>
              <a:t>ncdot.gov</a:t>
            </a:r>
          </a:p>
        </p:txBody>
      </p:sp>
      <p:sp>
        <p:nvSpPr>
          <p:cNvPr id="43" name="Oval 42">
            <a:extLst>
              <a:ext uri="{FF2B5EF4-FFF2-40B4-BE49-F238E27FC236}">
                <a16:creationId xmlns:a16="http://schemas.microsoft.com/office/drawing/2014/main" id="{522AE4D6-02CF-419E-AF67-86AA51ED7D92}"/>
              </a:ext>
            </a:extLst>
          </p:cNvPr>
          <p:cNvSpPr/>
          <p:nvPr/>
        </p:nvSpPr>
        <p:spPr>
          <a:xfrm>
            <a:off x="7316580" y="1879960"/>
            <a:ext cx="231892" cy="231892"/>
          </a:xfrm>
          <a:prstGeom prst="ellipse">
            <a:avLst/>
          </a:prstGeom>
          <a:solidFill>
            <a:srgbClr val="0F3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latin typeface="Arial" panose="020B0604020202020204" pitchFamily="34" charset="0"/>
              <a:ea typeface="AECOM Sans" panose="020B0504020202020204" pitchFamily="34" charset="0"/>
              <a:cs typeface="Arial" panose="020B0604020202020204" pitchFamily="34" charset="0"/>
            </a:endParaRPr>
          </a:p>
        </p:txBody>
      </p:sp>
      <p:sp>
        <p:nvSpPr>
          <p:cNvPr id="44" name="TextBox 43">
            <a:extLst>
              <a:ext uri="{FF2B5EF4-FFF2-40B4-BE49-F238E27FC236}">
                <a16:creationId xmlns:a16="http://schemas.microsoft.com/office/drawing/2014/main" id="{2ACC87C6-AEB6-4B41-9FC8-BD52B0BA4315}"/>
              </a:ext>
            </a:extLst>
          </p:cNvPr>
          <p:cNvSpPr txBox="1"/>
          <p:nvPr/>
        </p:nvSpPr>
        <p:spPr>
          <a:xfrm>
            <a:off x="7612121" y="1851812"/>
            <a:ext cx="4330032" cy="307777"/>
          </a:xfrm>
          <a:prstGeom prst="rect">
            <a:avLst/>
          </a:prstGeom>
          <a:noFill/>
        </p:spPr>
        <p:txBody>
          <a:bodyPr wrap="none" rtlCol="0">
            <a:spAutoFit/>
          </a:bodyPr>
          <a:lstStyle/>
          <a:p>
            <a:r>
              <a:rPr lang="en-US" sz="1400">
                <a:latin typeface="Arial" panose="020B0604020202020204" pitchFamily="34" charset="0"/>
                <a:ea typeface="AECOM Sans Light" panose="020B0404020202020204" pitchFamily="34" charset="0"/>
                <a:cs typeface="Arial" panose="020B0604020202020204" pitchFamily="34" charset="0"/>
              </a:rPr>
              <a:t>Follow the steps provided for each funding program.</a:t>
            </a:r>
          </a:p>
        </p:txBody>
      </p:sp>
      <p:sp>
        <p:nvSpPr>
          <p:cNvPr id="45" name="TextBox 44">
            <a:extLst>
              <a:ext uri="{FF2B5EF4-FFF2-40B4-BE49-F238E27FC236}">
                <a16:creationId xmlns:a16="http://schemas.microsoft.com/office/drawing/2014/main" id="{A0D39F4A-D0E2-4938-B663-B297B7CA4BDE}"/>
              </a:ext>
            </a:extLst>
          </p:cNvPr>
          <p:cNvSpPr txBox="1"/>
          <p:nvPr/>
        </p:nvSpPr>
        <p:spPr>
          <a:xfrm>
            <a:off x="7300613" y="1857380"/>
            <a:ext cx="263826" cy="276999"/>
          </a:xfrm>
          <a:prstGeom prst="rect">
            <a:avLst/>
          </a:prstGeom>
          <a:noFill/>
        </p:spPr>
        <p:txBody>
          <a:bodyPr wrap="square" rtlCol="0">
            <a:spAutoFit/>
          </a:bodyPr>
          <a:lstStyle/>
          <a:p>
            <a:r>
              <a:rPr lang="en-US" sz="1200">
                <a:solidFill>
                  <a:schemeClr val="bg1"/>
                </a:solidFill>
                <a:latin typeface="Arial" panose="020B0604020202020204" pitchFamily="34" charset="0"/>
                <a:ea typeface="AECOM Sans" panose="020B0504020202020204" pitchFamily="34" charset="0"/>
                <a:cs typeface="Arial" panose="020B0604020202020204" pitchFamily="34" charset="0"/>
              </a:rPr>
              <a:t>1</a:t>
            </a:r>
          </a:p>
        </p:txBody>
      </p:sp>
      <p:sp>
        <p:nvSpPr>
          <p:cNvPr id="46" name="Oval 45">
            <a:extLst>
              <a:ext uri="{FF2B5EF4-FFF2-40B4-BE49-F238E27FC236}">
                <a16:creationId xmlns:a16="http://schemas.microsoft.com/office/drawing/2014/main" id="{E4FB6740-6990-4CE1-AFE5-E53A28D83CEE}"/>
              </a:ext>
            </a:extLst>
          </p:cNvPr>
          <p:cNvSpPr/>
          <p:nvPr/>
        </p:nvSpPr>
        <p:spPr>
          <a:xfrm>
            <a:off x="7316580" y="2352505"/>
            <a:ext cx="231892" cy="231892"/>
          </a:xfrm>
          <a:prstGeom prst="ellipse">
            <a:avLst/>
          </a:prstGeom>
          <a:solidFill>
            <a:srgbClr val="0F3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latin typeface="Arial" panose="020B0604020202020204" pitchFamily="34" charset="0"/>
              <a:ea typeface="AECOM Sans" panose="020B0504020202020204" pitchFamily="34" charset="0"/>
              <a:cs typeface="Arial" panose="020B0604020202020204" pitchFamily="34" charset="0"/>
            </a:endParaRPr>
          </a:p>
        </p:txBody>
      </p:sp>
      <p:sp>
        <p:nvSpPr>
          <p:cNvPr id="47" name="TextBox 46">
            <a:extLst>
              <a:ext uri="{FF2B5EF4-FFF2-40B4-BE49-F238E27FC236}">
                <a16:creationId xmlns:a16="http://schemas.microsoft.com/office/drawing/2014/main" id="{8B778898-2145-46B8-B89F-132BE185536D}"/>
              </a:ext>
            </a:extLst>
          </p:cNvPr>
          <p:cNvSpPr txBox="1"/>
          <p:nvPr/>
        </p:nvSpPr>
        <p:spPr>
          <a:xfrm>
            <a:off x="7612121" y="2324357"/>
            <a:ext cx="3520516" cy="307777"/>
          </a:xfrm>
          <a:prstGeom prst="rect">
            <a:avLst/>
          </a:prstGeom>
          <a:noFill/>
        </p:spPr>
        <p:txBody>
          <a:bodyPr wrap="none" rtlCol="0">
            <a:spAutoFit/>
          </a:bodyPr>
          <a:lstStyle/>
          <a:p>
            <a:r>
              <a:rPr lang="en-US" sz="1400">
                <a:latin typeface="Arial" panose="020B0604020202020204" pitchFamily="34" charset="0"/>
                <a:ea typeface="AECOM Sans Light" panose="020B0404020202020204" pitchFamily="34" charset="0"/>
                <a:cs typeface="Arial" panose="020B0604020202020204" pitchFamily="34" charset="0"/>
              </a:rPr>
              <a:t>Make sure you check Notes or Quick Tips.</a:t>
            </a:r>
          </a:p>
        </p:txBody>
      </p:sp>
      <p:sp>
        <p:nvSpPr>
          <p:cNvPr id="48" name="TextBox 47">
            <a:extLst>
              <a:ext uri="{FF2B5EF4-FFF2-40B4-BE49-F238E27FC236}">
                <a16:creationId xmlns:a16="http://schemas.microsoft.com/office/drawing/2014/main" id="{B081F920-437B-45B5-A6C8-057410741570}"/>
              </a:ext>
            </a:extLst>
          </p:cNvPr>
          <p:cNvSpPr txBox="1"/>
          <p:nvPr/>
        </p:nvSpPr>
        <p:spPr>
          <a:xfrm>
            <a:off x="7300613" y="2329925"/>
            <a:ext cx="263826" cy="276999"/>
          </a:xfrm>
          <a:prstGeom prst="rect">
            <a:avLst/>
          </a:prstGeom>
          <a:noFill/>
        </p:spPr>
        <p:txBody>
          <a:bodyPr wrap="square" rtlCol="0">
            <a:spAutoFit/>
          </a:bodyPr>
          <a:lstStyle/>
          <a:p>
            <a:r>
              <a:rPr lang="en-US" sz="1200">
                <a:solidFill>
                  <a:schemeClr val="bg1"/>
                </a:solidFill>
                <a:latin typeface="Arial" panose="020B0604020202020204" pitchFamily="34" charset="0"/>
                <a:ea typeface="AECOM Sans" panose="020B0504020202020204" pitchFamily="34" charset="0"/>
                <a:cs typeface="Arial" panose="020B0604020202020204" pitchFamily="34" charset="0"/>
              </a:rPr>
              <a:t>2</a:t>
            </a:r>
          </a:p>
        </p:txBody>
      </p:sp>
      <p:sp>
        <p:nvSpPr>
          <p:cNvPr id="42" name="Rectangle 41">
            <a:extLst>
              <a:ext uri="{FF2B5EF4-FFF2-40B4-BE49-F238E27FC236}">
                <a16:creationId xmlns:a16="http://schemas.microsoft.com/office/drawing/2014/main" id="{4EC747B1-90E3-438B-8E3D-81423D0647BA}"/>
              </a:ext>
            </a:extLst>
          </p:cNvPr>
          <p:cNvSpPr/>
          <p:nvPr/>
        </p:nvSpPr>
        <p:spPr>
          <a:xfrm>
            <a:off x="4372059" y="3066564"/>
            <a:ext cx="2174656" cy="1068555"/>
          </a:xfrm>
          <a:prstGeom prst="rect">
            <a:avLst/>
          </a:prstGeom>
          <a:solidFill>
            <a:srgbClr val="FFC0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0ECFC49-1116-08D7-FF26-CFDFF28FCC6A}"/>
              </a:ext>
            </a:extLst>
          </p:cNvPr>
          <p:cNvSpPr txBox="1"/>
          <p:nvPr/>
        </p:nvSpPr>
        <p:spPr>
          <a:xfrm>
            <a:off x="525910" y="689847"/>
            <a:ext cx="11570840" cy="461665"/>
          </a:xfrm>
          <a:prstGeom prst="rect">
            <a:avLst/>
          </a:prstGeom>
          <a:noFill/>
        </p:spPr>
        <p:txBody>
          <a:bodyPr wrap="square" rtlCol="0">
            <a:spAutoFit/>
          </a:bodyPr>
          <a:lstStyle/>
          <a:p>
            <a:r>
              <a:rPr lang="en-US" sz="2400" b="1">
                <a:solidFill>
                  <a:srgbClr val="093B60"/>
                </a:solidFill>
                <a:latin typeface="Arial" panose="020B0604020202020204" pitchFamily="34" charset="0"/>
                <a:ea typeface="AECOM Sans" panose="020B0504020202020204" pitchFamily="34" charset="0"/>
                <a:cs typeface="Arial" panose="020B0604020202020204" pitchFamily="34" charset="0"/>
              </a:rPr>
              <a:t>3.2	Unified Grant Application Process</a:t>
            </a:r>
          </a:p>
        </p:txBody>
      </p:sp>
    </p:spTree>
    <p:extLst>
      <p:ext uri="{BB962C8B-B14F-4D97-AF65-F5344CB8AC3E}">
        <p14:creationId xmlns:p14="http://schemas.microsoft.com/office/powerpoint/2010/main" val="21119808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A6AB132-D280-1630-E2DE-A5F098DBE28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39965" y="1513184"/>
            <a:ext cx="6186974" cy="4804487"/>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15D462D9-800E-451E-A8E6-5DF1D145BC67}"/>
              </a:ext>
            </a:extLst>
          </p:cNvPr>
          <p:cNvSpPr/>
          <p:nvPr/>
        </p:nvSpPr>
        <p:spPr>
          <a:xfrm rot="5400000">
            <a:off x="5910806" y="-5910805"/>
            <a:ext cx="370390" cy="12192001"/>
          </a:xfrm>
          <a:prstGeom prst="rect">
            <a:avLst/>
          </a:prstGeom>
          <a:solidFill>
            <a:srgbClr val="093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9">
            <a:extLst>
              <a:ext uri="{FF2B5EF4-FFF2-40B4-BE49-F238E27FC236}">
                <a16:creationId xmlns:a16="http://schemas.microsoft.com/office/drawing/2014/main" id="{433083A6-4D25-40E1-88BB-CB109FB51F8E}"/>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9733280" y="5578625"/>
            <a:ext cx="2283261" cy="1151995"/>
          </a:xfrm>
        </p:spPr>
      </p:pic>
      <p:sp>
        <p:nvSpPr>
          <p:cNvPr id="20" name="Rectangle 19">
            <a:extLst>
              <a:ext uri="{FF2B5EF4-FFF2-40B4-BE49-F238E27FC236}">
                <a16:creationId xmlns:a16="http://schemas.microsoft.com/office/drawing/2014/main" id="{DF2E5BA8-C8D6-4C75-A8A6-81064C1CDDDC}"/>
              </a:ext>
            </a:extLst>
          </p:cNvPr>
          <p:cNvSpPr/>
          <p:nvPr/>
        </p:nvSpPr>
        <p:spPr>
          <a:xfrm rot="5400000">
            <a:off x="6073142" y="-5707024"/>
            <a:ext cx="45719" cy="12192002"/>
          </a:xfrm>
          <a:prstGeom prst="rect">
            <a:avLst/>
          </a:prstGeom>
          <a:solidFill>
            <a:srgbClr val="29A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1718DDF-3AEE-4F66-8379-F1A563006FB1}"/>
              </a:ext>
            </a:extLst>
          </p:cNvPr>
          <p:cNvSpPr txBox="1"/>
          <p:nvPr/>
        </p:nvSpPr>
        <p:spPr>
          <a:xfrm>
            <a:off x="208347" y="-47587"/>
            <a:ext cx="2545209" cy="430887"/>
          </a:xfrm>
          <a:prstGeom prst="rect">
            <a:avLst/>
          </a:prstGeom>
          <a:noFill/>
        </p:spPr>
        <p:txBody>
          <a:bodyPr wrap="square" rtlCol="0">
            <a:spAutoFit/>
          </a:bodyPr>
          <a:lstStyle/>
          <a:p>
            <a:r>
              <a:rPr lang="en-US" sz="2200" b="1">
                <a:solidFill>
                  <a:schemeClr val="bg1"/>
                </a:solidFill>
                <a:latin typeface="Arial" panose="020B0604020202020204" pitchFamily="34" charset="0"/>
                <a:ea typeface="AECOM Sans" panose="020B0504020202020204" pitchFamily="34" charset="0"/>
                <a:cs typeface="Arial" panose="020B0604020202020204" pitchFamily="34" charset="0"/>
              </a:rPr>
              <a:t>ncdot.gov</a:t>
            </a:r>
          </a:p>
        </p:txBody>
      </p:sp>
      <p:sp>
        <p:nvSpPr>
          <p:cNvPr id="43" name="Oval 42">
            <a:extLst>
              <a:ext uri="{FF2B5EF4-FFF2-40B4-BE49-F238E27FC236}">
                <a16:creationId xmlns:a16="http://schemas.microsoft.com/office/drawing/2014/main" id="{46BCD1E4-5727-49E2-BBE3-BFB5EFB63E98}"/>
              </a:ext>
            </a:extLst>
          </p:cNvPr>
          <p:cNvSpPr/>
          <p:nvPr/>
        </p:nvSpPr>
        <p:spPr>
          <a:xfrm>
            <a:off x="7318258" y="1879960"/>
            <a:ext cx="231892" cy="231892"/>
          </a:xfrm>
          <a:prstGeom prst="ellipse">
            <a:avLst/>
          </a:prstGeom>
          <a:solidFill>
            <a:srgbClr val="0F3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latin typeface="Arial" panose="020B0604020202020204" pitchFamily="34" charset="0"/>
              <a:ea typeface="AECOM Sans" panose="020B0504020202020204" pitchFamily="34" charset="0"/>
              <a:cs typeface="Arial" panose="020B0604020202020204" pitchFamily="34" charset="0"/>
            </a:endParaRPr>
          </a:p>
        </p:txBody>
      </p:sp>
      <p:sp>
        <p:nvSpPr>
          <p:cNvPr id="44" name="TextBox 43">
            <a:extLst>
              <a:ext uri="{FF2B5EF4-FFF2-40B4-BE49-F238E27FC236}">
                <a16:creationId xmlns:a16="http://schemas.microsoft.com/office/drawing/2014/main" id="{EF93C9F1-07B1-4683-AF0A-D5479E90CB2B}"/>
              </a:ext>
            </a:extLst>
          </p:cNvPr>
          <p:cNvSpPr txBox="1"/>
          <p:nvPr/>
        </p:nvSpPr>
        <p:spPr>
          <a:xfrm>
            <a:off x="7612121" y="1851812"/>
            <a:ext cx="4330032" cy="307777"/>
          </a:xfrm>
          <a:prstGeom prst="rect">
            <a:avLst/>
          </a:prstGeom>
          <a:noFill/>
        </p:spPr>
        <p:txBody>
          <a:bodyPr wrap="none" rtlCol="0">
            <a:spAutoFit/>
          </a:bodyPr>
          <a:lstStyle/>
          <a:p>
            <a:r>
              <a:rPr lang="en-US" sz="1400">
                <a:latin typeface="Arial" panose="020B0604020202020204" pitchFamily="34" charset="0"/>
                <a:ea typeface="AECOM Sans Light" panose="020B0404020202020204" pitchFamily="34" charset="0"/>
                <a:cs typeface="Arial" panose="020B0604020202020204" pitchFamily="34" charset="0"/>
              </a:rPr>
              <a:t>Follow the steps provided for each funding program.</a:t>
            </a:r>
          </a:p>
        </p:txBody>
      </p:sp>
      <p:sp>
        <p:nvSpPr>
          <p:cNvPr id="45" name="TextBox 44">
            <a:extLst>
              <a:ext uri="{FF2B5EF4-FFF2-40B4-BE49-F238E27FC236}">
                <a16:creationId xmlns:a16="http://schemas.microsoft.com/office/drawing/2014/main" id="{BFD1DFFB-3FB9-4295-A369-275B57FBFB52}"/>
              </a:ext>
            </a:extLst>
          </p:cNvPr>
          <p:cNvSpPr txBox="1"/>
          <p:nvPr/>
        </p:nvSpPr>
        <p:spPr>
          <a:xfrm>
            <a:off x="7300613" y="1857380"/>
            <a:ext cx="263826" cy="276999"/>
          </a:xfrm>
          <a:prstGeom prst="rect">
            <a:avLst/>
          </a:prstGeom>
          <a:noFill/>
        </p:spPr>
        <p:txBody>
          <a:bodyPr wrap="square" rtlCol="0">
            <a:spAutoFit/>
          </a:bodyPr>
          <a:lstStyle/>
          <a:p>
            <a:r>
              <a:rPr lang="en-US" sz="1200">
                <a:solidFill>
                  <a:schemeClr val="bg1"/>
                </a:solidFill>
                <a:latin typeface="Arial" panose="020B0604020202020204" pitchFamily="34" charset="0"/>
                <a:ea typeface="AECOM Sans" panose="020B0504020202020204" pitchFamily="34" charset="0"/>
                <a:cs typeface="Arial" panose="020B0604020202020204" pitchFamily="34" charset="0"/>
              </a:rPr>
              <a:t>1</a:t>
            </a:r>
          </a:p>
        </p:txBody>
      </p:sp>
      <p:sp>
        <p:nvSpPr>
          <p:cNvPr id="46" name="Oval 45">
            <a:extLst>
              <a:ext uri="{FF2B5EF4-FFF2-40B4-BE49-F238E27FC236}">
                <a16:creationId xmlns:a16="http://schemas.microsoft.com/office/drawing/2014/main" id="{0CBA5BB2-1DC6-475F-A1A6-0B212BA2CB00}"/>
              </a:ext>
            </a:extLst>
          </p:cNvPr>
          <p:cNvSpPr/>
          <p:nvPr/>
        </p:nvSpPr>
        <p:spPr>
          <a:xfrm>
            <a:off x="7318258" y="2352505"/>
            <a:ext cx="231892" cy="231892"/>
          </a:xfrm>
          <a:prstGeom prst="ellipse">
            <a:avLst/>
          </a:prstGeom>
          <a:solidFill>
            <a:srgbClr val="0F3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latin typeface="Arial" panose="020B0604020202020204" pitchFamily="34" charset="0"/>
              <a:ea typeface="AECOM Sans" panose="020B0504020202020204" pitchFamily="34" charset="0"/>
              <a:cs typeface="Arial" panose="020B0604020202020204" pitchFamily="34" charset="0"/>
            </a:endParaRPr>
          </a:p>
        </p:txBody>
      </p:sp>
      <p:sp>
        <p:nvSpPr>
          <p:cNvPr id="47" name="TextBox 46">
            <a:extLst>
              <a:ext uri="{FF2B5EF4-FFF2-40B4-BE49-F238E27FC236}">
                <a16:creationId xmlns:a16="http://schemas.microsoft.com/office/drawing/2014/main" id="{75D08B40-48C3-42EB-BF72-9032C022B103}"/>
              </a:ext>
            </a:extLst>
          </p:cNvPr>
          <p:cNvSpPr txBox="1"/>
          <p:nvPr/>
        </p:nvSpPr>
        <p:spPr>
          <a:xfrm>
            <a:off x="7612121" y="2324357"/>
            <a:ext cx="3520516" cy="307777"/>
          </a:xfrm>
          <a:prstGeom prst="rect">
            <a:avLst/>
          </a:prstGeom>
          <a:noFill/>
        </p:spPr>
        <p:txBody>
          <a:bodyPr wrap="none" rtlCol="0">
            <a:spAutoFit/>
          </a:bodyPr>
          <a:lstStyle/>
          <a:p>
            <a:r>
              <a:rPr lang="en-US" sz="1400">
                <a:latin typeface="Arial" panose="020B0604020202020204" pitchFamily="34" charset="0"/>
                <a:ea typeface="AECOM Sans Light" panose="020B0404020202020204" pitchFamily="34" charset="0"/>
                <a:cs typeface="Arial" panose="020B0604020202020204" pitchFamily="34" charset="0"/>
              </a:rPr>
              <a:t>Make sure you check Notes or Quick Tips.</a:t>
            </a:r>
          </a:p>
        </p:txBody>
      </p:sp>
      <p:sp>
        <p:nvSpPr>
          <p:cNvPr id="48" name="TextBox 47">
            <a:extLst>
              <a:ext uri="{FF2B5EF4-FFF2-40B4-BE49-F238E27FC236}">
                <a16:creationId xmlns:a16="http://schemas.microsoft.com/office/drawing/2014/main" id="{CECDD28F-BD04-4DB1-A71C-DEA60B89CF47}"/>
              </a:ext>
            </a:extLst>
          </p:cNvPr>
          <p:cNvSpPr txBox="1"/>
          <p:nvPr/>
        </p:nvSpPr>
        <p:spPr>
          <a:xfrm>
            <a:off x="7300613" y="2329925"/>
            <a:ext cx="263826" cy="276999"/>
          </a:xfrm>
          <a:prstGeom prst="rect">
            <a:avLst/>
          </a:prstGeom>
          <a:noFill/>
        </p:spPr>
        <p:txBody>
          <a:bodyPr wrap="square" rtlCol="0">
            <a:spAutoFit/>
          </a:bodyPr>
          <a:lstStyle/>
          <a:p>
            <a:r>
              <a:rPr lang="en-US" sz="1200">
                <a:solidFill>
                  <a:schemeClr val="bg1"/>
                </a:solidFill>
                <a:latin typeface="Arial" panose="020B0604020202020204" pitchFamily="34" charset="0"/>
                <a:ea typeface="AECOM Sans" panose="020B0504020202020204" pitchFamily="34" charset="0"/>
                <a:cs typeface="Arial" panose="020B0604020202020204" pitchFamily="34" charset="0"/>
              </a:rPr>
              <a:t>2</a:t>
            </a:r>
          </a:p>
        </p:txBody>
      </p:sp>
      <p:sp>
        <p:nvSpPr>
          <p:cNvPr id="49" name="Oval 48">
            <a:extLst>
              <a:ext uri="{FF2B5EF4-FFF2-40B4-BE49-F238E27FC236}">
                <a16:creationId xmlns:a16="http://schemas.microsoft.com/office/drawing/2014/main" id="{C6E33B3A-9766-463A-86A8-EAA0D19C86B4}"/>
              </a:ext>
            </a:extLst>
          </p:cNvPr>
          <p:cNvSpPr/>
          <p:nvPr/>
        </p:nvSpPr>
        <p:spPr>
          <a:xfrm>
            <a:off x="7318258" y="2825050"/>
            <a:ext cx="231892" cy="231892"/>
          </a:xfrm>
          <a:prstGeom prst="ellipse">
            <a:avLst/>
          </a:prstGeom>
          <a:solidFill>
            <a:srgbClr val="0F3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latin typeface="Arial" panose="020B0604020202020204" pitchFamily="34" charset="0"/>
              <a:ea typeface="AECOM Sans" panose="020B0504020202020204" pitchFamily="34" charset="0"/>
              <a:cs typeface="Arial" panose="020B0604020202020204" pitchFamily="34" charset="0"/>
            </a:endParaRPr>
          </a:p>
        </p:txBody>
      </p:sp>
      <p:sp>
        <p:nvSpPr>
          <p:cNvPr id="50" name="TextBox 49">
            <a:extLst>
              <a:ext uri="{FF2B5EF4-FFF2-40B4-BE49-F238E27FC236}">
                <a16:creationId xmlns:a16="http://schemas.microsoft.com/office/drawing/2014/main" id="{886DE71C-5FFE-4BF4-9126-CFB15782D84F}"/>
              </a:ext>
            </a:extLst>
          </p:cNvPr>
          <p:cNvSpPr txBox="1"/>
          <p:nvPr/>
        </p:nvSpPr>
        <p:spPr>
          <a:xfrm>
            <a:off x="7612121" y="2796902"/>
            <a:ext cx="4216713" cy="523220"/>
          </a:xfrm>
          <a:prstGeom prst="rect">
            <a:avLst/>
          </a:prstGeom>
          <a:noFill/>
        </p:spPr>
        <p:txBody>
          <a:bodyPr wrap="square" rtlCol="0">
            <a:spAutoFit/>
          </a:bodyPr>
          <a:lstStyle/>
          <a:p>
            <a:r>
              <a:rPr lang="en-US" sz="1400">
                <a:latin typeface="Arial" panose="020B0604020202020204" pitchFamily="34" charset="0"/>
                <a:ea typeface="AECOM Sans Light" panose="020B0404020202020204" pitchFamily="34" charset="0"/>
                <a:cs typeface="Arial" panose="020B0604020202020204" pitchFamily="34" charset="0"/>
              </a:rPr>
              <a:t>Click hyperlinks under Resources and Links for more resources.</a:t>
            </a:r>
          </a:p>
        </p:txBody>
      </p:sp>
      <p:sp>
        <p:nvSpPr>
          <p:cNvPr id="51" name="TextBox 50">
            <a:extLst>
              <a:ext uri="{FF2B5EF4-FFF2-40B4-BE49-F238E27FC236}">
                <a16:creationId xmlns:a16="http://schemas.microsoft.com/office/drawing/2014/main" id="{301613E1-2706-4FAB-95B6-513C316CE80C}"/>
              </a:ext>
            </a:extLst>
          </p:cNvPr>
          <p:cNvSpPr txBox="1"/>
          <p:nvPr/>
        </p:nvSpPr>
        <p:spPr>
          <a:xfrm>
            <a:off x="7300613" y="2802470"/>
            <a:ext cx="263826" cy="276999"/>
          </a:xfrm>
          <a:prstGeom prst="rect">
            <a:avLst/>
          </a:prstGeom>
          <a:noFill/>
        </p:spPr>
        <p:txBody>
          <a:bodyPr wrap="square" rtlCol="0">
            <a:spAutoFit/>
          </a:bodyPr>
          <a:lstStyle/>
          <a:p>
            <a:r>
              <a:rPr lang="en-US" sz="1200">
                <a:solidFill>
                  <a:schemeClr val="bg1"/>
                </a:solidFill>
                <a:latin typeface="Arial" panose="020B0604020202020204" pitchFamily="34" charset="0"/>
                <a:ea typeface="AECOM Sans" panose="020B0504020202020204" pitchFamily="34" charset="0"/>
                <a:cs typeface="Arial" panose="020B0604020202020204" pitchFamily="34" charset="0"/>
              </a:rPr>
              <a:t>3</a:t>
            </a:r>
          </a:p>
        </p:txBody>
      </p:sp>
      <p:sp>
        <p:nvSpPr>
          <p:cNvPr id="42" name="Rectangle 41">
            <a:extLst>
              <a:ext uri="{FF2B5EF4-FFF2-40B4-BE49-F238E27FC236}">
                <a16:creationId xmlns:a16="http://schemas.microsoft.com/office/drawing/2014/main" id="{4EC747B1-90E3-438B-8E3D-81423D0647BA}"/>
              </a:ext>
            </a:extLst>
          </p:cNvPr>
          <p:cNvSpPr/>
          <p:nvPr/>
        </p:nvSpPr>
        <p:spPr>
          <a:xfrm>
            <a:off x="4372059" y="5107939"/>
            <a:ext cx="2174656" cy="693419"/>
          </a:xfrm>
          <a:prstGeom prst="rect">
            <a:avLst/>
          </a:prstGeom>
          <a:solidFill>
            <a:srgbClr val="FFC0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C540054-9370-66A1-5294-7F61CCBFD7E1}"/>
              </a:ext>
            </a:extLst>
          </p:cNvPr>
          <p:cNvSpPr txBox="1"/>
          <p:nvPr/>
        </p:nvSpPr>
        <p:spPr>
          <a:xfrm>
            <a:off x="525910" y="689847"/>
            <a:ext cx="11570840" cy="461665"/>
          </a:xfrm>
          <a:prstGeom prst="rect">
            <a:avLst/>
          </a:prstGeom>
          <a:noFill/>
        </p:spPr>
        <p:txBody>
          <a:bodyPr wrap="square" rtlCol="0">
            <a:spAutoFit/>
          </a:bodyPr>
          <a:lstStyle/>
          <a:p>
            <a:r>
              <a:rPr lang="en-US" sz="2400" b="1">
                <a:solidFill>
                  <a:srgbClr val="093B60"/>
                </a:solidFill>
                <a:latin typeface="Arial" panose="020B0604020202020204" pitchFamily="34" charset="0"/>
                <a:ea typeface="AECOM Sans" panose="020B0504020202020204" pitchFamily="34" charset="0"/>
                <a:cs typeface="Arial" panose="020B0604020202020204" pitchFamily="34" charset="0"/>
              </a:rPr>
              <a:t>3.2	Unified Grant Application Process</a:t>
            </a:r>
          </a:p>
        </p:txBody>
      </p:sp>
    </p:spTree>
    <p:extLst>
      <p:ext uri="{BB962C8B-B14F-4D97-AF65-F5344CB8AC3E}">
        <p14:creationId xmlns:p14="http://schemas.microsoft.com/office/powerpoint/2010/main" val="124055334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9AACA4-765D-D89F-173B-3FDF9EDE29C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39965" y="1513184"/>
            <a:ext cx="6186974" cy="4804487"/>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15D462D9-800E-451E-A8E6-5DF1D145BC67}"/>
              </a:ext>
            </a:extLst>
          </p:cNvPr>
          <p:cNvSpPr/>
          <p:nvPr/>
        </p:nvSpPr>
        <p:spPr>
          <a:xfrm rot="5400000">
            <a:off x="5910806" y="-5910805"/>
            <a:ext cx="370390" cy="12192001"/>
          </a:xfrm>
          <a:prstGeom prst="rect">
            <a:avLst/>
          </a:prstGeom>
          <a:solidFill>
            <a:srgbClr val="093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9">
            <a:extLst>
              <a:ext uri="{FF2B5EF4-FFF2-40B4-BE49-F238E27FC236}">
                <a16:creationId xmlns:a16="http://schemas.microsoft.com/office/drawing/2014/main" id="{433083A6-4D25-40E1-88BB-CB109FB51F8E}"/>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9733280" y="5578625"/>
            <a:ext cx="2283261" cy="1151995"/>
          </a:xfrm>
        </p:spPr>
      </p:pic>
      <p:sp>
        <p:nvSpPr>
          <p:cNvPr id="20" name="Rectangle 19">
            <a:extLst>
              <a:ext uri="{FF2B5EF4-FFF2-40B4-BE49-F238E27FC236}">
                <a16:creationId xmlns:a16="http://schemas.microsoft.com/office/drawing/2014/main" id="{DF2E5BA8-C8D6-4C75-A8A6-81064C1CDDDC}"/>
              </a:ext>
            </a:extLst>
          </p:cNvPr>
          <p:cNvSpPr/>
          <p:nvPr/>
        </p:nvSpPr>
        <p:spPr>
          <a:xfrm rot="5400000">
            <a:off x="6073142" y="-5707024"/>
            <a:ext cx="45719" cy="12192002"/>
          </a:xfrm>
          <a:prstGeom prst="rect">
            <a:avLst/>
          </a:prstGeom>
          <a:solidFill>
            <a:srgbClr val="29A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1718DDF-3AEE-4F66-8379-F1A563006FB1}"/>
              </a:ext>
            </a:extLst>
          </p:cNvPr>
          <p:cNvSpPr txBox="1"/>
          <p:nvPr/>
        </p:nvSpPr>
        <p:spPr>
          <a:xfrm>
            <a:off x="208347" y="-47587"/>
            <a:ext cx="2545209" cy="430887"/>
          </a:xfrm>
          <a:prstGeom prst="rect">
            <a:avLst/>
          </a:prstGeom>
          <a:noFill/>
        </p:spPr>
        <p:txBody>
          <a:bodyPr wrap="square" rtlCol="0">
            <a:spAutoFit/>
          </a:bodyPr>
          <a:lstStyle/>
          <a:p>
            <a:r>
              <a:rPr lang="en-US" sz="2200" b="1">
                <a:solidFill>
                  <a:schemeClr val="bg1"/>
                </a:solidFill>
                <a:latin typeface="Arial" panose="020B0604020202020204" pitchFamily="34" charset="0"/>
                <a:ea typeface="AECOM Sans" panose="020B0504020202020204" pitchFamily="34" charset="0"/>
                <a:cs typeface="Arial" panose="020B0604020202020204" pitchFamily="34" charset="0"/>
              </a:rPr>
              <a:t>ncdot.gov</a:t>
            </a:r>
          </a:p>
        </p:txBody>
      </p:sp>
      <p:sp>
        <p:nvSpPr>
          <p:cNvPr id="46" name="Oval 45">
            <a:extLst>
              <a:ext uri="{FF2B5EF4-FFF2-40B4-BE49-F238E27FC236}">
                <a16:creationId xmlns:a16="http://schemas.microsoft.com/office/drawing/2014/main" id="{45BDF7FC-CFB4-488E-9308-8DA99CEEF68C}"/>
              </a:ext>
            </a:extLst>
          </p:cNvPr>
          <p:cNvSpPr/>
          <p:nvPr/>
        </p:nvSpPr>
        <p:spPr>
          <a:xfrm>
            <a:off x="7316580" y="1879960"/>
            <a:ext cx="231892" cy="231892"/>
          </a:xfrm>
          <a:prstGeom prst="ellipse">
            <a:avLst/>
          </a:prstGeom>
          <a:solidFill>
            <a:srgbClr val="0F3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latin typeface="Arial" panose="020B0604020202020204" pitchFamily="34" charset="0"/>
              <a:ea typeface="AECOM Sans" panose="020B0504020202020204" pitchFamily="34" charset="0"/>
              <a:cs typeface="Arial" panose="020B0604020202020204" pitchFamily="34" charset="0"/>
            </a:endParaRPr>
          </a:p>
        </p:txBody>
      </p:sp>
      <p:sp>
        <p:nvSpPr>
          <p:cNvPr id="47" name="TextBox 46">
            <a:extLst>
              <a:ext uri="{FF2B5EF4-FFF2-40B4-BE49-F238E27FC236}">
                <a16:creationId xmlns:a16="http://schemas.microsoft.com/office/drawing/2014/main" id="{CBF9EF5E-D5F6-4A12-9EF6-B17AF4733A57}"/>
              </a:ext>
            </a:extLst>
          </p:cNvPr>
          <p:cNvSpPr txBox="1"/>
          <p:nvPr/>
        </p:nvSpPr>
        <p:spPr>
          <a:xfrm>
            <a:off x="7612121" y="1851812"/>
            <a:ext cx="4330032" cy="307777"/>
          </a:xfrm>
          <a:prstGeom prst="rect">
            <a:avLst/>
          </a:prstGeom>
          <a:noFill/>
        </p:spPr>
        <p:txBody>
          <a:bodyPr wrap="none" rtlCol="0">
            <a:spAutoFit/>
          </a:bodyPr>
          <a:lstStyle/>
          <a:p>
            <a:r>
              <a:rPr lang="en-US" sz="1400">
                <a:latin typeface="Arial" panose="020B0604020202020204" pitchFamily="34" charset="0"/>
                <a:ea typeface="AECOM Sans Light" panose="020B0404020202020204" pitchFamily="34" charset="0"/>
                <a:cs typeface="Arial" panose="020B0604020202020204" pitchFamily="34" charset="0"/>
              </a:rPr>
              <a:t>Follow the steps provided for each funding program.</a:t>
            </a:r>
          </a:p>
        </p:txBody>
      </p:sp>
      <p:sp>
        <p:nvSpPr>
          <p:cNvPr id="48" name="TextBox 47">
            <a:extLst>
              <a:ext uri="{FF2B5EF4-FFF2-40B4-BE49-F238E27FC236}">
                <a16:creationId xmlns:a16="http://schemas.microsoft.com/office/drawing/2014/main" id="{5B276642-4F7F-4449-8BE8-C6355C01F5CF}"/>
              </a:ext>
            </a:extLst>
          </p:cNvPr>
          <p:cNvSpPr txBox="1"/>
          <p:nvPr/>
        </p:nvSpPr>
        <p:spPr>
          <a:xfrm>
            <a:off x="7300613" y="1857380"/>
            <a:ext cx="263826" cy="276999"/>
          </a:xfrm>
          <a:prstGeom prst="rect">
            <a:avLst/>
          </a:prstGeom>
          <a:noFill/>
        </p:spPr>
        <p:txBody>
          <a:bodyPr wrap="square" rtlCol="0">
            <a:spAutoFit/>
          </a:bodyPr>
          <a:lstStyle/>
          <a:p>
            <a:r>
              <a:rPr lang="en-US" sz="1200">
                <a:solidFill>
                  <a:schemeClr val="bg1"/>
                </a:solidFill>
                <a:latin typeface="Arial" panose="020B0604020202020204" pitchFamily="34" charset="0"/>
                <a:ea typeface="AECOM Sans" panose="020B0504020202020204" pitchFamily="34" charset="0"/>
                <a:cs typeface="Arial" panose="020B0604020202020204" pitchFamily="34" charset="0"/>
              </a:rPr>
              <a:t>1</a:t>
            </a:r>
          </a:p>
        </p:txBody>
      </p:sp>
      <p:sp>
        <p:nvSpPr>
          <p:cNvPr id="49" name="Oval 48">
            <a:extLst>
              <a:ext uri="{FF2B5EF4-FFF2-40B4-BE49-F238E27FC236}">
                <a16:creationId xmlns:a16="http://schemas.microsoft.com/office/drawing/2014/main" id="{F8722B4E-D500-4DD6-AD20-D34B0D10977A}"/>
              </a:ext>
            </a:extLst>
          </p:cNvPr>
          <p:cNvSpPr/>
          <p:nvPr/>
        </p:nvSpPr>
        <p:spPr>
          <a:xfrm>
            <a:off x="7316580" y="2352505"/>
            <a:ext cx="231892" cy="231892"/>
          </a:xfrm>
          <a:prstGeom prst="ellipse">
            <a:avLst/>
          </a:prstGeom>
          <a:solidFill>
            <a:srgbClr val="0F3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latin typeface="Arial" panose="020B0604020202020204" pitchFamily="34" charset="0"/>
              <a:ea typeface="AECOM Sans" panose="020B0504020202020204" pitchFamily="34" charset="0"/>
              <a:cs typeface="Arial" panose="020B0604020202020204" pitchFamily="34" charset="0"/>
            </a:endParaRPr>
          </a:p>
        </p:txBody>
      </p:sp>
      <p:sp>
        <p:nvSpPr>
          <p:cNvPr id="50" name="TextBox 49">
            <a:extLst>
              <a:ext uri="{FF2B5EF4-FFF2-40B4-BE49-F238E27FC236}">
                <a16:creationId xmlns:a16="http://schemas.microsoft.com/office/drawing/2014/main" id="{D537D6F7-1A5B-46ED-8F1B-1A9DA256ABC3}"/>
              </a:ext>
            </a:extLst>
          </p:cNvPr>
          <p:cNvSpPr txBox="1"/>
          <p:nvPr/>
        </p:nvSpPr>
        <p:spPr>
          <a:xfrm>
            <a:off x="7612121" y="2324357"/>
            <a:ext cx="3520516" cy="307777"/>
          </a:xfrm>
          <a:prstGeom prst="rect">
            <a:avLst/>
          </a:prstGeom>
          <a:noFill/>
        </p:spPr>
        <p:txBody>
          <a:bodyPr wrap="none" rtlCol="0">
            <a:spAutoFit/>
          </a:bodyPr>
          <a:lstStyle/>
          <a:p>
            <a:r>
              <a:rPr lang="en-US" sz="1400">
                <a:latin typeface="Arial" panose="020B0604020202020204" pitchFamily="34" charset="0"/>
                <a:ea typeface="AECOM Sans Light" panose="020B0404020202020204" pitchFamily="34" charset="0"/>
                <a:cs typeface="Arial" panose="020B0604020202020204" pitchFamily="34" charset="0"/>
              </a:rPr>
              <a:t>Make sure you check Notes or Quick Tips.</a:t>
            </a:r>
          </a:p>
        </p:txBody>
      </p:sp>
      <p:sp>
        <p:nvSpPr>
          <p:cNvPr id="51" name="TextBox 50">
            <a:extLst>
              <a:ext uri="{FF2B5EF4-FFF2-40B4-BE49-F238E27FC236}">
                <a16:creationId xmlns:a16="http://schemas.microsoft.com/office/drawing/2014/main" id="{B764025D-0007-4B17-AF10-55AD8158E89B}"/>
              </a:ext>
            </a:extLst>
          </p:cNvPr>
          <p:cNvSpPr txBox="1"/>
          <p:nvPr/>
        </p:nvSpPr>
        <p:spPr>
          <a:xfrm>
            <a:off x="7300613" y="2329925"/>
            <a:ext cx="263826" cy="276999"/>
          </a:xfrm>
          <a:prstGeom prst="rect">
            <a:avLst/>
          </a:prstGeom>
          <a:noFill/>
        </p:spPr>
        <p:txBody>
          <a:bodyPr wrap="square" rtlCol="0">
            <a:spAutoFit/>
          </a:bodyPr>
          <a:lstStyle/>
          <a:p>
            <a:r>
              <a:rPr lang="en-US" sz="1200">
                <a:solidFill>
                  <a:schemeClr val="bg1"/>
                </a:solidFill>
                <a:latin typeface="Arial" panose="020B0604020202020204" pitchFamily="34" charset="0"/>
                <a:ea typeface="AECOM Sans" panose="020B0504020202020204" pitchFamily="34" charset="0"/>
                <a:cs typeface="Arial" panose="020B0604020202020204" pitchFamily="34" charset="0"/>
              </a:rPr>
              <a:t>2</a:t>
            </a:r>
          </a:p>
        </p:txBody>
      </p:sp>
      <p:sp>
        <p:nvSpPr>
          <p:cNvPr id="52" name="Oval 51">
            <a:extLst>
              <a:ext uri="{FF2B5EF4-FFF2-40B4-BE49-F238E27FC236}">
                <a16:creationId xmlns:a16="http://schemas.microsoft.com/office/drawing/2014/main" id="{A2E5E889-23C9-46FA-8610-1FB895875BA1}"/>
              </a:ext>
            </a:extLst>
          </p:cNvPr>
          <p:cNvSpPr/>
          <p:nvPr/>
        </p:nvSpPr>
        <p:spPr>
          <a:xfrm>
            <a:off x="7316580" y="2825050"/>
            <a:ext cx="231892" cy="231892"/>
          </a:xfrm>
          <a:prstGeom prst="ellipse">
            <a:avLst/>
          </a:prstGeom>
          <a:solidFill>
            <a:srgbClr val="0F3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latin typeface="Arial" panose="020B0604020202020204" pitchFamily="34" charset="0"/>
              <a:ea typeface="AECOM Sans" panose="020B0504020202020204" pitchFamily="34" charset="0"/>
              <a:cs typeface="Arial" panose="020B0604020202020204" pitchFamily="34" charset="0"/>
            </a:endParaRPr>
          </a:p>
        </p:txBody>
      </p:sp>
      <p:sp>
        <p:nvSpPr>
          <p:cNvPr id="53" name="TextBox 52">
            <a:extLst>
              <a:ext uri="{FF2B5EF4-FFF2-40B4-BE49-F238E27FC236}">
                <a16:creationId xmlns:a16="http://schemas.microsoft.com/office/drawing/2014/main" id="{F51C877D-A721-4587-8FD3-A5679EFFF8A6}"/>
              </a:ext>
            </a:extLst>
          </p:cNvPr>
          <p:cNvSpPr txBox="1"/>
          <p:nvPr/>
        </p:nvSpPr>
        <p:spPr>
          <a:xfrm>
            <a:off x="7612121" y="2796902"/>
            <a:ext cx="4216713" cy="523220"/>
          </a:xfrm>
          <a:prstGeom prst="rect">
            <a:avLst/>
          </a:prstGeom>
          <a:noFill/>
        </p:spPr>
        <p:txBody>
          <a:bodyPr wrap="square" rtlCol="0">
            <a:spAutoFit/>
          </a:bodyPr>
          <a:lstStyle/>
          <a:p>
            <a:r>
              <a:rPr lang="en-US" sz="1400">
                <a:latin typeface="Arial" panose="020B0604020202020204" pitchFamily="34" charset="0"/>
                <a:ea typeface="AECOM Sans Light" panose="020B0404020202020204" pitchFamily="34" charset="0"/>
                <a:cs typeface="Arial" panose="020B0604020202020204" pitchFamily="34" charset="0"/>
              </a:rPr>
              <a:t>Click hyperlinks under Resources and Links for more resources.</a:t>
            </a:r>
          </a:p>
        </p:txBody>
      </p:sp>
      <p:sp>
        <p:nvSpPr>
          <p:cNvPr id="54" name="TextBox 53">
            <a:extLst>
              <a:ext uri="{FF2B5EF4-FFF2-40B4-BE49-F238E27FC236}">
                <a16:creationId xmlns:a16="http://schemas.microsoft.com/office/drawing/2014/main" id="{2B301C7C-184E-4566-8295-3ECC305393E8}"/>
              </a:ext>
            </a:extLst>
          </p:cNvPr>
          <p:cNvSpPr txBox="1"/>
          <p:nvPr/>
        </p:nvSpPr>
        <p:spPr>
          <a:xfrm>
            <a:off x="7300613" y="2802470"/>
            <a:ext cx="263826" cy="276999"/>
          </a:xfrm>
          <a:prstGeom prst="rect">
            <a:avLst/>
          </a:prstGeom>
          <a:noFill/>
        </p:spPr>
        <p:txBody>
          <a:bodyPr wrap="square" rtlCol="0">
            <a:spAutoFit/>
          </a:bodyPr>
          <a:lstStyle/>
          <a:p>
            <a:r>
              <a:rPr lang="en-US" sz="1200">
                <a:solidFill>
                  <a:schemeClr val="bg1"/>
                </a:solidFill>
                <a:latin typeface="Arial" panose="020B0604020202020204" pitchFamily="34" charset="0"/>
                <a:ea typeface="AECOM Sans" panose="020B0504020202020204" pitchFamily="34" charset="0"/>
                <a:cs typeface="Arial" panose="020B0604020202020204" pitchFamily="34" charset="0"/>
              </a:rPr>
              <a:t>3</a:t>
            </a:r>
          </a:p>
        </p:txBody>
      </p:sp>
      <p:sp>
        <p:nvSpPr>
          <p:cNvPr id="55" name="Oval 54">
            <a:extLst>
              <a:ext uri="{FF2B5EF4-FFF2-40B4-BE49-F238E27FC236}">
                <a16:creationId xmlns:a16="http://schemas.microsoft.com/office/drawing/2014/main" id="{19A33138-9865-4A47-8750-A2E56AC6D0F2}"/>
              </a:ext>
            </a:extLst>
          </p:cNvPr>
          <p:cNvSpPr/>
          <p:nvPr/>
        </p:nvSpPr>
        <p:spPr>
          <a:xfrm>
            <a:off x="7316580" y="3507360"/>
            <a:ext cx="231892" cy="231892"/>
          </a:xfrm>
          <a:prstGeom prst="ellipse">
            <a:avLst/>
          </a:prstGeom>
          <a:solidFill>
            <a:srgbClr val="0F3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latin typeface="Arial" panose="020B0604020202020204" pitchFamily="34" charset="0"/>
              <a:ea typeface="AECOM Sans" panose="020B0504020202020204" pitchFamily="34" charset="0"/>
              <a:cs typeface="Arial" panose="020B0604020202020204" pitchFamily="34" charset="0"/>
            </a:endParaRPr>
          </a:p>
        </p:txBody>
      </p:sp>
      <p:sp>
        <p:nvSpPr>
          <p:cNvPr id="56" name="TextBox 55">
            <a:extLst>
              <a:ext uri="{FF2B5EF4-FFF2-40B4-BE49-F238E27FC236}">
                <a16:creationId xmlns:a16="http://schemas.microsoft.com/office/drawing/2014/main" id="{A7BE22A8-EF2C-4D2B-9069-7B04F4302944}"/>
              </a:ext>
            </a:extLst>
          </p:cNvPr>
          <p:cNvSpPr txBox="1"/>
          <p:nvPr/>
        </p:nvSpPr>
        <p:spPr>
          <a:xfrm>
            <a:off x="7612121" y="3479212"/>
            <a:ext cx="4289260" cy="738664"/>
          </a:xfrm>
          <a:prstGeom prst="rect">
            <a:avLst/>
          </a:prstGeom>
          <a:noFill/>
        </p:spPr>
        <p:txBody>
          <a:bodyPr wrap="square" rtlCol="0">
            <a:spAutoFit/>
          </a:bodyPr>
          <a:lstStyle/>
          <a:p>
            <a:r>
              <a:rPr lang="en-US" sz="1400">
                <a:latin typeface="Arial" panose="020B0604020202020204" pitchFamily="34" charset="0"/>
                <a:ea typeface="AECOM Sans Light" panose="020B0404020202020204" pitchFamily="34" charset="0"/>
                <a:cs typeface="Arial" panose="020B0604020202020204" pitchFamily="34" charset="0"/>
              </a:rPr>
              <a:t>Refer to the general timeframe for completing the step. Refer to Part 3.1 for the Overall Program Timeline.</a:t>
            </a:r>
          </a:p>
        </p:txBody>
      </p:sp>
      <p:sp>
        <p:nvSpPr>
          <p:cNvPr id="57" name="TextBox 56">
            <a:extLst>
              <a:ext uri="{FF2B5EF4-FFF2-40B4-BE49-F238E27FC236}">
                <a16:creationId xmlns:a16="http://schemas.microsoft.com/office/drawing/2014/main" id="{4DAAE619-C70B-40E8-A90D-55BA927A8B3D}"/>
              </a:ext>
            </a:extLst>
          </p:cNvPr>
          <p:cNvSpPr txBox="1"/>
          <p:nvPr/>
        </p:nvSpPr>
        <p:spPr>
          <a:xfrm>
            <a:off x="7300613" y="3484780"/>
            <a:ext cx="263826" cy="276999"/>
          </a:xfrm>
          <a:prstGeom prst="rect">
            <a:avLst/>
          </a:prstGeom>
          <a:noFill/>
        </p:spPr>
        <p:txBody>
          <a:bodyPr wrap="square" rtlCol="0">
            <a:spAutoFit/>
          </a:bodyPr>
          <a:lstStyle/>
          <a:p>
            <a:r>
              <a:rPr lang="en-US" sz="1200">
                <a:solidFill>
                  <a:schemeClr val="bg1"/>
                </a:solidFill>
                <a:latin typeface="Arial" panose="020B0604020202020204" pitchFamily="34" charset="0"/>
                <a:ea typeface="AECOM Sans" panose="020B0504020202020204" pitchFamily="34" charset="0"/>
                <a:cs typeface="Arial" panose="020B0604020202020204" pitchFamily="34" charset="0"/>
              </a:rPr>
              <a:t>4</a:t>
            </a:r>
          </a:p>
        </p:txBody>
      </p:sp>
      <p:sp>
        <p:nvSpPr>
          <p:cNvPr id="42" name="Rectangle 41">
            <a:extLst>
              <a:ext uri="{FF2B5EF4-FFF2-40B4-BE49-F238E27FC236}">
                <a16:creationId xmlns:a16="http://schemas.microsoft.com/office/drawing/2014/main" id="{4EC747B1-90E3-438B-8E3D-81423D0647BA}"/>
              </a:ext>
            </a:extLst>
          </p:cNvPr>
          <p:cNvSpPr/>
          <p:nvPr/>
        </p:nvSpPr>
        <p:spPr>
          <a:xfrm>
            <a:off x="529345" y="2135981"/>
            <a:ext cx="227218" cy="511969"/>
          </a:xfrm>
          <a:prstGeom prst="rect">
            <a:avLst/>
          </a:prstGeom>
          <a:solidFill>
            <a:srgbClr val="FFC0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6BFE2045-8D50-9039-7E8D-6D6D6AA510C1}"/>
              </a:ext>
            </a:extLst>
          </p:cNvPr>
          <p:cNvSpPr txBox="1"/>
          <p:nvPr/>
        </p:nvSpPr>
        <p:spPr>
          <a:xfrm>
            <a:off x="525910" y="689847"/>
            <a:ext cx="11570840" cy="461665"/>
          </a:xfrm>
          <a:prstGeom prst="rect">
            <a:avLst/>
          </a:prstGeom>
          <a:noFill/>
        </p:spPr>
        <p:txBody>
          <a:bodyPr wrap="square" rtlCol="0">
            <a:spAutoFit/>
          </a:bodyPr>
          <a:lstStyle/>
          <a:p>
            <a:r>
              <a:rPr lang="en-US" sz="2400" b="1">
                <a:solidFill>
                  <a:srgbClr val="093B60"/>
                </a:solidFill>
                <a:latin typeface="Arial" panose="020B0604020202020204" pitchFamily="34" charset="0"/>
                <a:ea typeface="AECOM Sans" panose="020B0504020202020204" pitchFamily="34" charset="0"/>
                <a:cs typeface="Arial" panose="020B0604020202020204" pitchFamily="34" charset="0"/>
              </a:rPr>
              <a:t>3.2	Unified Grant Application Process</a:t>
            </a:r>
          </a:p>
        </p:txBody>
      </p:sp>
    </p:spTree>
    <p:extLst>
      <p:ext uri="{BB962C8B-B14F-4D97-AF65-F5344CB8AC3E}">
        <p14:creationId xmlns:p14="http://schemas.microsoft.com/office/powerpoint/2010/main" val="7870663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36B3F29-ED20-8023-81D2-2B9D66D9ABA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22848" y="1515626"/>
            <a:ext cx="6160923" cy="4784257"/>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15D462D9-800E-451E-A8E6-5DF1D145BC67}"/>
              </a:ext>
            </a:extLst>
          </p:cNvPr>
          <p:cNvSpPr/>
          <p:nvPr/>
        </p:nvSpPr>
        <p:spPr>
          <a:xfrm rot="5400000">
            <a:off x="5910806" y="-5910805"/>
            <a:ext cx="370390" cy="12192001"/>
          </a:xfrm>
          <a:prstGeom prst="rect">
            <a:avLst/>
          </a:prstGeom>
          <a:solidFill>
            <a:srgbClr val="093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45261EF3-36AA-46BC-9505-57A9573B3DF8}"/>
              </a:ext>
            </a:extLst>
          </p:cNvPr>
          <p:cNvSpPr txBox="1"/>
          <p:nvPr/>
        </p:nvSpPr>
        <p:spPr>
          <a:xfrm>
            <a:off x="525910" y="689847"/>
            <a:ext cx="11570840" cy="461665"/>
          </a:xfrm>
          <a:prstGeom prst="rect">
            <a:avLst/>
          </a:prstGeom>
          <a:noFill/>
        </p:spPr>
        <p:txBody>
          <a:bodyPr wrap="square" rtlCol="0">
            <a:spAutoFit/>
          </a:bodyPr>
          <a:lstStyle/>
          <a:p>
            <a:r>
              <a:rPr lang="en-US" sz="2400" b="1">
                <a:solidFill>
                  <a:srgbClr val="093B60"/>
                </a:solidFill>
                <a:latin typeface="Arial" panose="020B0604020202020204" pitchFamily="34" charset="0"/>
                <a:ea typeface="AECOM Sans" panose="020B0504020202020204" pitchFamily="34" charset="0"/>
                <a:cs typeface="Arial" panose="020B0604020202020204" pitchFamily="34" charset="0"/>
              </a:rPr>
              <a:t>INTRO.1	UGA Guidance Overview</a:t>
            </a:r>
          </a:p>
        </p:txBody>
      </p:sp>
      <p:sp>
        <p:nvSpPr>
          <p:cNvPr id="20" name="Rectangle 19">
            <a:extLst>
              <a:ext uri="{FF2B5EF4-FFF2-40B4-BE49-F238E27FC236}">
                <a16:creationId xmlns:a16="http://schemas.microsoft.com/office/drawing/2014/main" id="{DF2E5BA8-C8D6-4C75-A8A6-81064C1CDDDC}"/>
              </a:ext>
            </a:extLst>
          </p:cNvPr>
          <p:cNvSpPr/>
          <p:nvPr/>
        </p:nvSpPr>
        <p:spPr>
          <a:xfrm rot="5400000">
            <a:off x="6073142" y="-5707024"/>
            <a:ext cx="45719" cy="12192002"/>
          </a:xfrm>
          <a:prstGeom prst="rect">
            <a:avLst/>
          </a:prstGeom>
          <a:solidFill>
            <a:srgbClr val="29A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1718DDF-3AEE-4F66-8379-F1A563006FB1}"/>
              </a:ext>
            </a:extLst>
          </p:cNvPr>
          <p:cNvSpPr txBox="1"/>
          <p:nvPr/>
        </p:nvSpPr>
        <p:spPr>
          <a:xfrm>
            <a:off x="208347" y="-47587"/>
            <a:ext cx="2545209" cy="430887"/>
          </a:xfrm>
          <a:prstGeom prst="rect">
            <a:avLst/>
          </a:prstGeom>
          <a:noFill/>
        </p:spPr>
        <p:txBody>
          <a:bodyPr wrap="square" rtlCol="0">
            <a:spAutoFit/>
          </a:bodyPr>
          <a:lstStyle/>
          <a:p>
            <a:r>
              <a:rPr lang="en-US" sz="2200" b="1">
                <a:solidFill>
                  <a:schemeClr val="bg1"/>
                </a:solidFill>
                <a:latin typeface="Arial" panose="020B0604020202020204" pitchFamily="34" charset="0"/>
                <a:ea typeface="AECOM Sans" panose="020B0504020202020204" pitchFamily="34" charset="0"/>
                <a:cs typeface="Arial" panose="020B0604020202020204" pitchFamily="34" charset="0"/>
              </a:rPr>
              <a:t>ncdot.gov</a:t>
            </a:r>
          </a:p>
        </p:txBody>
      </p:sp>
      <p:sp>
        <p:nvSpPr>
          <p:cNvPr id="30" name="Oval 29">
            <a:extLst>
              <a:ext uri="{FF2B5EF4-FFF2-40B4-BE49-F238E27FC236}">
                <a16:creationId xmlns:a16="http://schemas.microsoft.com/office/drawing/2014/main" id="{363777D5-0435-42E0-8E3B-F3F66D18531D}"/>
              </a:ext>
            </a:extLst>
          </p:cNvPr>
          <p:cNvSpPr/>
          <p:nvPr/>
        </p:nvSpPr>
        <p:spPr>
          <a:xfrm>
            <a:off x="7318258" y="2489560"/>
            <a:ext cx="231892" cy="231892"/>
          </a:xfrm>
          <a:prstGeom prst="ellipse">
            <a:avLst/>
          </a:prstGeom>
          <a:solidFill>
            <a:srgbClr val="0F3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latin typeface="AECOM Sans" panose="020B0504020202020204" pitchFamily="34" charset="0"/>
              <a:ea typeface="AECOM Sans" panose="020B0504020202020204" pitchFamily="34" charset="0"/>
              <a:cs typeface="AECOM Sans" panose="020B0504020202020204" pitchFamily="34" charset="0"/>
            </a:endParaRPr>
          </a:p>
        </p:txBody>
      </p:sp>
      <p:sp>
        <p:nvSpPr>
          <p:cNvPr id="31" name="TextBox 30">
            <a:extLst>
              <a:ext uri="{FF2B5EF4-FFF2-40B4-BE49-F238E27FC236}">
                <a16:creationId xmlns:a16="http://schemas.microsoft.com/office/drawing/2014/main" id="{3A8840CD-E043-45B8-9710-32D9D702B7D0}"/>
              </a:ext>
            </a:extLst>
          </p:cNvPr>
          <p:cNvSpPr txBox="1"/>
          <p:nvPr/>
        </p:nvSpPr>
        <p:spPr>
          <a:xfrm>
            <a:off x="7612121" y="2461412"/>
            <a:ext cx="4354594" cy="307777"/>
          </a:xfrm>
          <a:prstGeom prst="rect">
            <a:avLst/>
          </a:prstGeom>
          <a:noFill/>
        </p:spPr>
        <p:txBody>
          <a:bodyPr wrap="square" rtlCol="0">
            <a:spAutoFit/>
          </a:bodyPr>
          <a:lstStyle/>
          <a:p>
            <a:r>
              <a:rPr lang="en-US" sz="1400">
                <a:latin typeface="Arial" panose="020B0604020202020204" pitchFamily="34" charset="0"/>
                <a:ea typeface="AECOM Sans Light" panose="020B0404020202020204" pitchFamily="34" charset="0"/>
                <a:cs typeface="Arial" panose="020B0604020202020204" pitchFamily="34" charset="0"/>
              </a:rPr>
              <a:t>Click on icons to navigate to each part of the UGA. </a:t>
            </a:r>
          </a:p>
        </p:txBody>
      </p:sp>
      <p:sp>
        <p:nvSpPr>
          <p:cNvPr id="3" name="TextBox 2">
            <a:extLst>
              <a:ext uri="{FF2B5EF4-FFF2-40B4-BE49-F238E27FC236}">
                <a16:creationId xmlns:a16="http://schemas.microsoft.com/office/drawing/2014/main" id="{08E0EBB8-C184-49F1-8143-8A54D9D3BDE1}"/>
              </a:ext>
            </a:extLst>
          </p:cNvPr>
          <p:cNvSpPr txBox="1"/>
          <p:nvPr/>
        </p:nvSpPr>
        <p:spPr>
          <a:xfrm>
            <a:off x="7300613" y="2476801"/>
            <a:ext cx="263826" cy="276999"/>
          </a:xfrm>
          <a:prstGeom prst="rect">
            <a:avLst/>
          </a:prstGeom>
          <a:noFill/>
        </p:spPr>
        <p:txBody>
          <a:bodyPr wrap="square" rtlCol="0">
            <a:spAutoFit/>
          </a:bodyPr>
          <a:lstStyle/>
          <a:p>
            <a:r>
              <a:rPr lang="en-US" sz="1200">
                <a:solidFill>
                  <a:schemeClr val="bg1"/>
                </a:solidFill>
                <a:latin typeface="Arial" panose="020B0604020202020204" pitchFamily="34" charset="0"/>
                <a:ea typeface="AECOM Sans" panose="020B0504020202020204" pitchFamily="34" charset="0"/>
                <a:cs typeface="Arial" panose="020B0604020202020204" pitchFamily="34" charset="0"/>
              </a:rPr>
              <a:t>1</a:t>
            </a:r>
          </a:p>
        </p:txBody>
      </p:sp>
      <p:sp>
        <p:nvSpPr>
          <p:cNvPr id="24" name="Rectangle 23">
            <a:extLst>
              <a:ext uri="{FF2B5EF4-FFF2-40B4-BE49-F238E27FC236}">
                <a16:creationId xmlns:a16="http://schemas.microsoft.com/office/drawing/2014/main" id="{8D0CA8A7-70BA-4F59-9542-BE3919BB6C11}"/>
              </a:ext>
            </a:extLst>
          </p:cNvPr>
          <p:cNvSpPr/>
          <p:nvPr/>
        </p:nvSpPr>
        <p:spPr>
          <a:xfrm>
            <a:off x="785779" y="3139081"/>
            <a:ext cx="933506" cy="194770"/>
          </a:xfrm>
          <a:prstGeom prst="rect">
            <a:avLst/>
          </a:prstGeom>
          <a:solidFill>
            <a:schemeClr val="accent4">
              <a:lumMod val="40000"/>
              <a:lumOff val="60000"/>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1D20D3F1-0E2F-49DF-BDFE-7DA310095A80}"/>
              </a:ext>
            </a:extLst>
          </p:cNvPr>
          <p:cNvSpPr/>
          <p:nvPr/>
        </p:nvSpPr>
        <p:spPr>
          <a:xfrm>
            <a:off x="785779" y="3957992"/>
            <a:ext cx="933506" cy="194770"/>
          </a:xfrm>
          <a:prstGeom prst="rect">
            <a:avLst/>
          </a:prstGeom>
          <a:solidFill>
            <a:schemeClr val="accent4">
              <a:lumMod val="75000"/>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BA6180C-5475-4101-81F2-C98B0109882A}"/>
              </a:ext>
            </a:extLst>
          </p:cNvPr>
          <p:cNvSpPr/>
          <p:nvPr/>
        </p:nvSpPr>
        <p:spPr>
          <a:xfrm>
            <a:off x="785779" y="4694842"/>
            <a:ext cx="933506" cy="194770"/>
          </a:xfrm>
          <a:prstGeom prst="rect">
            <a:avLst/>
          </a:prstGeom>
          <a:solidFill>
            <a:srgbClr val="FFC0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15C5431B-243B-4FB7-BBA2-83D04756A076}"/>
              </a:ext>
            </a:extLst>
          </p:cNvPr>
          <p:cNvSpPr/>
          <p:nvPr/>
        </p:nvSpPr>
        <p:spPr>
          <a:xfrm>
            <a:off x="786516" y="5999865"/>
            <a:ext cx="933506" cy="261937"/>
          </a:xfrm>
          <a:prstGeom prst="rect">
            <a:avLst/>
          </a:prstGeom>
          <a:solidFill>
            <a:schemeClr val="accent4">
              <a:lumMod val="40000"/>
              <a:lumOff val="60000"/>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470A2B26-CD44-43B6-9670-A80DCD61551F}"/>
              </a:ext>
            </a:extLst>
          </p:cNvPr>
          <p:cNvSpPr/>
          <p:nvPr/>
        </p:nvSpPr>
        <p:spPr>
          <a:xfrm>
            <a:off x="2045611" y="5999867"/>
            <a:ext cx="933506" cy="261937"/>
          </a:xfrm>
          <a:prstGeom prst="rect">
            <a:avLst/>
          </a:prstGeom>
          <a:solidFill>
            <a:schemeClr val="accent4">
              <a:lumMod val="75000"/>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2FEB14BE-29AD-4B57-BA43-DF444B9BA324}"/>
              </a:ext>
            </a:extLst>
          </p:cNvPr>
          <p:cNvSpPr/>
          <p:nvPr/>
        </p:nvSpPr>
        <p:spPr>
          <a:xfrm>
            <a:off x="3293868" y="5999866"/>
            <a:ext cx="933506" cy="261937"/>
          </a:xfrm>
          <a:prstGeom prst="rect">
            <a:avLst/>
          </a:prstGeom>
          <a:solidFill>
            <a:srgbClr val="FFC0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1548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p:bldP spid="3" grpId="0"/>
      <p:bldP spid="24" grpId="0" animBg="1"/>
      <p:bldP spid="25" grpId="0" animBg="1"/>
      <p:bldP spid="26" grpId="0" animBg="1"/>
      <p:bldP spid="27" grpId="0" animBg="1"/>
      <p:bldP spid="28" grpId="0" animBg="1"/>
      <p:bldP spid="29"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B22DF5-921F-6D96-CA31-2B2BAAD981F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39965" y="1513184"/>
            <a:ext cx="6186974" cy="4804487"/>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15D462D9-800E-451E-A8E6-5DF1D145BC67}"/>
              </a:ext>
            </a:extLst>
          </p:cNvPr>
          <p:cNvSpPr/>
          <p:nvPr/>
        </p:nvSpPr>
        <p:spPr>
          <a:xfrm rot="5400000">
            <a:off x="5910806" y="-5910805"/>
            <a:ext cx="370390" cy="12192001"/>
          </a:xfrm>
          <a:prstGeom prst="rect">
            <a:avLst/>
          </a:prstGeom>
          <a:solidFill>
            <a:srgbClr val="093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9">
            <a:extLst>
              <a:ext uri="{FF2B5EF4-FFF2-40B4-BE49-F238E27FC236}">
                <a16:creationId xmlns:a16="http://schemas.microsoft.com/office/drawing/2014/main" id="{433083A6-4D25-40E1-88BB-CB109FB51F8E}"/>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9733280" y="5578625"/>
            <a:ext cx="2283261" cy="1151995"/>
          </a:xfrm>
        </p:spPr>
      </p:pic>
      <p:sp>
        <p:nvSpPr>
          <p:cNvPr id="20" name="Rectangle 19">
            <a:extLst>
              <a:ext uri="{FF2B5EF4-FFF2-40B4-BE49-F238E27FC236}">
                <a16:creationId xmlns:a16="http://schemas.microsoft.com/office/drawing/2014/main" id="{DF2E5BA8-C8D6-4C75-A8A6-81064C1CDDDC}"/>
              </a:ext>
            </a:extLst>
          </p:cNvPr>
          <p:cNvSpPr/>
          <p:nvPr/>
        </p:nvSpPr>
        <p:spPr>
          <a:xfrm rot="5400000">
            <a:off x="6073142" y="-5707024"/>
            <a:ext cx="45719" cy="12192002"/>
          </a:xfrm>
          <a:prstGeom prst="rect">
            <a:avLst/>
          </a:prstGeom>
          <a:solidFill>
            <a:srgbClr val="29A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1718DDF-3AEE-4F66-8379-F1A563006FB1}"/>
              </a:ext>
            </a:extLst>
          </p:cNvPr>
          <p:cNvSpPr txBox="1"/>
          <p:nvPr/>
        </p:nvSpPr>
        <p:spPr>
          <a:xfrm>
            <a:off x="208347" y="-47587"/>
            <a:ext cx="2545209" cy="430887"/>
          </a:xfrm>
          <a:prstGeom prst="rect">
            <a:avLst/>
          </a:prstGeom>
          <a:noFill/>
        </p:spPr>
        <p:txBody>
          <a:bodyPr wrap="square" rtlCol="0">
            <a:spAutoFit/>
          </a:bodyPr>
          <a:lstStyle/>
          <a:p>
            <a:r>
              <a:rPr lang="en-US" sz="2200" b="1">
                <a:solidFill>
                  <a:schemeClr val="bg1"/>
                </a:solidFill>
                <a:latin typeface="Arial" panose="020B0604020202020204" pitchFamily="34" charset="0"/>
                <a:ea typeface="AECOM Sans" panose="020B0504020202020204" pitchFamily="34" charset="0"/>
                <a:cs typeface="Arial" panose="020B0604020202020204" pitchFamily="34" charset="0"/>
              </a:rPr>
              <a:t>ncdot.gov</a:t>
            </a:r>
          </a:p>
        </p:txBody>
      </p:sp>
      <p:sp>
        <p:nvSpPr>
          <p:cNvPr id="49" name="Oval 48">
            <a:extLst>
              <a:ext uri="{FF2B5EF4-FFF2-40B4-BE49-F238E27FC236}">
                <a16:creationId xmlns:a16="http://schemas.microsoft.com/office/drawing/2014/main" id="{F018C1FF-AA73-4DAA-93DA-8AE688EADD15}"/>
              </a:ext>
            </a:extLst>
          </p:cNvPr>
          <p:cNvSpPr/>
          <p:nvPr/>
        </p:nvSpPr>
        <p:spPr>
          <a:xfrm>
            <a:off x="7318258" y="1879960"/>
            <a:ext cx="231892" cy="231892"/>
          </a:xfrm>
          <a:prstGeom prst="ellipse">
            <a:avLst/>
          </a:prstGeom>
          <a:solidFill>
            <a:srgbClr val="0F3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latin typeface="Arial" panose="020B0604020202020204" pitchFamily="34" charset="0"/>
              <a:ea typeface="AECOM Sans" panose="020B0504020202020204" pitchFamily="34" charset="0"/>
              <a:cs typeface="Arial" panose="020B0604020202020204" pitchFamily="34" charset="0"/>
            </a:endParaRPr>
          </a:p>
        </p:txBody>
      </p:sp>
      <p:sp>
        <p:nvSpPr>
          <p:cNvPr id="50" name="TextBox 49">
            <a:extLst>
              <a:ext uri="{FF2B5EF4-FFF2-40B4-BE49-F238E27FC236}">
                <a16:creationId xmlns:a16="http://schemas.microsoft.com/office/drawing/2014/main" id="{4B249A6C-727A-44C7-A328-6CCA4011D3D2}"/>
              </a:ext>
            </a:extLst>
          </p:cNvPr>
          <p:cNvSpPr txBox="1"/>
          <p:nvPr/>
        </p:nvSpPr>
        <p:spPr>
          <a:xfrm>
            <a:off x="7612121" y="1851812"/>
            <a:ext cx="4330032" cy="307777"/>
          </a:xfrm>
          <a:prstGeom prst="rect">
            <a:avLst/>
          </a:prstGeom>
          <a:noFill/>
        </p:spPr>
        <p:txBody>
          <a:bodyPr wrap="none" rtlCol="0">
            <a:spAutoFit/>
          </a:bodyPr>
          <a:lstStyle/>
          <a:p>
            <a:r>
              <a:rPr lang="en-US" sz="1400">
                <a:latin typeface="Arial" panose="020B0604020202020204" pitchFamily="34" charset="0"/>
                <a:ea typeface="AECOM Sans Light" panose="020B0404020202020204" pitchFamily="34" charset="0"/>
                <a:cs typeface="Arial" panose="020B0604020202020204" pitchFamily="34" charset="0"/>
              </a:rPr>
              <a:t>Follow the steps provided for each funding program.</a:t>
            </a:r>
          </a:p>
        </p:txBody>
      </p:sp>
      <p:sp>
        <p:nvSpPr>
          <p:cNvPr id="51" name="TextBox 50">
            <a:extLst>
              <a:ext uri="{FF2B5EF4-FFF2-40B4-BE49-F238E27FC236}">
                <a16:creationId xmlns:a16="http://schemas.microsoft.com/office/drawing/2014/main" id="{F87434C9-A49F-4357-9C8D-3CA5FE7B8B44}"/>
              </a:ext>
            </a:extLst>
          </p:cNvPr>
          <p:cNvSpPr txBox="1"/>
          <p:nvPr/>
        </p:nvSpPr>
        <p:spPr>
          <a:xfrm>
            <a:off x="7300613" y="1857380"/>
            <a:ext cx="263826" cy="276999"/>
          </a:xfrm>
          <a:prstGeom prst="rect">
            <a:avLst/>
          </a:prstGeom>
          <a:noFill/>
        </p:spPr>
        <p:txBody>
          <a:bodyPr wrap="square" rtlCol="0">
            <a:spAutoFit/>
          </a:bodyPr>
          <a:lstStyle/>
          <a:p>
            <a:r>
              <a:rPr lang="en-US" sz="1200">
                <a:solidFill>
                  <a:schemeClr val="bg1"/>
                </a:solidFill>
                <a:latin typeface="Arial" panose="020B0604020202020204" pitchFamily="34" charset="0"/>
                <a:ea typeface="AECOM Sans" panose="020B0504020202020204" pitchFamily="34" charset="0"/>
                <a:cs typeface="Arial" panose="020B0604020202020204" pitchFamily="34" charset="0"/>
              </a:rPr>
              <a:t>1</a:t>
            </a:r>
          </a:p>
        </p:txBody>
      </p:sp>
      <p:sp>
        <p:nvSpPr>
          <p:cNvPr id="52" name="Oval 51">
            <a:extLst>
              <a:ext uri="{FF2B5EF4-FFF2-40B4-BE49-F238E27FC236}">
                <a16:creationId xmlns:a16="http://schemas.microsoft.com/office/drawing/2014/main" id="{DBA82F4A-4CEF-4AA3-A68E-D61523F6ECB4}"/>
              </a:ext>
            </a:extLst>
          </p:cNvPr>
          <p:cNvSpPr/>
          <p:nvPr/>
        </p:nvSpPr>
        <p:spPr>
          <a:xfrm>
            <a:off x="7318258" y="2352505"/>
            <a:ext cx="231892" cy="231892"/>
          </a:xfrm>
          <a:prstGeom prst="ellipse">
            <a:avLst/>
          </a:prstGeom>
          <a:solidFill>
            <a:srgbClr val="0F3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latin typeface="Arial" panose="020B0604020202020204" pitchFamily="34" charset="0"/>
              <a:ea typeface="AECOM Sans" panose="020B0504020202020204" pitchFamily="34" charset="0"/>
              <a:cs typeface="Arial" panose="020B0604020202020204" pitchFamily="34" charset="0"/>
            </a:endParaRPr>
          </a:p>
        </p:txBody>
      </p:sp>
      <p:sp>
        <p:nvSpPr>
          <p:cNvPr id="53" name="TextBox 52">
            <a:extLst>
              <a:ext uri="{FF2B5EF4-FFF2-40B4-BE49-F238E27FC236}">
                <a16:creationId xmlns:a16="http://schemas.microsoft.com/office/drawing/2014/main" id="{A89D0B4F-624B-452F-BE66-52C29425A02A}"/>
              </a:ext>
            </a:extLst>
          </p:cNvPr>
          <p:cNvSpPr txBox="1"/>
          <p:nvPr/>
        </p:nvSpPr>
        <p:spPr>
          <a:xfrm>
            <a:off x="7612121" y="2324357"/>
            <a:ext cx="3520516" cy="307777"/>
          </a:xfrm>
          <a:prstGeom prst="rect">
            <a:avLst/>
          </a:prstGeom>
          <a:noFill/>
        </p:spPr>
        <p:txBody>
          <a:bodyPr wrap="none" rtlCol="0">
            <a:spAutoFit/>
          </a:bodyPr>
          <a:lstStyle/>
          <a:p>
            <a:r>
              <a:rPr lang="en-US" sz="1400">
                <a:latin typeface="Arial" panose="020B0604020202020204" pitchFamily="34" charset="0"/>
                <a:ea typeface="AECOM Sans Light" panose="020B0404020202020204" pitchFamily="34" charset="0"/>
                <a:cs typeface="Arial" panose="020B0604020202020204" pitchFamily="34" charset="0"/>
              </a:rPr>
              <a:t>Make sure you check Notes or Quick Tips.</a:t>
            </a:r>
          </a:p>
        </p:txBody>
      </p:sp>
      <p:sp>
        <p:nvSpPr>
          <p:cNvPr id="54" name="TextBox 53">
            <a:extLst>
              <a:ext uri="{FF2B5EF4-FFF2-40B4-BE49-F238E27FC236}">
                <a16:creationId xmlns:a16="http://schemas.microsoft.com/office/drawing/2014/main" id="{770AD2C1-08B4-4B4D-9110-E7146D526314}"/>
              </a:ext>
            </a:extLst>
          </p:cNvPr>
          <p:cNvSpPr txBox="1"/>
          <p:nvPr/>
        </p:nvSpPr>
        <p:spPr>
          <a:xfrm>
            <a:off x="7300613" y="2329925"/>
            <a:ext cx="263826" cy="276999"/>
          </a:xfrm>
          <a:prstGeom prst="rect">
            <a:avLst/>
          </a:prstGeom>
          <a:noFill/>
        </p:spPr>
        <p:txBody>
          <a:bodyPr wrap="square" rtlCol="0">
            <a:spAutoFit/>
          </a:bodyPr>
          <a:lstStyle/>
          <a:p>
            <a:r>
              <a:rPr lang="en-US" sz="1200">
                <a:solidFill>
                  <a:schemeClr val="bg1"/>
                </a:solidFill>
                <a:latin typeface="Arial" panose="020B0604020202020204" pitchFamily="34" charset="0"/>
                <a:ea typeface="AECOM Sans" panose="020B0504020202020204" pitchFamily="34" charset="0"/>
                <a:cs typeface="Arial" panose="020B0604020202020204" pitchFamily="34" charset="0"/>
              </a:rPr>
              <a:t>2</a:t>
            </a:r>
          </a:p>
        </p:txBody>
      </p:sp>
      <p:sp>
        <p:nvSpPr>
          <p:cNvPr id="55" name="Oval 54">
            <a:extLst>
              <a:ext uri="{FF2B5EF4-FFF2-40B4-BE49-F238E27FC236}">
                <a16:creationId xmlns:a16="http://schemas.microsoft.com/office/drawing/2014/main" id="{542A2601-46D3-4B8D-9092-C6D68F27F559}"/>
              </a:ext>
            </a:extLst>
          </p:cNvPr>
          <p:cNvSpPr/>
          <p:nvPr/>
        </p:nvSpPr>
        <p:spPr>
          <a:xfrm>
            <a:off x="7318258" y="2825050"/>
            <a:ext cx="231892" cy="231892"/>
          </a:xfrm>
          <a:prstGeom prst="ellipse">
            <a:avLst/>
          </a:prstGeom>
          <a:solidFill>
            <a:srgbClr val="0F3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latin typeface="Arial" panose="020B0604020202020204" pitchFamily="34" charset="0"/>
              <a:ea typeface="AECOM Sans" panose="020B0504020202020204" pitchFamily="34" charset="0"/>
              <a:cs typeface="Arial" panose="020B0604020202020204" pitchFamily="34" charset="0"/>
            </a:endParaRPr>
          </a:p>
        </p:txBody>
      </p:sp>
      <p:sp>
        <p:nvSpPr>
          <p:cNvPr id="56" name="TextBox 55">
            <a:extLst>
              <a:ext uri="{FF2B5EF4-FFF2-40B4-BE49-F238E27FC236}">
                <a16:creationId xmlns:a16="http://schemas.microsoft.com/office/drawing/2014/main" id="{1AE5A9F8-58C2-4E65-8CB8-6F8791829D84}"/>
              </a:ext>
            </a:extLst>
          </p:cNvPr>
          <p:cNvSpPr txBox="1"/>
          <p:nvPr/>
        </p:nvSpPr>
        <p:spPr>
          <a:xfrm>
            <a:off x="7612121" y="2796902"/>
            <a:ext cx="4216713" cy="523220"/>
          </a:xfrm>
          <a:prstGeom prst="rect">
            <a:avLst/>
          </a:prstGeom>
          <a:noFill/>
        </p:spPr>
        <p:txBody>
          <a:bodyPr wrap="square" rtlCol="0">
            <a:spAutoFit/>
          </a:bodyPr>
          <a:lstStyle/>
          <a:p>
            <a:r>
              <a:rPr lang="en-US" sz="1400">
                <a:latin typeface="Arial" panose="020B0604020202020204" pitchFamily="34" charset="0"/>
                <a:ea typeface="AECOM Sans Light" panose="020B0404020202020204" pitchFamily="34" charset="0"/>
                <a:cs typeface="Arial" panose="020B0604020202020204" pitchFamily="34" charset="0"/>
              </a:rPr>
              <a:t>Click hyperlinks under Resources and Links for more resources.</a:t>
            </a:r>
          </a:p>
        </p:txBody>
      </p:sp>
      <p:sp>
        <p:nvSpPr>
          <p:cNvPr id="57" name="TextBox 56">
            <a:extLst>
              <a:ext uri="{FF2B5EF4-FFF2-40B4-BE49-F238E27FC236}">
                <a16:creationId xmlns:a16="http://schemas.microsoft.com/office/drawing/2014/main" id="{0067498E-D316-47D9-8D76-5C8873246BBE}"/>
              </a:ext>
            </a:extLst>
          </p:cNvPr>
          <p:cNvSpPr txBox="1"/>
          <p:nvPr/>
        </p:nvSpPr>
        <p:spPr>
          <a:xfrm>
            <a:off x="7300613" y="2802470"/>
            <a:ext cx="263826" cy="276999"/>
          </a:xfrm>
          <a:prstGeom prst="rect">
            <a:avLst/>
          </a:prstGeom>
          <a:noFill/>
        </p:spPr>
        <p:txBody>
          <a:bodyPr wrap="square" rtlCol="0">
            <a:spAutoFit/>
          </a:bodyPr>
          <a:lstStyle/>
          <a:p>
            <a:r>
              <a:rPr lang="en-US" sz="1200">
                <a:solidFill>
                  <a:schemeClr val="bg1"/>
                </a:solidFill>
                <a:latin typeface="Arial" panose="020B0604020202020204" pitchFamily="34" charset="0"/>
                <a:ea typeface="AECOM Sans" panose="020B0504020202020204" pitchFamily="34" charset="0"/>
                <a:cs typeface="Arial" panose="020B0604020202020204" pitchFamily="34" charset="0"/>
              </a:rPr>
              <a:t>3</a:t>
            </a:r>
          </a:p>
        </p:txBody>
      </p:sp>
      <p:sp>
        <p:nvSpPr>
          <p:cNvPr id="58" name="Oval 57">
            <a:extLst>
              <a:ext uri="{FF2B5EF4-FFF2-40B4-BE49-F238E27FC236}">
                <a16:creationId xmlns:a16="http://schemas.microsoft.com/office/drawing/2014/main" id="{37000FC5-00BE-4358-BD48-3DD9CFA7B407}"/>
              </a:ext>
            </a:extLst>
          </p:cNvPr>
          <p:cNvSpPr/>
          <p:nvPr/>
        </p:nvSpPr>
        <p:spPr>
          <a:xfrm>
            <a:off x="7318258" y="3507360"/>
            <a:ext cx="231892" cy="231892"/>
          </a:xfrm>
          <a:prstGeom prst="ellipse">
            <a:avLst/>
          </a:prstGeom>
          <a:solidFill>
            <a:srgbClr val="0F3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latin typeface="Arial" panose="020B0604020202020204" pitchFamily="34" charset="0"/>
              <a:ea typeface="AECOM Sans" panose="020B0504020202020204" pitchFamily="34" charset="0"/>
              <a:cs typeface="Arial" panose="020B0604020202020204" pitchFamily="34" charset="0"/>
            </a:endParaRPr>
          </a:p>
        </p:txBody>
      </p:sp>
      <p:sp>
        <p:nvSpPr>
          <p:cNvPr id="59" name="TextBox 58">
            <a:extLst>
              <a:ext uri="{FF2B5EF4-FFF2-40B4-BE49-F238E27FC236}">
                <a16:creationId xmlns:a16="http://schemas.microsoft.com/office/drawing/2014/main" id="{0A9A4D0D-EC82-4F5F-833A-AEC8DA758FEC}"/>
              </a:ext>
            </a:extLst>
          </p:cNvPr>
          <p:cNvSpPr txBox="1"/>
          <p:nvPr/>
        </p:nvSpPr>
        <p:spPr>
          <a:xfrm>
            <a:off x="7612121" y="3479212"/>
            <a:ext cx="4289260" cy="738664"/>
          </a:xfrm>
          <a:prstGeom prst="rect">
            <a:avLst/>
          </a:prstGeom>
          <a:noFill/>
        </p:spPr>
        <p:txBody>
          <a:bodyPr wrap="square" rtlCol="0">
            <a:spAutoFit/>
          </a:bodyPr>
          <a:lstStyle/>
          <a:p>
            <a:r>
              <a:rPr lang="en-US" sz="1400">
                <a:latin typeface="Arial" panose="020B0604020202020204" pitchFamily="34" charset="0"/>
                <a:ea typeface="AECOM Sans Light" panose="020B0404020202020204" pitchFamily="34" charset="0"/>
                <a:cs typeface="Arial" panose="020B0604020202020204" pitchFamily="34" charset="0"/>
              </a:rPr>
              <a:t>Refer to the general timeframe for completing the step. Refer to Part 3.1 for the Overall Program Timeline.</a:t>
            </a:r>
          </a:p>
        </p:txBody>
      </p:sp>
      <p:sp>
        <p:nvSpPr>
          <p:cNvPr id="60" name="TextBox 59">
            <a:extLst>
              <a:ext uri="{FF2B5EF4-FFF2-40B4-BE49-F238E27FC236}">
                <a16:creationId xmlns:a16="http://schemas.microsoft.com/office/drawing/2014/main" id="{5FC41411-915C-4714-9AA5-F18C8E89CD7C}"/>
              </a:ext>
            </a:extLst>
          </p:cNvPr>
          <p:cNvSpPr txBox="1"/>
          <p:nvPr/>
        </p:nvSpPr>
        <p:spPr>
          <a:xfrm>
            <a:off x="7300613" y="3484780"/>
            <a:ext cx="263826" cy="276999"/>
          </a:xfrm>
          <a:prstGeom prst="rect">
            <a:avLst/>
          </a:prstGeom>
          <a:noFill/>
        </p:spPr>
        <p:txBody>
          <a:bodyPr wrap="square" rtlCol="0">
            <a:spAutoFit/>
          </a:bodyPr>
          <a:lstStyle/>
          <a:p>
            <a:r>
              <a:rPr lang="en-US" sz="1200">
                <a:solidFill>
                  <a:schemeClr val="bg1"/>
                </a:solidFill>
                <a:latin typeface="Arial" panose="020B0604020202020204" pitchFamily="34" charset="0"/>
                <a:ea typeface="AECOM Sans" panose="020B0504020202020204" pitchFamily="34" charset="0"/>
                <a:cs typeface="Arial" panose="020B0604020202020204" pitchFamily="34" charset="0"/>
              </a:rPr>
              <a:t>4</a:t>
            </a:r>
          </a:p>
        </p:txBody>
      </p:sp>
      <p:sp>
        <p:nvSpPr>
          <p:cNvPr id="61" name="Oval 60">
            <a:extLst>
              <a:ext uri="{FF2B5EF4-FFF2-40B4-BE49-F238E27FC236}">
                <a16:creationId xmlns:a16="http://schemas.microsoft.com/office/drawing/2014/main" id="{08488470-DD9D-4060-A11A-8F6F762E2A4A}"/>
              </a:ext>
            </a:extLst>
          </p:cNvPr>
          <p:cNvSpPr/>
          <p:nvPr/>
        </p:nvSpPr>
        <p:spPr>
          <a:xfrm>
            <a:off x="7318258" y="4376138"/>
            <a:ext cx="231892" cy="231892"/>
          </a:xfrm>
          <a:prstGeom prst="ellipse">
            <a:avLst/>
          </a:prstGeom>
          <a:solidFill>
            <a:srgbClr val="0F3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latin typeface="Arial" panose="020B0604020202020204" pitchFamily="34" charset="0"/>
              <a:ea typeface="AECOM Sans" panose="020B0504020202020204" pitchFamily="34" charset="0"/>
              <a:cs typeface="Arial" panose="020B0604020202020204" pitchFamily="34" charset="0"/>
            </a:endParaRPr>
          </a:p>
        </p:txBody>
      </p:sp>
      <p:sp>
        <p:nvSpPr>
          <p:cNvPr id="62" name="TextBox 61">
            <a:extLst>
              <a:ext uri="{FF2B5EF4-FFF2-40B4-BE49-F238E27FC236}">
                <a16:creationId xmlns:a16="http://schemas.microsoft.com/office/drawing/2014/main" id="{8F64C523-77DC-4CBF-BADA-5575CAA703B8}"/>
              </a:ext>
            </a:extLst>
          </p:cNvPr>
          <p:cNvSpPr txBox="1"/>
          <p:nvPr/>
        </p:nvSpPr>
        <p:spPr>
          <a:xfrm>
            <a:off x="7612121" y="4347990"/>
            <a:ext cx="4289260" cy="523220"/>
          </a:xfrm>
          <a:prstGeom prst="rect">
            <a:avLst/>
          </a:prstGeom>
          <a:noFill/>
        </p:spPr>
        <p:txBody>
          <a:bodyPr wrap="square" rtlCol="0">
            <a:spAutoFit/>
          </a:bodyPr>
          <a:lstStyle/>
          <a:p>
            <a:r>
              <a:rPr lang="en-US" sz="1400">
                <a:latin typeface="Arial" panose="020B0604020202020204" pitchFamily="34" charset="0"/>
                <a:ea typeface="AECOM Sans Light" panose="020B0404020202020204" pitchFamily="34" charset="0"/>
                <a:cs typeface="Arial" panose="020B0604020202020204" pitchFamily="34" charset="0"/>
              </a:rPr>
              <a:t>Use Funding Program panel to see the Grant Application Process for other programs.</a:t>
            </a:r>
          </a:p>
        </p:txBody>
      </p:sp>
      <p:sp>
        <p:nvSpPr>
          <p:cNvPr id="63" name="TextBox 62">
            <a:extLst>
              <a:ext uri="{FF2B5EF4-FFF2-40B4-BE49-F238E27FC236}">
                <a16:creationId xmlns:a16="http://schemas.microsoft.com/office/drawing/2014/main" id="{4CBC5473-BF9E-431A-B5B0-FC7CCCCC4B14}"/>
              </a:ext>
            </a:extLst>
          </p:cNvPr>
          <p:cNvSpPr txBox="1"/>
          <p:nvPr/>
        </p:nvSpPr>
        <p:spPr>
          <a:xfrm>
            <a:off x="7300613" y="4353558"/>
            <a:ext cx="263826" cy="276999"/>
          </a:xfrm>
          <a:prstGeom prst="rect">
            <a:avLst/>
          </a:prstGeom>
          <a:noFill/>
        </p:spPr>
        <p:txBody>
          <a:bodyPr wrap="square" rtlCol="0">
            <a:spAutoFit/>
          </a:bodyPr>
          <a:lstStyle/>
          <a:p>
            <a:r>
              <a:rPr lang="en-US" sz="1200">
                <a:solidFill>
                  <a:schemeClr val="bg1"/>
                </a:solidFill>
                <a:latin typeface="Arial" panose="020B0604020202020204" pitchFamily="34" charset="0"/>
                <a:ea typeface="AECOM Sans" panose="020B0504020202020204" pitchFamily="34" charset="0"/>
                <a:cs typeface="Arial" panose="020B0604020202020204" pitchFamily="34" charset="0"/>
              </a:rPr>
              <a:t>5</a:t>
            </a:r>
          </a:p>
        </p:txBody>
      </p:sp>
      <p:sp>
        <p:nvSpPr>
          <p:cNvPr id="42" name="Rectangle 41">
            <a:extLst>
              <a:ext uri="{FF2B5EF4-FFF2-40B4-BE49-F238E27FC236}">
                <a16:creationId xmlns:a16="http://schemas.microsoft.com/office/drawing/2014/main" id="{4EC747B1-90E3-438B-8E3D-81423D0647BA}"/>
              </a:ext>
            </a:extLst>
          </p:cNvPr>
          <p:cNvSpPr/>
          <p:nvPr/>
        </p:nvSpPr>
        <p:spPr>
          <a:xfrm>
            <a:off x="3868615" y="1583056"/>
            <a:ext cx="2771081" cy="511969"/>
          </a:xfrm>
          <a:prstGeom prst="rect">
            <a:avLst/>
          </a:prstGeom>
          <a:solidFill>
            <a:srgbClr val="FFC0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AF05956-EBC0-31ED-D8CF-D1C0628AA6D7}"/>
              </a:ext>
            </a:extLst>
          </p:cNvPr>
          <p:cNvSpPr txBox="1"/>
          <p:nvPr/>
        </p:nvSpPr>
        <p:spPr>
          <a:xfrm>
            <a:off x="525910" y="689847"/>
            <a:ext cx="11570840" cy="461665"/>
          </a:xfrm>
          <a:prstGeom prst="rect">
            <a:avLst/>
          </a:prstGeom>
          <a:noFill/>
        </p:spPr>
        <p:txBody>
          <a:bodyPr wrap="square" rtlCol="0">
            <a:spAutoFit/>
          </a:bodyPr>
          <a:lstStyle/>
          <a:p>
            <a:r>
              <a:rPr lang="en-US" sz="2400" b="1">
                <a:solidFill>
                  <a:srgbClr val="093B60"/>
                </a:solidFill>
                <a:latin typeface="Arial" panose="020B0604020202020204" pitchFamily="34" charset="0"/>
                <a:ea typeface="AECOM Sans" panose="020B0504020202020204" pitchFamily="34" charset="0"/>
                <a:cs typeface="Arial" panose="020B0604020202020204" pitchFamily="34" charset="0"/>
              </a:rPr>
              <a:t>3.2	Unified Grant Application Process</a:t>
            </a:r>
          </a:p>
        </p:txBody>
      </p:sp>
    </p:spTree>
    <p:extLst>
      <p:ext uri="{BB962C8B-B14F-4D97-AF65-F5344CB8AC3E}">
        <p14:creationId xmlns:p14="http://schemas.microsoft.com/office/powerpoint/2010/main" val="260727507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6FFF59-9C93-935A-68AE-9E23ED5EF11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39965" y="1513184"/>
            <a:ext cx="6186974" cy="4804487"/>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15D462D9-800E-451E-A8E6-5DF1D145BC67}"/>
              </a:ext>
            </a:extLst>
          </p:cNvPr>
          <p:cNvSpPr/>
          <p:nvPr/>
        </p:nvSpPr>
        <p:spPr>
          <a:xfrm rot="5400000">
            <a:off x="5910806" y="-5910805"/>
            <a:ext cx="370390" cy="12192001"/>
          </a:xfrm>
          <a:prstGeom prst="rect">
            <a:avLst/>
          </a:prstGeom>
          <a:solidFill>
            <a:srgbClr val="093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9">
            <a:extLst>
              <a:ext uri="{FF2B5EF4-FFF2-40B4-BE49-F238E27FC236}">
                <a16:creationId xmlns:a16="http://schemas.microsoft.com/office/drawing/2014/main" id="{433083A6-4D25-40E1-88BB-CB109FB51F8E}"/>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9733280" y="5578625"/>
            <a:ext cx="2283261" cy="1151995"/>
          </a:xfrm>
        </p:spPr>
      </p:pic>
      <p:sp>
        <p:nvSpPr>
          <p:cNvPr id="20" name="Rectangle 19">
            <a:extLst>
              <a:ext uri="{FF2B5EF4-FFF2-40B4-BE49-F238E27FC236}">
                <a16:creationId xmlns:a16="http://schemas.microsoft.com/office/drawing/2014/main" id="{DF2E5BA8-C8D6-4C75-A8A6-81064C1CDDDC}"/>
              </a:ext>
            </a:extLst>
          </p:cNvPr>
          <p:cNvSpPr/>
          <p:nvPr/>
        </p:nvSpPr>
        <p:spPr>
          <a:xfrm rot="5400000">
            <a:off x="6073142" y="-5707024"/>
            <a:ext cx="45719" cy="12192002"/>
          </a:xfrm>
          <a:prstGeom prst="rect">
            <a:avLst/>
          </a:prstGeom>
          <a:solidFill>
            <a:srgbClr val="29A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1718DDF-3AEE-4F66-8379-F1A563006FB1}"/>
              </a:ext>
            </a:extLst>
          </p:cNvPr>
          <p:cNvSpPr txBox="1"/>
          <p:nvPr/>
        </p:nvSpPr>
        <p:spPr>
          <a:xfrm>
            <a:off x="208347" y="-47587"/>
            <a:ext cx="2545209" cy="430887"/>
          </a:xfrm>
          <a:prstGeom prst="rect">
            <a:avLst/>
          </a:prstGeom>
          <a:noFill/>
        </p:spPr>
        <p:txBody>
          <a:bodyPr wrap="square" rtlCol="0">
            <a:spAutoFit/>
          </a:bodyPr>
          <a:lstStyle/>
          <a:p>
            <a:r>
              <a:rPr lang="en-US" sz="2200" b="1">
                <a:solidFill>
                  <a:schemeClr val="bg1"/>
                </a:solidFill>
                <a:latin typeface="Arial" panose="020B0604020202020204" pitchFamily="34" charset="0"/>
                <a:ea typeface="AECOM Sans" panose="020B0504020202020204" pitchFamily="34" charset="0"/>
                <a:cs typeface="Arial" panose="020B0604020202020204" pitchFamily="34" charset="0"/>
              </a:rPr>
              <a:t>ncdot.gov</a:t>
            </a:r>
          </a:p>
        </p:txBody>
      </p:sp>
      <p:sp>
        <p:nvSpPr>
          <p:cNvPr id="30" name="Oval 29">
            <a:extLst>
              <a:ext uri="{FF2B5EF4-FFF2-40B4-BE49-F238E27FC236}">
                <a16:creationId xmlns:a16="http://schemas.microsoft.com/office/drawing/2014/main" id="{6228353B-7397-4E8E-899B-8660C84BCA98}"/>
              </a:ext>
            </a:extLst>
          </p:cNvPr>
          <p:cNvSpPr/>
          <p:nvPr/>
        </p:nvSpPr>
        <p:spPr>
          <a:xfrm>
            <a:off x="7316580" y="1879960"/>
            <a:ext cx="231892" cy="231892"/>
          </a:xfrm>
          <a:prstGeom prst="ellipse">
            <a:avLst/>
          </a:prstGeom>
          <a:solidFill>
            <a:srgbClr val="0F3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latin typeface="Arial" panose="020B0604020202020204" pitchFamily="34" charset="0"/>
              <a:ea typeface="AECOM Sans" panose="020B05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A10843D5-77EC-4571-931C-BD08235B15AA}"/>
              </a:ext>
            </a:extLst>
          </p:cNvPr>
          <p:cNvSpPr txBox="1"/>
          <p:nvPr/>
        </p:nvSpPr>
        <p:spPr>
          <a:xfrm>
            <a:off x="7612121" y="1851812"/>
            <a:ext cx="4330032" cy="307777"/>
          </a:xfrm>
          <a:prstGeom prst="rect">
            <a:avLst/>
          </a:prstGeom>
          <a:noFill/>
        </p:spPr>
        <p:txBody>
          <a:bodyPr wrap="none" rtlCol="0">
            <a:spAutoFit/>
          </a:bodyPr>
          <a:lstStyle/>
          <a:p>
            <a:r>
              <a:rPr lang="en-US" sz="1400">
                <a:latin typeface="Arial" panose="020B0604020202020204" pitchFamily="34" charset="0"/>
                <a:ea typeface="AECOM Sans Light" panose="020B0404020202020204" pitchFamily="34" charset="0"/>
                <a:cs typeface="Arial" panose="020B0604020202020204" pitchFamily="34" charset="0"/>
              </a:rPr>
              <a:t>Follow the steps provided for each funding program.</a:t>
            </a:r>
          </a:p>
        </p:txBody>
      </p:sp>
      <p:sp>
        <p:nvSpPr>
          <p:cNvPr id="32" name="TextBox 31">
            <a:extLst>
              <a:ext uri="{FF2B5EF4-FFF2-40B4-BE49-F238E27FC236}">
                <a16:creationId xmlns:a16="http://schemas.microsoft.com/office/drawing/2014/main" id="{7F828322-E42A-40BE-842D-D4A6BA7211A6}"/>
              </a:ext>
            </a:extLst>
          </p:cNvPr>
          <p:cNvSpPr txBox="1"/>
          <p:nvPr/>
        </p:nvSpPr>
        <p:spPr>
          <a:xfrm>
            <a:off x="7300613" y="1857380"/>
            <a:ext cx="263826" cy="276999"/>
          </a:xfrm>
          <a:prstGeom prst="rect">
            <a:avLst/>
          </a:prstGeom>
          <a:noFill/>
        </p:spPr>
        <p:txBody>
          <a:bodyPr wrap="square" rtlCol="0">
            <a:spAutoFit/>
          </a:bodyPr>
          <a:lstStyle/>
          <a:p>
            <a:r>
              <a:rPr lang="en-US" sz="1200">
                <a:solidFill>
                  <a:schemeClr val="bg1"/>
                </a:solidFill>
                <a:latin typeface="Arial" panose="020B0604020202020204" pitchFamily="34" charset="0"/>
                <a:ea typeface="AECOM Sans" panose="020B0504020202020204" pitchFamily="34" charset="0"/>
                <a:cs typeface="Arial" panose="020B0604020202020204" pitchFamily="34" charset="0"/>
              </a:rPr>
              <a:t>1</a:t>
            </a:r>
          </a:p>
        </p:txBody>
      </p:sp>
      <p:sp>
        <p:nvSpPr>
          <p:cNvPr id="36" name="Oval 35">
            <a:extLst>
              <a:ext uri="{FF2B5EF4-FFF2-40B4-BE49-F238E27FC236}">
                <a16:creationId xmlns:a16="http://schemas.microsoft.com/office/drawing/2014/main" id="{32FDE9FF-369C-458B-B444-B6C43B09DC5C}"/>
              </a:ext>
            </a:extLst>
          </p:cNvPr>
          <p:cNvSpPr/>
          <p:nvPr/>
        </p:nvSpPr>
        <p:spPr>
          <a:xfrm>
            <a:off x="7316580" y="2352505"/>
            <a:ext cx="231892" cy="231892"/>
          </a:xfrm>
          <a:prstGeom prst="ellipse">
            <a:avLst/>
          </a:prstGeom>
          <a:solidFill>
            <a:srgbClr val="0F3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latin typeface="Arial" panose="020B0604020202020204" pitchFamily="34" charset="0"/>
              <a:ea typeface="AECOM Sans" panose="020B05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D5A8A32A-E25C-4426-A1AD-839A448BF4FA}"/>
              </a:ext>
            </a:extLst>
          </p:cNvPr>
          <p:cNvSpPr txBox="1"/>
          <p:nvPr/>
        </p:nvSpPr>
        <p:spPr>
          <a:xfrm>
            <a:off x="7612121" y="2324357"/>
            <a:ext cx="3520516" cy="307777"/>
          </a:xfrm>
          <a:prstGeom prst="rect">
            <a:avLst/>
          </a:prstGeom>
          <a:noFill/>
        </p:spPr>
        <p:txBody>
          <a:bodyPr wrap="none" rtlCol="0">
            <a:spAutoFit/>
          </a:bodyPr>
          <a:lstStyle/>
          <a:p>
            <a:r>
              <a:rPr lang="en-US" sz="1400">
                <a:latin typeface="Arial" panose="020B0604020202020204" pitchFamily="34" charset="0"/>
                <a:ea typeface="AECOM Sans Light" panose="020B0404020202020204" pitchFamily="34" charset="0"/>
                <a:cs typeface="Arial" panose="020B0604020202020204" pitchFamily="34" charset="0"/>
              </a:rPr>
              <a:t>Make sure you check Notes or Quick Tips.</a:t>
            </a:r>
          </a:p>
        </p:txBody>
      </p:sp>
      <p:sp>
        <p:nvSpPr>
          <p:cNvPr id="38" name="TextBox 37">
            <a:extLst>
              <a:ext uri="{FF2B5EF4-FFF2-40B4-BE49-F238E27FC236}">
                <a16:creationId xmlns:a16="http://schemas.microsoft.com/office/drawing/2014/main" id="{80F78704-D839-4F8F-9C7E-954B224B5B6A}"/>
              </a:ext>
            </a:extLst>
          </p:cNvPr>
          <p:cNvSpPr txBox="1"/>
          <p:nvPr/>
        </p:nvSpPr>
        <p:spPr>
          <a:xfrm>
            <a:off x="7300613" y="2329925"/>
            <a:ext cx="263826" cy="276999"/>
          </a:xfrm>
          <a:prstGeom prst="rect">
            <a:avLst/>
          </a:prstGeom>
          <a:noFill/>
        </p:spPr>
        <p:txBody>
          <a:bodyPr wrap="square" rtlCol="0">
            <a:spAutoFit/>
          </a:bodyPr>
          <a:lstStyle/>
          <a:p>
            <a:r>
              <a:rPr lang="en-US" sz="1200">
                <a:solidFill>
                  <a:schemeClr val="bg1"/>
                </a:solidFill>
                <a:latin typeface="Arial" panose="020B0604020202020204" pitchFamily="34" charset="0"/>
                <a:ea typeface="AECOM Sans" panose="020B0504020202020204" pitchFamily="34" charset="0"/>
                <a:cs typeface="Arial" panose="020B0604020202020204" pitchFamily="34" charset="0"/>
              </a:rPr>
              <a:t>2</a:t>
            </a:r>
          </a:p>
        </p:txBody>
      </p:sp>
      <p:sp>
        <p:nvSpPr>
          <p:cNvPr id="39" name="Oval 38">
            <a:extLst>
              <a:ext uri="{FF2B5EF4-FFF2-40B4-BE49-F238E27FC236}">
                <a16:creationId xmlns:a16="http://schemas.microsoft.com/office/drawing/2014/main" id="{FD98889B-2315-4037-8BB1-EB41E703E0D5}"/>
              </a:ext>
            </a:extLst>
          </p:cNvPr>
          <p:cNvSpPr/>
          <p:nvPr/>
        </p:nvSpPr>
        <p:spPr>
          <a:xfrm>
            <a:off x="7316580" y="2825050"/>
            <a:ext cx="231892" cy="231892"/>
          </a:xfrm>
          <a:prstGeom prst="ellipse">
            <a:avLst/>
          </a:prstGeom>
          <a:solidFill>
            <a:srgbClr val="0F3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latin typeface="Arial" panose="020B0604020202020204" pitchFamily="34" charset="0"/>
              <a:ea typeface="AECOM Sans" panose="020B0504020202020204" pitchFamily="34" charset="0"/>
              <a:cs typeface="Arial" panose="020B0604020202020204" pitchFamily="34" charset="0"/>
            </a:endParaRPr>
          </a:p>
        </p:txBody>
      </p:sp>
      <p:sp>
        <p:nvSpPr>
          <p:cNvPr id="40" name="TextBox 39">
            <a:extLst>
              <a:ext uri="{FF2B5EF4-FFF2-40B4-BE49-F238E27FC236}">
                <a16:creationId xmlns:a16="http://schemas.microsoft.com/office/drawing/2014/main" id="{F20B7D43-D0CB-409D-A41B-D5BDF8FC2C31}"/>
              </a:ext>
            </a:extLst>
          </p:cNvPr>
          <p:cNvSpPr txBox="1"/>
          <p:nvPr/>
        </p:nvSpPr>
        <p:spPr>
          <a:xfrm>
            <a:off x="7612121" y="2796902"/>
            <a:ext cx="4216713" cy="523220"/>
          </a:xfrm>
          <a:prstGeom prst="rect">
            <a:avLst/>
          </a:prstGeom>
          <a:noFill/>
        </p:spPr>
        <p:txBody>
          <a:bodyPr wrap="square" rtlCol="0">
            <a:spAutoFit/>
          </a:bodyPr>
          <a:lstStyle/>
          <a:p>
            <a:r>
              <a:rPr lang="en-US" sz="1400">
                <a:latin typeface="Arial" panose="020B0604020202020204" pitchFamily="34" charset="0"/>
                <a:ea typeface="AECOM Sans Light" panose="020B0404020202020204" pitchFamily="34" charset="0"/>
                <a:cs typeface="Arial" panose="020B0604020202020204" pitchFamily="34" charset="0"/>
              </a:rPr>
              <a:t>Click hyperlinks under Resources and Links for more resources.</a:t>
            </a:r>
          </a:p>
        </p:txBody>
      </p:sp>
      <p:sp>
        <p:nvSpPr>
          <p:cNvPr id="41" name="TextBox 40">
            <a:extLst>
              <a:ext uri="{FF2B5EF4-FFF2-40B4-BE49-F238E27FC236}">
                <a16:creationId xmlns:a16="http://schemas.microsoft.com/office/drawing/2014/main" id="{CE1AE802-EBB9-47E6-94F2-B396A2F6711A}"/>
              </a:ext>
            </a:extLst>
          </p:cNvPr>
          <p:cNvSpPr txBox="1"/>
          <p:nvPr/>
        </p:nvSpPr>
        <p:spPr>
          <a:xfrm>
            <a:off x="7300613" y="2802470"/>
            <a:ext cx="263826" cy="276999"/>
          </a:xfrm>
          <a:prstGeom prst="rect">
            <a:avLst/>
          </a:prstGeom>
          <a:noFill/>
        </p:spPr>
        <p:txBody>
          <a:bodyPr wrap="square" rtlCol="0">
            <a:spAutoFit/>
          </a:bodyPr>
          <a:lstStyle/>
          <a:p>
            <a:r>
              <a:rPr lang="en-US" sz="1200">
                <a:solidFill>
                  <a:schemeClr val="bg1"/>
                </a:solidFill>
                <a:latin typeface="Arial" panose="020B0604020202020204" pitchFamily="34" charset="0"/>
                <a:ea typeface="AECOM Sans" panose="020B0504020202020204" pitchFamily="34" charset="0"/>
                <a:cs typeface="Arial" panose="020B0604020202020204" pitchFamily="34" charset="0"/>
              </a:rPr>
              <a:t>3</a:t>
            </a:r>
          </a:p>
        </p:txBody>
      </p:sp>
      <p:sp>
        <p:nvSpPr>
          <p:cNvPr id="43" name="Oval 42">
            <a:extLst>
              <a:ext uri="{FF2B5EF4-FFF2-40B4-BE49-F238E27FC236}">
                <a16:creationId xmlns:a16="http://schemas.microsoft.com/office/drawing/2014/main" id="{24B9C045-2C85-497B-8FFB-730539A271F5}"/>
              </a:ext>
            </a:extLst>
          </p:cNvPr>
          <p:cNvSpPr/>
          <p:nvPr/>
        </p:nvSpPr>
        <p:spPr>
          <a:xfrm>
            <a:off x="7316580" y="3507360"/>
            <a:ext cx="231892" cy="231892"/>
          </a:xfrm>
          <a:prstGeom prst="ellipse">
            <a:avLst/>
          </a:prstGeom>
          <a:solidFill>
            <a:srgbClr val="0F3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latin typeface="Arial" panose="020B0604020202020204" pitchFamily="34" charset="0"/>
              <a:ea typeface="AECOM Sans" panose="020B0504020202020204" pitchFamily="34" charset="0"/>
              <a:cs typeface="Arial" panose="020B0604020202020204" pitchFamily="34" charset="0"/>
            </a:endParaRPr>
          </a:p>
        </p:txBody>
      </p:sp>
      <p:sp>
        <p:nvSpPr>
          <p:cNvPr id="44" name="TextBox 43">
            <a:extLst>
              <a:ext uri="{FF2B5EF4-FFF2-40B4-BE49-F238E27FC236}">
                <a16:creationId xmlns:a16="http://schemas.microsoft.com/office/drawing/2014/main" id="{AC04E6D9-A48D-4913-8270-6DF2F9437ABC}"/>
              </a:ext>
            </a:extLst>
          </p:cNvPr>
          <p:cNvSpPr txBox="1"/>
          <p:nvPr/>
        </p:nvSpPr>
        <p:spPr>
          <a:xfrm>
            <a:off x="7612121" y="3479212"/>
            <a:ext cx="4289260" cy="738664"/>
          </a:xfrm>
          <a:prstGeom prst="rect">
            <a:avLst/>
          </a:prstGeom>
          <a:noFill/>
        </p:spPr>
        <p:txBody>
          <a:bodyPr wrap="square" rtlCol="0">
            <a:spAutoFit/>
          </a:bodyPr>
          <a:lstStyle/>
          <a:p>
            <a:r>
              <a:rPr lang="en-US" sz="1400">
                <a:latin typeface="Arial" panose="020B0604020202020204" pitchFamily="34" charset="0"/>
                <a:ea typeface="AECOM Sans Light" panose="020B0404020202020204" pitchFamily="34" charset="0"/>
                <a:cs typeface="Arial" panose="020B0604020202020204" pitchFamily="34" charset="0"/>
              </a:rPr>
              <a:t>Refer to the general timeframe for completing the step. Refer to Part 3.1 for the Overall Program Timeline.</a:t>
            </a:r>
          </a:p>
        </p:txBody>
      </p:sp>
      <p:sp>
        <p:nvSpPr>
          <p:cNvPr id="45" name="TextBox 44">
            <a:extLst>
              <a:ext uri="{FF2B5EF4-FFF2-40B4-BE49-F238E27FC236}">
                <a16:creationId xmlns:a16="http://schemas.microsoft.com/office/drawing/2014/main" id="{3030E646-43FA-4B66-9EB9-492429E7B926}"/>
              </a:ext>
            </a:extLst>
          </p:cNvPr>
          <p:cNvSpPr txBox="1"/>
          <p:nvPr/>
        </p:nvSpPr>
        <p:spPr>
          <a:xfrm>
            <a:off x="7300613" y="3484780"/>
            <a:ext cx="263826" cy="276999"/>
          </a:xfrm>
          <a:prstGeom prst="rect">
            <a:avLst/>
          </a:prstGeom>
          <a:noFill/>
        </p:spPr>
        <p:txBody>
          <a:bodyPr wrap="square" rtlCol="0">
            <a:spAutoFit/>
          </a:bodyPr>
          <a:lstStyle/>
          <a:p>
            <a:r>
              <a:rPr lang="en-US" sz="1200">
                <a:solidFill>
                  <a:schemeClr val="bg1"/>
                </a:solidFill>
                <a:latin typeface="Arial" panose="020B0604020202020204" pitchFamily="34" charset="0"/>
                <a:ea typeface="AECOM Sans" panose="020B0504020202020204" pitchFamily="34" charset="0"/>
                <a:cs typeface="Arial" panose="020B0604020202020204" pitchFamily="34" charset="0"/>
              </a:rPr>
              <a:t>4</a:t>
            </a:r>
          </a:p>
        </p:txBody>
      </p:sp>
      <p:sp>
        <p:nvSpPr>
          <p:cNvPr id="46" name="Oval 45">
            <a:extLst>
              <a:ext uri="{FF2B5EF4-FFF2-40B4-BE49-F238E27FC236}">
                <a16:creationId xmlns:a16="http://schemas.microsoft.com/office/drawing/2014/main" id="{23F28B51-339A-44DB-887D-04A3E2FC4FA4}"/>
              </a:ext>
            </a:extLst>
          </p:cNvPr>
          <p:cNvSpPr/>
          <p:nvPr/>
        </p:nvSpPr>
        <p:spPr>
          <a:xfrm>
            <a:off x="7316580" y="4376138"/>
            <a:ext cx="231892" cy="231892"/>
          </a:xfrm>
          <a:prstGeom prst="ellipse">
            <a:avLst/>
          </a:prstGeom>
          <a:solidFill>
            <a:srgbClr val="0F3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latin typeface="Arial" panose="020B0604020202020204" pitchFamily="34" charset="0"/>
              <a:ea typeface="AECOM Sans" panose="020B0504020202020204" pitchFamily="34" charset="0"/>
              <a:cs typeface="Arial" panose="020B0604020202020204" pitchFamily="34" charset="0"/>
            </a:endParaRPr>
          </a:p>
        </p:txBody>
      </p:sp>
      <p:sp>
        <p:nvSpPr>
          <p:cNvPr id="47" name="TextBox 46">
            <a:extLst>
              <a:ext uri="{FF2B5EF4-FFF2-40B4-BE49-F238E27FC236}">
                <a16:creationId xmlns:a16="http://schemas.microsoft.com/office/drawing/2014/main" id="{205BF8DB-D4BF-4BEA-B0E1-E31AAED52479}"/>
              </a:ext>
            </a:extLst>
          </p:cNvPr>
          <p:cNvSpPr txBox="1"/>
          <p:nvPr/>
        </p:nvSpPr>
        <p:spPr>
          <a:xfrm>
            <a:off x="7612121" y="4347990"/>
            <a:ext cx="4289260" cy="523220"/>
          </a:xfrm>
          <a:prstGeom prst="rect">
            <a:avLst/>
          </a:prstGeom>
          <a:noFill/>
        </p:spPr>
        <p:txBody>
          <a:bodyPr wrap="square" rtlCol="0">
            <a:spAutoFit/>
          </a:bodyPr>
          <a:lstStyle/>
          <a:p>
            <a:r>
              <a:rPr lang="en-US" sz="1400">
                <a:latin typeface="Arial" panose="020B0604020202020204" pitchFamily="34" charset="0"/>
                <a:ea typeface="AECOM Sans Light" panose="020B0404020202020204" pitchFamily="34" charset="0"/>
                <a:cs typeface="Arial" panose="020B0604020202020204" pitchFamily="34" charset="0"/>
              </a:rPr>
              <a:t>Use Funding Program panel to see the Grant Application Process for other programs. </a:t>
            </a:r>
          </a:p>
        </p:txBody>
      </p:sp>
      <p:sp>
        <p:nvSpPr>
          <p:cNvPr id="48" name="TextBox 47">
            <a:extLst>
              <a:ext uri="{FF2B5EF4-FFF2-40B4-BE49-F238E27FC236}">
                <a16:creationId xmlns:a16="http://schemas.microsoft.com/office/drawing/2014/main" id="{96C105C0-1FF1-41DC-82BC-CC6DDDA464B3}"/>
              </a:ext>
            </a:extLst>
          </p:cNvPr>
          <p:cNvSpPr txBox="1"/>
          <p:nvPr/>
        </p:nvSpPr>
        <p:spPr>
          <a:xfrm>
            <a:off x="7300613" y="4353558"/>
            <a:ext cx="263826" cy="276999"/>
          </a:xfrm>
          <a:prstGeom prst="rect">
            <a:avLst/>
          </a:prstGeom>
          <a:noFill/>
        </p:spPr>
        <p:txBody>
          <a:bodyPr wrap="square" rtlCol="0">
            <a:spAutoFit/>
          </a:bodyPr>
          <a:lstStyle/>
          <a:p>
            <a:r>
              <a:rPr lang="en-US" sz="1200">
                <a:solidFill>
                  <a:schemeClr val="bg1"/>
                </a:solidFill>
                <a:latin typeface="Arial" panose="020B0604020202020204" pitchFamily="34" charset="0"/>
                <a:ea typeface="AECOM Sans" panose="020B0504020202020204" pitchFamily="34" charset="0"/>
                <a:cs typeface="Arial" panose="020B0604020202020204" pitchFamily="34" charset="0"/>
              </a:rPr>
              <a:t>5</a:t>
            </a:r>
          </a:p>
        </p:txBody>
      </p:sp>
      <p:sp>
        <p:nvSpPr>
          <p:cNvPr id="49" name="Oval 48">
            <a:extLst>
              <a:ext uri="{FF2B5EF4-FFF2-40B4-BE49-F238E27FC236}">
                <a16:creationId xmlns:a16="http://schemas.microsoft.com/office/drawing/2014/main" id="{A2494006-2CBA-4E8F-8D03-44C4080A7013}"/>
              </a:ext>
            </a:extLst>
          </p:cNvPr>
          <p:cNvSpPr/>
          <p:nvPr/>
        </p:nvSpPr>
        <p:spPr>
          <a:xfrm>
            <a:off x="7316580" y="5063481"/>
            <a:ext cx="231892" cy="231892"/>
          </a:xfrm>
          <a:prstGeom prst="ellipse">
            <a:avLst/>
          </a:prstGeom>
          <a:solidFill>
            <a:srgbClr val="0F3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latin typeface="Arial" panose="020B0604020202020204" pitchFamily="34" charset="0"/>
              <a:ea typeface="AECOM Sans" panose="020B0504020202020204" pitchFamily="34" charset="0"/>
              <a:cs typeface="Arial" panose="020B0604020202020204" pitchFamily="34" charset="0"/>
            </a:endParaRPr>
          </a:p>
        </p:txBody>
      </p:sp>
      <p:sp>
        <p:nvSpPr>
          <p:cNvPr id="50" name="TextBox 49">
            <a:extLst>
              <a:ext uri="{FF2B5EF4-FFF2-40B4-BE49-F238E27FC236}">
                <a16:creationId xmlns:a16="http://schemas.microsoft.com/office/drawing/2014/main" id="{C374D4FC-157B-41DF-B903-A7BB02A90760}"/>
              </a:ext>
            </a:extLst>
          </p:cNvPr>
          <p:cNvSpPr txBox="1"/>
          <p:nvPr/>
        </p:nvSpPr>
        <p:spPr>
          <a:xfrm>
            <a:off x="7612121" y="5035333"/>
            <a:ext cx="4289260" cy="523220"/>
          </a:xfrm>
          <a:prstGeom prst="rect">
            <a:avLst/>
          </a:prstGeom>
          <a:noFill/>
        </p:spPr>
        <p:txBody>
          <a:bodyPr wrap="square" rtlCol="0">
            <a:spAutoFit/>
          </a:bodyPr>
          <a:lstStyle/>
          <a:p>
            <a:r>
              <a:rPr lang="en-US" sz="1400">
                <a:latin typeface="Arial" panose="020B0604020202020204" pitchFamily="34" charset="0"/>
                <a:ea typeface="AECOM Sans Light" panose="020B0404020202020204" pitchFamily="34" charset="0"/>
                <a:cs typeface="Arial" panose="020B0604020202020204" pitchFamily="34" charset="0"/>
              </a:rPr>
              <a:t>Use navigation box to go back to Part 3 or </a:t>
            </a:r>
            <a:br>
              <a:rPr lang="en-US" sz="1400">
                <a:latin typeface="Arial" panose="020B0604020202020204" pitchFamily="34" charset="0"/>
                <a:ea typeface="AECOM Sans Light" panose="020B0404020202020204" pitchFamily="34" charset="0"/>
                <a:cs typeface="Arial" panose="020B0604020202020204" pitchFamily="34" charset="0"/>
              </a:rPr>
            </a:br>
            <a:r>
              <a:rPr lang="en-US" sz="1400">
                <a:latin typeface="Arial" panose="020B0604020202020204" pitchFamily="34" charset="0"/>
                <a:ea typeface="AECOM Sans Light" panose="020B0404020202020204" pitchFamily="34" charset="0"/>
                <a:cs typeface="Arial" panose="020B0604020202020204" pitchFamily="34" charset="0"/>
              </a:rPr>
              <a:t>3.3 Home.</a:t>
            </a:r>
          </a:p>
        </p:txBody>
      </p:sp>
      <p:sp>
        <p:nvSpPr>
          <p:cNvPr id="51" name="TextBox 50">
            <a:extLst>
              <a:ext uri="{FF2B5EF4-FFF2-40B4-BE49-F238E27FC236}">
                <a16:creationId xmlns:a16="http://schemas.microsoft.com/office/drawing/2014/main" id="{48859B96-6E73-4970-9753-A98F0F342132}"/>
              </a:ext>
            </a:extLst>
          </p:cNvPr>
          <p:cNvSpPr txBox="1"/>
          <p:nvPr/>
        </p:nvSpPr>
        <p:spPr>
          <a:xfrm>
            <a:off x="7300613" y="5040901"/>
            <a:ext cx="263826" cy="276999"/>
          </a:xfrm>
          <a:prstGeom prst="rect">
            <a:avLst/>
          </a:prstGeom>
          <a:noFill/>
        </p:spPr>
        <p:txBody>
          <a:bodyPr wrap="square" rtlCol="0">
            <a:spAutoFit/>
          </a:bodyPr>
          <a:lstStyle/>
          <a:p>
            <a:r>
              <a:rPr lang="en-US" sz="1200">
                <a:solidFill>
                  <a:schemeClr val="bg1"/>
                </a:solidFill>
                <a:latin typeface="Arial" panose="020B0604020202020204" pitchFamily="34" charset="0"/>
                <a:ea typeface="AECOM Sans" panose="020B0504020202020204" pitchFamily="34" charset="0"/>
                <a:cs typeface="Arial" panose="020B0604020202020204" pitchFamily="34" charset="0"/>
              </a:rPr>
              <a:t>6</a:t>
            </a:r>
          </a:p>
        </p:txBody>
      </p:sp>
      <p:sp>
        <p:nvSpPr>
          <p:cNvPr id="42" name="Rectangle 41">
            <a:extLst>
              <a:ext uri="{FF2B5EF4-FFF2-40B4-BE49-F238E27FC236}">
                <a16:creationId xmlns:a16="http://schemas.microsoft.com/office/drawing/2014/main" id="{4EC747B1-90E3-438B-8E3D-81423D0647BA}"/>
              </a:ext>
            </a:extLst>
          </p:cNvPr>
          <p:cNvSpPr/>
          <p:nvPr/>
        </p:nvSpPr>
        <p:spPr>
          <a:xfrm>
            <a:off x="3149797" y="5952978"/>
            <a:ext cx="2041328" cy="364693"/>
          </a:xfrm>
          <a:prstGeom prst="rect">
            <a:avLst/>
          </a:prstGeom>
          <a:solidFill>
            <a:srgbClr val="FFC0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3D97430-F10C-8825-84EB-C197E118F3DE}"/>
              </a:ext>
            </a:extLst>
          </p:cNvPr>
          <p:cNvSpPr txBox="1"/>
          <p:nvPr/>
        </p:nvSpPr>
        <p:spPr>
          <a:xfrm>
            <a:off x="525910" y="689847"/>
            <a:ext cx="11570840" cy="461665"/>
          </a:xfrm>
          <a:prstGeom prst="rect">
            <a:avLst/>
          </a:prstGeom>
          <a:noFill/>
        </p:spPr>
        <p:txBody>
          <a:bodyPr wrap="square" rtlCol="0">
            <a:spAutoFit/>
          </a:bodyPr>
          <a:lstStyle/>
          <a:p>
            <a:r>
              <a:rPr lang="en-US" sz="2400" b="1">
                <a:solidFill>
                  <a:srgbClr val="093B60"/>
                </a:solidFill>
                <a:latin typeface="Arial" panose="020B0604020202020204" pitchFamily="34" charset="0"/>
                <a:ea typeface="AECOM Sans" panose="020B0504020202020204" pitchFamily="34" charset="0"/>
                <a:cs typeface="Arial" panose="020B0604020202020204" pitchFamily="34" charset="0"/>
              </a:rPr>
              <a:t>3.2	Unified Grant Application Process</a:t>
            </a:r>
          </a:p>
        </p:txBody>
      </p:sp>
    </p:spTree>
    <p:extLst>
      <p:ext uri="{BB962C8B-B14F-4D97-AF65-F5344CB8AC3E}">
        <p14:creationId xmlns:p14="http://schemas.microsoft.com/office/powerpoint/2010/main" val="297263826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857124A-F096-EB77-A393-98B45EE9BBA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48623" y="1513182"/>
            <a:ext cx="6182249" cy="4812980"/>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15D462D9-800E-451E-A8E6-5DF1D145BC67}"/>
              </a:ext>
            </a:extLst>
          </p:cNvPr>
          <p:cNvSpPr/>
          <p:nvPr/>
        </p:nvSpPr>
        <p:spPr>
          <a:xfrm rot="5400000">
            <a:off x="5910806" y="-5910805"/>
            <a:ext cx="370390" cy="12192001"/>
          </a:xfrm>
          <a:prstGeom prst="rect">
            <a:avLst/>
          </a:prstGeom>
          <a:solidFill>
            <a:srgbClr val="093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9">
            <a:extLst>
              <a:ext uri="{FF2B5EF4-FFF2-40B4-BE49-F238E27FC236}">
                <a16:creationId xmlns:a16="http://schemas.microsoft.com/office/drawing/2014/main" id="{433083A6-4D25-40E1-88BB-CB109FB51F8E}"/>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9733280" y="5578625"/>
            <a:ext cx="2283261" cy="1151995"/>
          </a:xfrm>
        </p:spPr>
      </p:pic>
      <p:sp>
        <p:nvSpPr>
          <p:cNvPr id="20" name="Rectangle 19">
            <a:extLst>
              <a:ext uri="{FF2B5EF4-FFF2-40B4-BE49-F238E27FC236}">
                <a16:creationId xmlns:a16="http://schemas.microsoft.com/office/drawing/2014/main" id="{DF2E5BA8-C8D6-4C75-A8A6-81064C1CDDDC}"/>
              </a:ext>
            </a:extLst>
          </p:cNvPr>
          <p:cNvSpPr/>
          <p:nvPr/>
        </p:nvSpPr>
        <p:spPr>
          <a:xfrm rot="5400000">
            <a:off x="6073142" y="-5707024"/>
            <a:ext cx="45719" cy="12192002"/>
          </a:xfrm>
          <a:prstGeom prst="rect">
            <a:avLst/>
          </a:prstGeom>
          <a:solidFill>
            <a:srgbClr val="29A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1718DDF-3AEE-4F66-8379-F1A563006FB1}"/>
              </a:ext>
            </a:extLst>
          </p:cNvPr>
          <p:cNvSpPr txBox="1"/>
          <p:nvPr/>
        </p:nvSpPr>
        <p:spPr>
          <a:xfrm>
            <a:off x="208347" y="-47587"/>
            <a:ext cx="2545209" cy="430887"/>
          </a:xfrm>
          <a:prstGeom prst="rect">
            <a:avLst/>
          </a:prstGeom>
          <a:noFill/>
        </p:spPr>
        <p:txBody>
          <a:bodyPr wrap="square" rtlCol="0">
            <a:spAutoFit/>
          </a:bodyPr>
          <a:lstStyle/>
          <a:p>
            <a:r>
              <a:rPr lang="en-US" sz="2200" b="1">
                <a:solidFill>
                  <a:schemeClr val="bg1"/>
                </a:solidFill>
                <a:latin typeface="Arial" panose="020B0604020202020204" pitchFamily="34" charset="0"/>
                <a:ea typeface="AECOM Sans" panose="020B0504020202020204" pitchFamily="34" charset="0"/>
                <a:cs typeface="Arial" panose="020B0604020202020204" pitchFamily="34" charset="0"/>
              </a:rPr>
              <a:t>ncdot.gov</a:t>
            </a:r>
          </a:p>
        </p:txBody>
      </p:sp>
      <p:sp>
        <p:nvSpPr>
          <p:cNvPr id="30" name="TextBox 29">
            <a:extLst>
              <a:ext uri="{FF2B5EF4-FFF2-40B4-BE49-F238E27FC236}">
                <a16:creationId xmlns:a16="http://schemas.microsoft.com/office/drawing/2014/main" id="{A9977DFA-FED8-4CFE-86B5-23CA0E24E05D}"/>
              </a:ext>
            </a:extLst>
          </p:cNvPr>
          <p:cNvSpPr txBox="1"/>
          <p:nvPr/>
        </p:nvSpPr>
        <p:spPr>
          <a:xfrm>
            <a:off x="7300613" y="3313471"/>
            <a:ext cx="4459053" cy="738664"/>
          </a:xfrm>
          <a:prstGeom prst="rect">
            <a:avLst/>
          </a:prstGeom>
          <a:noFill/>
        </p:spPr>
        <p:txBody>
          <a:bodyPr wrap="square">
            <a:spAutoFit/>
          </a:bodyPr>
          <a:lstStyle/>
          <a:p>
            <a:r>
              <a:rPr lang="en-US" sz="1400">
                <a:latin typeface="Arial" panose="020B0604020202020204" pitchFamily="34" charset="0"/>
                <a:cs typeface="Arial" panose="020B0604020202020204" pitchFamily="34" charset="0"/>
              </a:rPr>
              <a:t>Note: UGA process incorporates Smartsheet forms to replace some of the Pre-Application documents. Click the hyperlink to access the Smartsheet form. </a:t>
            </a:r>
          </a:p>
        </p:txBody>
      </p:sp>
      <p:sp>
        <p:nvSpPr>
          <p:cNvPr id="27" name="Rectangle 26">
            <a:extLst>
              <a:ext uri="{FF2B5EF4-FFF2-40B4-BE49-F238E27FC236}">
                <a16:creationId xmlns:a16="http://schemas.microsoft.com/office/drawing/2014/main" id="{713C7081-6F3A-4F06-A46D-95804446753A}"/>
              </a:ext>
            </a:extLst>
          </p:cNvPr>
          <p:cNvSpPr/>
          <p:nvPr/>
        </p:nvSpPr>
        <p:spPr>
          <a:xfrm>
            <a:off x="1061723" y="4549634"/>
            <a:ext cx="2846495" cy="581316"/>
          </a:xfrm>
          <a:prstGeom prst="rect">
            <a:avLst/>
          </a:prstGeom>
          <a:solidFill>
            <a:srgbClr val="FFC0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E91EA64-7F88-0EF2-81C9-1B1A44A631BB}"/>
              </a:ext>
            </a:extLst>
          </p:cNvPr>
          <p:cNvSpPr txBox="1"/>
          <p:nvPr/>
        </p:nvSpPr>
        <p:spPr>
          <a:xfrm>
            <a:off x="525910" y="689847"/>
            <a:ext cx="11570840" cy="461665"/>
          </a:xfrm>
          <a:prstGeom prst="rect">
            <a:avLst/>
          </a:prstGeom>
          <a:noFill/>
        </p:spPr>
        <p:txBody>
          <a:bodyPr wrap="square" rtlCol="0">
            <a:spAutoFit/>
          </a:bodyPr>
          <a:lstStyle/>
          <a:p>
            <a:r>
              <a:rPr lang="en-US" sz="2400" b="1">
                <a:solidFill>
                  <a:srgbClr val="093B60"/>
                </a:solidFill>
                <a:latin typeface="Arial" panose="020B0604020202020204" pitchFamily="34" charset="0"/>
                <a:ea typeface="AECOM Sans" panose="020B0504020202020204" pitchFamily="34" charset="0"/>
                <a:cs typeface="Arial" panose="020B0604020202020204" pitchFamily="34" charset="0"/>
              </a:rPr>
              <a:t>3.2	Unified Grant Application Process</a:t>
            </a:r>
          </a:p>
        </p:txBody>
      </p:sp>
    </p:spTree>
    <p:extLst>
      <p:ext uri="{BB962C8B-B14F-4D97-AF65-F5344CB8AC3E}">
        <p14:creationId xmlns:p14="http://schemas.microsoft.com/office/powerpoint/2010/main" val="1398298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B944427-2790-3912-6301-2A32987F96F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30511" y="1512709"/>
            <a:ext cx="6222465" cy="4816065"/>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15D462D9-800E-451E-A8E6-5DF1D145BC67}"/>
              </a:ext>
            </a:extLst>
          </p:cNvPr>
          <p:cNvSpPr/>
          <p:nvPr/>
        </p:nvSpPr>
        <p:spPr>
          <a:xfrm rot="5400000">
            <a:off x="5910806" y="-5910805"/>
            <a:ext cx="370390" cy="12192001"/>
          </a:xfrm>
          <a:prstGeom prst="rect">
            <a:avLst/>
          </a:prstGeom>
          <a:solidFill>
            <a:srgbClr val="093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9">
            <a:extLst>
              <a:ext uri="{FF2B5EF4-FFF2-40B4-BE49-F238E27FC236}">
                <a16:creationId xmlns:a16="http://schemas.microsoft.com/office/drawing/2014/main" id="{433083A6-4D25-40E1-88BB-CB109FB51F8E}"/>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9733280" y="5578625"/>
            <a:ext cx="2283261" cy="1151995"/>
          </a:xfrm>
        </p:spPr>
      </p:pic>
      <p:sp>
        <p:nvSpPr>
          <p:cNvPr id="20" name="Rectangle 19">
            <a:extLst>
              <a:ext uri="{FF2B5EF4-FFF2-40B4-BE49-F238E27FC236}">
                <a16:creationId xmlns:a16="http://schemas.microsoft.com/office/drawing/2014/main" id="{DF2E5BA8-C8D6-4C75-A8A6-81064C1CDDDC}"/>
              </a:ext>
            </a:extLst>
          </p:cNvPr>
          <p:cNvSpPr/>
          <p:nvPr/>
        </p:nvSpPr>
        <p:spPr>
          <a:xfrm rot="5400000">
            <a:off x="6073142" y="-5707024"/>
            <a:ext cx="45719" cy="12192002"/>
          </a:xfrm>
          <a:prstGeom prst="rect">
            <a:avLst/>
          </a:prstGeom>
          <a:solidFill>
            <a:srgbClr val="29A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1718DDF-3AEE-4F66-8379-F1A563006FB1}"/>
              </a:ext>
            </a:extLst>
          </p:cNvPr>
          <p:cNvSpPr txBox="1"/>
          <p:nvPr/>
        </p:nvSpPr>
        <p:spPr>
          <a:xfrm>
            <a:off x="208347" y="-47587"/>
            <a:ext cx="2545209" cy="430887"/>
          </a:xfrm>
          <a:prstGeom prst="rect">
            <a:avLst/>
          </a:prstGeom>
          <a:noFill/>
        </p:spPr>
        <p:txBody>
          <a:bodyPr wrap="square" rtlCol="0">
            <a:spAutoFit/>
          </a:bodyPr>
          <a:lstStyle/>
          <a:p>
            <a:r>
              <a:rPr lang="en-US" sz="2200" b="1">
                <a:solidFill>
                  <a:schemeClr val="bg1"/>
                </a:solidFill>
                <a:latin typeface="Arial" panose="020B0604020202020204" pitchFamily="34" charset="0"/>
                <a:ea typeface="AECOM Sans" panose="020B0504020202020204" pitchFamily="34" charset="0"/>
                <a:cs typeface="Arial" panose="020B0604020202020204" pitchFamily="34" charset="0"/>
              </a:rPr>
              <a:t>ncdot.gov</a:t>
            </a:r>
          </a:p>
        </p:txBody>
      </p:sp>
      <p:sp>
        <p:nvSpPr>
          <p:cNvPr id="2" name="TextBox 1">
            <a:extLst>
              <a:ext uri="{FF2B5EF4-FFF2-40B4-BE49-F238E27FC236}">
                <a16:creationId xmlns:a16="http://schemas.microsoft.com/office/drawing/2014/main" id="{82B1D5A9-9596-ECE4-8A1E-73A94F5A94D1}"/>
              </a:ext>
            </a:extLst>
          </p:cNvPr>
          <p:cNvSpPr txBox="1"/>
          <p:nvPr/>
        </p:nvSpPr>
        <p:spPr>
          <a:xfrm>
            <a:off x="525910" y="689847"/>
            <a:ext cx="11570840" cy="461665"/>
          </a:xfrm>
          <a:prstGeom prst="rect">
            <a:avLst/>
          </a:prstGeom>
          <a:noFill/>
        </p:spPr>
        <p:txBody>
          <a:bodyPr wrap="square" rtlCol="0">
            <a:spAutoFit/>
          </a:bodyPr>
          <a:lstStyle/>
          <a:p>
            <a:r>
              <a:rPr lang="en-US" sz="2400" b="1">
                <a:solidFill>
                  <a:srgbClr val="093B60"/>
                </a:solidFill>
                <a:latin typeface="Arial" panose="020B0604020202020204" pitchFamily="34" charset="0"/>
                <a:ea typeface="AECOM Sans" panose="020B0504020202020204" pitchFamily="34" charset="0"/>
                <a:cs typeface="Arial" panose="020B0604020202020204" pitchFamily="34" charset="0"/>
              </a:rPr>
              <a:t>3.2	Unified Grant Application Process</a:t>
            </a:r>
          </a:p>
        </p:txBody>
      </p:sp>
    </p:spTree>
    <p:extLst>
      <p:ext uri="{BB962C8B-B14F-4D97-AF65-F5344CB8AC3E}">
        <p14:creationId xmlns:p14="http://schemas.microsoft.com/office/powerpoint/2010/main" val="229358738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5C5CF09-18A0-816B-13B6-2EF87238976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35360" y="1512514"/>
            <a:ext cx="6199241" cy="4805613"/>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15D462D9-800E-451E-A8E6-5DF1D145BC67}"/>
              </a:ext>
            </a:extLst>
          </p:cNvPr>
          <p:cNvSpPr/>
          <p:nvPr/>
        </p:nvSpPr>
        <p:spPr>
          <a:xfrm rot="5400000">
            <a:off x="5910806" y="-5910805"/>
            <a:ext cx="370390" cy="12192001"/>
          </a:xfrm>
          <a:prstGeom prst="rect">
            <a:avLst/>
          </a:prstGeom>
          <a:solidFill>
            <a:srgbClr val="093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9">
            <a:extLst>
              <a:ext uri="{FF2B5EF4-FFF2-40B4-BE49-F238E27FC236}">
                <a16:creationId xmlns:a16="http://schemas.microsoft.com/office/drawing/2014/main" id="{433083A6-4D25-40E1-88BB-CB109FB51F8E}"/>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9733280" y="5578625"/>
            <a:ext cx="2283261" cy="1151995"/>
          </a:xfrm>
        </p:spPr>
      </p:pic>
      <p:sp>
        <p:nvSpPr>
          <p:cNvPr id="20" name="Rectangle 19">
            <a:extLst>
              <a:ext uri="{FF2B5EF4-FFF2-40B4-BE49-F238E27FC236}">
                <a16:creationId xmlns:a16="http://schemas.microsoft.com/office/drawing/2014/main" id="{DF2E5BA8-C8D6-4C75-A8A6-81064C1CDDDC}"/>
              </a:ext>
            </a:extLst>
          </p:cNvPr>
          <p:cNvSpPr/>
          <p:nvPr/>
        </p:nvSpPr>
        <p:spPr>
          <a:xfrm rot="5400000">
            <a:off x="6073142" y="-5707024"/>
            <a:ext cx="45719" cy="12192002"/>
          </a:xfrm>
          <a:prstGeom prst="rect">
            <a:avLst/>
          </a:prstGeom>
          <a:solidFill>
            <a:srgbClr val="29A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1718DDF-3AEE-4F66-8379-F1A563006FB1}"/>
              </a:ext>
            </a:extLst>
          </p:cNvPr>
          <p:cNvSpPr txBox="1"/>
          <p:nvPr/>
        </p:nvSpPr>
        <p:spPr>
          <a:xfrm>
            <a:off x="208347" y="-47587"/>
            <a:ext cx="2545209" cy="430887"/>
          </a:xfrm>
          <a:prstGeom prst="rect">
            <a:avLst/>
          </a:prstGeom>
          <a:noFill/>
        </p:spPr>
        <p:txBody>
          <a:bodyPr wrap="square" rtlCol="0">
            <a:spAutoFit/>
          </a:bodyPr>
          <a:lstStyle/>
          <a:p>
            <a:r>
              <a:rPr lang="en-US" sz="2200" b="1">
                <a:solidFill>
                  <a:schemeClr val="bg1"/>
                </a:solidFill>
                <a:latin typeface="Arial" panose="020B0604020202020204" pitchFamily="34" charset="0"/>
                <a:ea typeface="AECOM Sans" panose="020B0504020202020204" pitchFamily="34" charset="0"/>
                <a:cs typeface="Arial" panose="020B0604020202020204" pitchFamily="34" charset="0"/>
              </a:rPr>
              <a:t>ncdot.gov</a:t>
            </a:r>
          </a:p>
        </p:txBody>
      </p:sp>
      <p:sp>
        <p:nvSpPr>
          <p:cNvPr id="2" name="TextBox 1">
            <a:extLst>
              <a:ext uri="{FF2B5EF4-FFF2-40B4-BE49-F238E27FC236}">
                <a16:creationId xmlns:a16="http://schemas.microsoft.com/office/drawing/2014/main" id="{739F2EF9-588A-09F0-58E0-5DCF7E998081}"/>
              </a:ext>
            </a:extLst>
          </p:cNvPr>
          <p:cNvSpPr txBox="1"/>
          <p:nvPr/>
        </p:nvSpPr>
        <p:spPr>
          <a:xfrm>
            <a:off x="525910" y="689847"/>
            <a:ext cx="11570840" cy="461665"/>
          </a:xfrm>
          <a:prstGeom prst="rect">
            <a:avLst/>
          </a:prstGeom>
          <a:noFill/>
        </p:spPr>
        <p:txBody>
          <a:bodyPr wrap="square" rtlCol="0">
            <a:spAutoFit/>
          </a:bodyPr>
          <a:lstStyle/>
          <a:p>
            <a:r>
              <a:rPr lang="en-US" sz="2400" b="1">
                <a:solidFill>
                  <a:srgbClr val="093B60"/>
                </a:solidFill>
                <a:latin typeface="Arial" panose="020B0604020202020204" pitchFamily="34" charset="0"/>
                <a:ea typeface="AECOM Sans" panose="020B0504020202020204" pitchFamily="34" charset="0"/>
                <a:cs typeface="Arial" panose="020B0604020202020204" pitchFamily="34" charset="0"/>
              </a:rPr>
              <a:t>3.2	Unified Grant Application Process</a:t>
            </a:r>
          </a:p>
        </p:txBody>
      </p:sp>
    </p:spTree>
    <p:extLst>
      <p:ext uri="{BB962C8B-B14F-4D97-AF65-F5344CB8AC3E}">
        <p14:creationId xmlns:p14="http://schemas.microsoft.com/office/powerpoint/2010/main" val="416116372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209502-45FD-2FE4-EDBE-66500BA5FAE5}"/>
              </a:ext>
            </a:extLst>
          </p:cNvPr>
          <p:cNvPicPr>
            <a:picLocks noChangeAspect="1"/>
          </p:cNvPicPr>
          <p:nvPr/>
        </p:nvPicPr>
        <p:blipFill>
          <a:blip r:embed="rId3"/>
          <a:stretch>
            <a:fillRect/>
          </a:stretch>
        </p:blipFill>
        <p:spPr>
          <a:xfrm>
            <a:off x="523843" y="1513183"/>
            <a:ext cx="6214484" cy="4802786"/>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15D462D9-800E-451E-A8E6-5DF1D145BC67}"/>
              </a:ext>
            </a:extLst>
          </p:cNvPr>
          <p:cNvSpPr/>
          <p:nvPr/>
        </p:nvSpPr>
        <p:spPr>
          <a:xfrm rot="5400000">
            <a:off x="5910806" y="-5910805"/>
            <a:ext cx="370390" cy="12192001"/>
          </a:xfrm>
          <a:prstGeom prst="rect">
            <a:avLst/>
          </a:prstGeom>
          <a:solidFill>
            <a:srgbClr val="093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9">
            <a:extLst>
              <a:ext uri="{FF2B5EF4-FFF2-40B4-BE49-F238E27FC236}">
                <a16:creationId xmlns:a16="http://schemas.microsoft.com/office/drawing/2014/main" id="{433083A6-4D25-40E1-88BB-CB109FB51F8E}"/>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9733280" y="5578625"/>
            <a:ext cx="2283261" cy="1151995"/>
          </a:xfrm>
        </p:spPr>
      </p:pic>
      <p:sp>
        <p:nvSpPr>
          <p:cNvPr id="20" name="Rectangle 19">
            <a:extLst>
              <a:ext uri="{FF2B5EF4-FFF2-40B4-BE49-F238E27FC236}">
                <a16:creationId xmlns:a16="http://schemas.microsoft.com/office/drawing/2014/main" id="{DF2E5BA8-C8D6-4C75-A8A6-81064C1CDDDC}"/>
              </a:ext>
            </a:extLst>
          </p:cNvPr>
          <p:cNvSpPr/>
          <p:nvPr/>
        </p:nvSpPr>
        <p:spPr>
          <a:xfrm rot="5400000">
            <a:off x="6073142" y="-5707024"/>
            <a:ext cx="45719" cy="12192002"/>
          </a:xfrm>
          <a:prstGeom prst="rect">
            <a:avLst/>
          </a:prstGeom>
          <a:solidFill>
            <a:srgbClr val="29A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1718DDF-3AEE-4F66-8379-F1A563006FB1}"/>
              </a:ext>
            </a:extLst>
          </p:cNvPr>
          <p:cNvSpPr txBox="1"/>
          <p:nvPr/>
        </p:nvSpPr>
        <p:spPr>
          <a:xfrm>
            <a:off x="208347" y="-47587"/>
            <a:ext cx="2545209" cy="430887"/>
          </a:xfrm>
          <a:prstGeom prst="rect">
            <a:avLst/>
          </a:prstGeom>
          <a:noFill/>
        </p:spPr>
        <p:txBody>
          <a:bodyPr wrap="square" rtlCol="0">
            <a:spAutoFit/>
          </a:bodyPr>
          <a:lstStyle/>
          <a:p>
            <a:r>
              <a:rPr lang="en-US" sz="2200" b="1">
                <a:solidFill>
                  <a:schemeClr val="bg1"/>
                </a:solidFill>
                <a:latin typeface="Arial" panose="020B0604020202020204" pitchFamily="34" charset="0"/>
                <a:ea typeface="AECOM Sans" panose="020B0504020202020204" pitchFamily="34" charset="0"/>
                <a:cs typeface="Arial" panose="020B0604020202020204" pitchFamily="34" charset="0"/>
              </a:rPr>
              <a:t>ncdot.gov</a:t>
            </a:r>
          </a:p>
        </p:txBody>
      </p:sp>
      <p:sp>
        <p:nvSpPr>
          <p:cNvPr id="2" name="TextBox 1">
            <a:extLst>
              <a:ext uri="{FF2B5EF4-FFF2-40B4-BE49-F238E27FC236}">
                <a16:creationId xmlns:a16="http://schemas.microsoft.com/office/drawing/2014/main" id="{66B5327A-C7D2-F4A2-2F16-690379918AAB}"/>
              </a:ext>
            </a:extLst>
          </p:cNvPr>
          <p:cNvSpPr txBox="1"/>
          <p:nvPr/>
        </p:nvSpPr>
        <p:spPr>
          <a:xfrm>
            <a:off x="525910" y="689847"/>
            <a:ext cx="11570840" cy="461665"/>
          </a:xfrm>
          <a:prstGeom prst="rect">
            <a:avLst/>
          </a:prstGeom>
          <a:noFill/>
        </p:spPr>
        <p:txBody>
          <a:bodyPr wrap="square" rtlCol="0">
            <a:spAutoFit/>
          </a:bodyPr>
          <a:lstStyle/>
          <a:p>
            <a:r>
              <a:rPr lang="en-US" sz="2400" b="1">
                <a:solidFill>
                  <a:srgbClr val="093B60"/>
                </a:solidFill>
                <a:latin typeface="Arial" panose="020B0604020202020204" pitchFamily="34" charset="0"/>
                <a:ea typeface="AECOM Sans" panose="020B0504020202020204" pitchFamily="34" charset="0"/>
                <a:cs typeface="Arial" panose="020B0604020202020204" pitchFamily="34" charset="0"/>
              </a:rPr>
              <a:t>3.2	Unified Grant Application Process</a:t>
            </a:r>
          </a:p>
        </p:txBody>
      </p:sp>
      <p:pic>
        <p:nvPicPr>
          <p:cNvPr id="6" name="Picture 5">
            <a:extLst>
              <a:ext uri="{FF2B5EF4-FFF2-40B4-BE49-F238E27FC236}">
                <a16:creationId xmlns:a16="http://schemas.microsoft.com/office/drawing/2014/main" id="{9FB9DBB6-DBF5-10C0-305B-758ABDB9FF45}"/>
              </a:ext>
            </a:extLst>
          </p:cNvPr>
          <p:cNvPicPr>
            <a:picLocks noChangeAspect="1"/>
          </p:cNvPicPr>
          <p:nvPr/>
        </p:nvPicPr>
        <p:blipFill>
          <a:blip r:embed="rId5"/>
          <a:stretch>
            <a:fillRect/>
          </a:stretch>
        </p:blipFill>
        <p:spPr>
          <a:xfrm>
            <a:off x="518470" y="1513183"/>
            <a:ext cx="6252554" cy="4802786"/>
          </a:xfrm>
          <a:prstGeom prst="rect">
            <a:avLst/>
          </a:prstGeom>
        </p:spPr>
      </p:pic>
    </p:spTree>
    <p:extLst>
      <p:ext uri="{BB962C8B-B14F-4D97-AF65-F5344CB8AC3E}">
        <p14:creationId xmlns:p14="http://schemas.microsoft.com/office/powerpoint/2010/main" val="92984348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B63FD24-7F02-A075-A144-6616916D4AEC}"/>
              </a:ext>
            </a:extLst>
          </p:cNvPr>
          <p:cNvPicPr>
            <a:picLocks noChangeAspect="1"/>
          </p:cNvPicPr>
          <p:nvPr/>
        </p:nvPicPr>
        <p:blipFill>
          <a:blip r:embed="rId3"/>
          <a:stretch>
            <a:fillRect/>
          </a:stretch>
        </p:blipFill>
        <p:spPr>
          <a:xfrm>
            <a:off x="525910" y="1511117"/>
            <a:ext cx="6231665" cy="4816064"/>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15D462D9-800E-451E-A8E6-5DF1D145BC67}"/>
              </a:ext>
            </a:extLst>
          </p:cNvPr>
          <p:cNvSpPr/>
          <p:nvPr/>
        </p:nvSpPr>
        <p:spPr>
          <a:xfrm rot="5400000">
            <a:off x="5910806" y="-5910805"/>
            <a:ext cx="370390" cy="12192001"/>
          </a:xfrm>
          <a:prstGeom prst="rect">
            <a:avLst/>
          </a:prstGeom>
          <a:solidFill>
            <a:srgbClr val="093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9">
            <a:extLst>
              <a:ext uri="{FF2B5EF4-FFF2-40B4-BE49-F238E27FC236}">
                <a16:creationId xmlns:a16="http://schemas.microsoft.com/office/drawing/2014/main" id="{433083A6-4D25-40E1-88BB-CB109FB51F8E}"/>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9733280" y="5578625"/>
            <a:ext cx="2283261" cy="1151995"/>
          </a:xfrm>
        </p:spPr>
      </p:pic>
      <p:sp>
        <p:nvSpPr>
          <p:cNvPr id="20" name="Rectangle 19">
            <a:extLst>
              <a:ext uri="{FF2B5EF4-FFF2-40B4-BE49-F238E27FC236}">
                <a16:creationId xmlns:a16="http://schemas.microsoft.com/office/drawing/2014/main" id="{DF2E5BA8-C8D6-4C75-A8A6-81064C1CDDDC}"/>
              </a:ext>
            </a:extLst>
          </p:cNvPr>
          <p:cNvSpPr/>
          <p:nvPr/>
        </p:nvSpPr>
        <p:spPr>
          <a:xfrm rot="5400000">
            <a:off x="6073142" y="-5707024"/>
            <a:ext cx="45719" cy="12192002"/>
          </a:xfrm>
          <a:prstGeom prst="rect">
            <a:avLst/>
          </a:prstGeom>
          <a:solidFill>
            <a:srgbClr val="29A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1718DDF-3AEE-4F66-8379-F1A563006FB1}"/>
              </a:ext>
            </a:extLst>
          </p:cNvPr>
          <p:cNvSpPr txBox="1"/>
          <p:nvPr/>
        </p:nvSpPr>
        <p:spPr>
          <a:xfrm>
            <a:off x="208347" y="-47587"/>
            <a:ext cx="2545209" cy="430887"/>
          </a:xfrm>
          <a:prstGeom prst="rect">
            <a:avLst/>
          </a:prstGeom>
          <a:noFill/>
        </p:spPr>
        <p:txBody>
          <a:bodyPr wrap="square" rtlCol="0">
            <a:spAutoFit/>
          </a:bodyPr>
          <a:lstStyle/>
          <a:p>
            <a:r>
              <a:rPr lang="en-US" sz="2200" b="1">
                <a:solidFill>
                  <a:schemeClr val="bg1"/>
                </a:solidFill>
                <a:latin typeface="Arial" panose="020B0604020202020204" pitchFamily="34" charset="0"/>
                <a:ea typeface="AECOM Sans" panose="020B0504020202020204" pitchFamily="34" charset="0"/>
                <a:cs typeface="Arial" panose="020B0604020202020204" pitchFamily="34" charset="0"/>
              </a:rPr>
              <a:t>ncdot.gov</a:t>
            </a:r>
          </a:p>
        </p:txBody>
      </p:sp>
      <p:sp>
        <p:nvSpPr>
          <p:cNvPr id="2" name="TextBox 1">
            <a:extLst>
              <a:ext uri="{FF2B5EF4-FFF2-40B4-BE49-F238E27FC236}">
                <a16:creationId xmlns:a16="http://schemas.microsoft.com/office/drawing/2014/main" id="{8CE2ADBF-3B3E-EB64-C7A8-074FA2A46DCF}"/>
              </a:ext>
            </a:extLst>
          </p:cNvPr>
          <p:cNvSpPr txBox="1"/>
          <p:nvPr/>
        </p:nvSpPr>
        <p:spPr>
          <a:xfrm>
            <a:off x="525910" y="689847"/>
            <a:ext cx="11570840" cy="461665"/>
          </a:xfrm>
          <a:prstGeom prst="rect">
            <a:avLst/>
          </a:prstGeom>
          <a:noFill/>
        </p:spPr>
        <p:txBody>
          <a:bodyPr wrap="square" rtlCol="0">
            <a:spAutoFit/>
          </a:bodyPr>
          <a:lstStyle/>
          <a:p>
            <a:r>
              <a:rPr lang="en-US" sz="2400" b="1">
                <a:solidFill>
                  <a:srgbClr val="093B60"/>
                </a:solidFill>
                <a:latin typeface="Arial" panose="020B0604020202020204" pitchFamily="34" charset="0"/>
                <a:ea typeface="AECOM Sans" panose="020B0504020202020204" pitchFamily="34" charset="0"/>
                <a:cs typeface="Arial" panose="020B0604020202020204" pitchFamily="34" charset="0"/>
              </a:rPr>
              <a:t>3.2	Unified Grant Application Process</a:t>
            </a:r>
          </a:p>
        </p:txBody>
      </p:sp>
      <p:pic>
        <p:nvPicPr>
          <p:cNvPr id="4" name="Picture 3">
            <a:extLst>
              <a:ext uri="{FF2B5EF4-FFF2-40B4-BE49-F238E27FC236}">
                <a16:creationId xmlns:a16="http://schemas.microsoft.com/office/drawing/2014/main" id="{FF747FFE-8591-F1FC-7842-7C5BD5D57C55}"/>
              </a:ext>
            </a:extLst>
          </p:cNvPr>
          <p:cNvPicPr>
            <a:picLocks noChangeAspect="1"/>
          </p:cNvPicPr>
          <p:nvPr/>
        </p:nvPicPr>
        <p:blipFill>
          <a:blip r:embed="rId5"/>
          <a:stretch>
            <a:fillRect/>
          </a:stretch>
        </p:blipFill>
        <p:spPr>
          <a:xfrm>
            <a:off x="525909" y="1511117"/>
            <a:ext cx="6231665" cy="4816064"/>
          </a:xfrm>
          <a:prstGeom prst="rect">
            <a:avLst/>
          </a:prstGeom>
        </p:spPr>
      </p:pic>
    </p:spTree>
    <p:extLst>
      <p:ext uri="{BB962C8B-B14F-4D97-AF65-F5344CB8AC3E}">
        <p14:creationId xmlns:p14="http://schemas.microsoft.com/office/powerpoint/2010/main" val="214653637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82AC1A4-D874-3030-726F-59435371DEA2}"/>
              </a:ext>
            </a:extLst>
          </p:cNvPr>
          <p:cNvPicPr>
            <a:picLocks noChangeAspect="1"/>
          </p:cNvPicPr>
          <p:nvPr/>
        </p:nvPicPr>
        <p:blipFill>
          <a:blip r:embed="rId3"/>
          <a:stretch>
            <a:fillRect/>
          </a:stretch>
        </p:blipFill>
        <p:spPr>
          <a:xfrm>
            <a:off x="525910" y="1511119"/>
            <a:ext cx="6231625" cy="4814888"/>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15D462D9-800E-451E-A8E6-5DF1D145BC67}"/>
              </a:ext>
            </a:extLst>
          </p:cNvPr>
          <p:cNvSpPr/>
          <p:nvPr/>
        </p:nvSpPr>
        <p:spPr>
          <a:xfrm rot="5400000">
            <a:off x="5910806" y="-5910805"/>
            <a:ext cx="370390" cy="12192001"/>
          </a:xfrm>
          <a:prstGeom prst="rect">
            <a:avLst/>
          </a:prstGeom>
          <a:solidFill>
            <a:srgbClr val="093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9">
            <a:extLst>
              <a:ext uri="{FF2B5EF4-FFF2-40B4-BE49-F238E27FC236}">
                <a16:creationId xmlns:a16="http://schemas.microsoft.com/office/drawing/2014/main" id="{433083A6-4D25-40E1-88BB-CB109FB51F8E}"/>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9733280" y="5578625"/>
            <a:ext cx="2283261" cy="1151995"/>
          </a:xfrm>
        </p:spPr>
      </p:pic>
      <p:sp>
        <p:nvSpPr>
          <p:cNvPr id="20" name="Rectangle 19">
            <a:extLst>
              <a:ext uri="{FF2B5EF4-FFF2-40B4-BE49-F238E27FC236}">
                <a16:creationId xmlns:a16="http://schemas.microsoft.com/office/drawing/2014/main" id="{DF2E5BA8-C8D6-4C75-A8A6-81064C1CDDDC}"/>
              </a:ext>
            </a:extLst>
          </p:cNvPr>
          <p:cNvSpPr/>
          <p:nvPr/>
        </p:nvSpPr>
        <p:spPr>
          <a:xfrm rot="5400000">
            <a:off x="6073142" y="-5707024"/>
            <a:ext cx="45719" cy="12192002"/>
          </a:xfrm>
          <a:prstGeom prst="rect">
            <a:avLst/>
          </a:prstGeom>
          <a:solidFill>
            <a:srgbClr val="29A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1718DDF-3AEE-4F66-8379-F1A563006FB1}"/>
              </a:ext>
            </a:extLst>
          </p:cNvPr>
          <p:cNvSpPr txBox="1"/>
          <p:nvPr/>
        </p:nvSpPr>
        <p:spPr>
          <a:xfrm>
            <a:off x="208347" y="-47587"/>
            <a:ext cx="2545209" cy="430887"/>
          </a:xfrm>
          <a:prstGeom prst="rect">
            <a:avLst/>
          </a:prstGeom>
          <a:noFill/>
        </p:spPr>
        <p:txBody>
          <a:bodyPr wrap="square" rtlCol="0">
            <a:spAutoFit/>
          </a:bodyPr>
          <a:lstStyle/>
          <a:p>
            <a:r>
              <a:rPr lang="en-US" sz="2200" b="1">
                <a:solidFill>
                  <a:schemeClr val="bg1"/>
                </a:solidFill>
                <a:latin typeface="Arial" panose="020B0604020202020204" pitchFamily="34" charset="0"/>
                <a:ea typeface="AECOM Sans" panose="020B0504020202020204" pitchFamily="34" charset="0"/>
                <a:cs typeface="Arial" panose="020B0604020202020204" pitchFamily="34" charset="0"/>
              </a:rPr>
              <a:t>ncdot.gov</a:t>
            </a:r>
          </a:p>
        </p:txBody>
      </p:sp>
      <p:sp>
        <p:nvSpPr>
          <p:cNvPr id="2" name="TextBox 1">
            <a:extLst>
              <a:ext uri="{FF2B5EF4-FFF2-40B4-BE49-F238E27FC236}">
                <a16:creationId xmlns:a16="http://schemas.microsoft.com/office/drawing/2014/main" id="{7DE18054-B91D-5F76-9CDA-3DB300BC0580}"/>
              </a:ext>
            </a:extLst>
          </p:cNvPr>
          <p:cNvSpPr txBox="1"/>
          <p:nvPr/>
        </p:nvSpPr>
        <p:spPr>
          <a:xfrm>
            <a:off x="525910" y="689847"/>
            <a:ext cx="11570840" cy="461665"/>
          </a:xfrm>
          <a:prstGeom prst="rect">
            <a:avLst/>
          </a:prstGeom>
          <a:noFill/>
        </p:spPr>
        <p:txBody>
          <a:bodyPr wrap="square" rtlCol="0">
            <a:spAutoFit/>
          </a:bodyPr>
          <a:lstStyle/>
          <a:p>
            <a:r>
              <a:rPr lang="en-US" sz="2400" b="1">
                <a:solidFill>
                  <a:srgbClr val="093B60"/>
                </a:solidFill>
                <a:latin typeface="Arial" panose="020B0604020202020204" pitchFamily="34" charset="0"/>
                <a:ea typeface="AECOM Sans" panose="020B0504020202020204" pitchFamily="34" charset="0"/>
                <a:cs typeface="Arial" panose="020B0604020202020204" pitchFamily="34" charset="0"/>
              </a:rPr>
              <a:t>3.2	Unified Grant Application Process</a:t>
            </a:r>
          </a:p>
        </p:txBody>
      </p:sp>
      <p:pic>
        <p:nvPicPr>
          <p:cNvPr id="6" name="Picture 5">
            <a:extLst>
              <a:ext uri="{FF2B5EF4-FFF2-40B4-BE49-F238E27FC236}">
                <a16:creationId xmlns:a16="http://schemas.microsoft.com/office/drawing/2014/main" id="{47FD2469-3125-29D4-FB12-FD6DA315B4D1}"/>
              </a:ext>
            </a:extLst>
          </p:cNvPr>
          <p:cNvPicPr>
            <a:picLocks noChangeAspect="1"/>
          </p:cNvPicPr>
          <p:nvPr/>
        </p:nvPicPr>
        <p:blipFill>
          <a:blip r:embed="rId5"/>
          <a:stretch>
            <a:fillRect/>
          </a:stretch>
        </p:blipFill>
        <p:spPr>
          <a:xfrm>
            <a:off x="525910" y="1511119"/>
            <a:ext cx="6231842" cy="4814888"/>
          </a:xfrm>
          <a:prstGeom prst="rect">
            <a:avLst/>
          </a:prstGeom>
        </p:spPr>
      </p:pic>
    </p:spTree>
    <p:extLst>
      <p:ext uri="{BB962C8B-B14F-4D97-AF65-F5344CB8AC3E}">
        <p14:creationId xmlns:p14="http://schemas.microsoft.com/office/powerpoint/2010/main" val="427286897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1A456FB-CA0A-251D-5025-FFE07F8A8132}"/>
              </a:ext>
            </a:extLst>
          </p:cNvPr>
          <p:cNvPicPr>
            <a:picLocks noChangeAspect="1"/>
          </p:cNvPicPr>
          <p:nvPr/>
        </p:nvPicPr>
        <p:blipFill>
          <a:blip r:embed="rId3"/>
          <a:stretch>
            <a:fillRect/>
          </a:stretch>
        </p:blipFill>
        <p:spPr>
          <a:xfrm>
            <a:off x="523844" y="1511116"/>
            <a:ext cx="6238506" cy="4816308"/>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15D462D9-800E-451E-A8E6-5DF1D145BC67}"/>
              </a:ext>
            </a:extLst>
          </p:cNvPr>
          <p:cNvSpPr/>
          <p:nvPr/>
        </p:nvSpPr>
        <p:spPr>
          <a:xfrm rot="5400000">
            <a:off x="5910806" y="-5910805"/>
            <a:ext cx="370390" cy="12192001"/>
          </a:xfrm>
          <a:prstGeom prst="rect">
            <a:avLst/>
          </a:prstGeom>
          <a:solidFill>
            <a:srgbClr val="093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9">
            <a:extLst>
              <a:ext uri="{FF2B5EF4-FFF2-40B4-BE49-F238E27FC236}">
                <a16:creationId xmlns:a16="http://schemas.microsoft.com/office/drawing/2014/main" id="{433083A6-4D25-40E1-88BB-CB109FB51F8E}"/>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9733280" y="5578625"/>
            <a:ext cx="2283261" cy="1151995"/>
          </a:xfrm>
        </p:spPr>
      </p:pic>
      <p:sp>
        <p:nvSpPr>
          <p:cNvPr id="20" name="Rectangle 19">
            <a:extLst>
              <a:ext uri="{FF2B5EF4-FFF2-40B4-BE49-F238E27FC236}">
                <a16:creationId xmlns:a16="http://schemas.microsoft.com/office/drawing/2014/main" id="{DF2E5BA8-C8D6-4C75-A8A6-81064C1CDDDC}"/>
              </a:ext>
            </a:extLst>
          </p:cNvPr>
          <p:cNvSpPr/>
          <p:nvPr/>
        </p:nvSpPr>
        <p:spPr>
          <a:xfrm rot="5400000">
            <a:off x="6073142" y="-5707024"/>
            <a:ext cx="45719" cy="12192002"/>
          </a:xfrm>
          <a:prstGeom prst="rect">
            <a:avLst/>
          </a:prstGeom>
          <a:solidFill>
            <a:srgbClr val="29A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1718DDF-3AEE-4F66-8379-F1A563006FB1}"/>
              </a:ext>
            </a:extLst>
          </p:cNvPr>
          <p:cNvSpPr txBox="1"/>
          <p:nvPr/>
        </p:nvSpPr>
        <p:spPr>
          <a:xfrm>
            <a:off x="208347" y="-47587"/>
            <a:ext cx="2545209" cy="430887"/>
          </a:xfrm>
          <a:prstGeom prst="rect">
            <a:avLst/>
          </a:prstGeom>
          <a:noFill/>
        </p:spPr>
        <p:txBody>
          <a:bodyPr wrap="square" rtlCol="0">
            <a:spAutoFit/>
          </a:bodyPr>
          <a:lstStyle/>
          <a:p>
            <a:r>
              <a:rPr lang="en-US" sz="2200" b="1">
                <a:solidFill>
                  <a:schemeClr val="bg1"/>
                </a:solidFill>
                <a:latin typeface="Arial" panose="020B0604020202020204" pitchFamily="34" charset="0"/>
                <a:ea typeface="AECOM Sans" panose="020B0504020202020204" pitchFamily="34" charset="0"/>
                <a:cs typeface="Arial" panose="020B0604020202020204" pitchFamily="34" charset="0"/>
              </a:rPr>
              <a:t>ncdot.gov</a:t>
            </a:r>
          </a:p>
        </p:txBody>
      </p:sp>
      <p:sp>
        <p:nvSpPr>
          <p:cNvPr id="2" name="TextBox 1">
            <a:extLst>
              <a:ext uri="{FF2B5EF4-FFF2-40B4-BE49-F238E27FC236}">
                <a16:creationId xmlns:a16="http://schemas.microsoft.com/office/drawing/2014/main" id="{042D3D85-6E29-EC77-BFD5-CDCB7178FF9D}"/>
              </a:ext>
            </a:extLst>
          </p:cNvPr>
          <p:cNvSpPr txBox="1"/>
          <p:nvPr/>
        </p:nvSpPr>
        <p:spPr>
          <a:xfrm>
            <a:off x="525910" y="689847"/>
            <a:ext cx="11570840" cy="461665"/>
          </a:xfrm>
          <a:prstGeom prst="rect">
            <a:avLst/>
          </a:prstGeom>
          <a:noFill/>
        </p:spPr>
        <p:txBody>
          <a:bodyPr wrap="square" rtlCol="0">
            <a:spAutoFit/>
          </a:bodyPr>
          <a:lstStyle/>
          <a:p>
            <a:r>
              <a:rPr lang="en-US" sz="2400" b="1">
                <a:solidFill>
                  <a:srgbClr val="093B60"/>
                </a:solidFill>
                <a:latin typeface="Arial" panose="020B0604020202020204" pitchFamily="34" charset="0"/>
                <a:ea typeface="AECOM Sans" panose="020B0504020202020204" pitchFamily="34" charset="0"/>
                <a:cs typeface="Arial" panose="020B0604020202020204" pitchFamily="34" charset="0"/>
              </a:rPr>
              <a:t>3.2	Unified Grant Application Process</a:t>
            </a:r>
          </a:p>
        </p:txBody>
      </p:sp>
      <p:pic>
        <p:nvPicPr>
          <p:cNvPr id="6" name="Picture 5">
            <a:extLst>
              <a:ext uri="{FF2B5EF4-FFF2-40B4-BE49-F238E27FC236}">
                <a16:creationId xmlns:a16="http://schemas.microsoft.com/office/drawing/2014/main" id="{D898F102-F12A-6A56-AE8F-4E151A533B1C}"/>
              </a:ext>
            </a:extLst>
          </p:cNvPr>
          <p:cNvPicPr>
            <a:picLocks noChangeAspect="1"/>
          </p:cNvPicPr>
          <p:nvPr/>
        </p:nvPicPr>
        <p:blipFill>
          <a:blip r:embed="rId5"/>
          <a:stretch>
            <a:fillRect/>
          </a:stretch>
        </p:blipFill>
        <p:spPr>
          <a:xfrm>
            <a:off x="523844" y="1511115"/>
            <a:ext cx="6240558" cy="4816307"/>
          </a:xfrm>
          <a:prstGeom prst="rect">
            <a:avLst/>
          </a:prstGeom>
        </p:spPr>
      </p:pic>
    </p:spTree>
    <p:extLst>
      <p:ext uri="{BB962C8B-B14F-4D97-AF65-F5344CB8AC3E}">
        <p14:creationId xmlns:p14="http://schemas.microsoft.com/office/powerpoint/2010/main" val="308199871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5EFFB7-CCE1-FEEB-42FF-B0E114DCD056}"/>
              </a:ext>
            </a:extLst>
          </p:cNvPr>
          <p:cNvPicPr>
            <a:picLocks noChangeAspect="1"/>
          </p:cNvPicPr>
          <p:nvPr/>
        </p:nvPicPr>
        <p:blipFill>
          <a:blip r:embed="rId3"/>
          <a:stretch>
            <a:fillRect/>
          </a:stretch>
        </p:blipFill>
        <p:spPr>
          <a:xfrm>
            <a:off x="523844" y="1511116"/>
            <a:ext cx="6243178" cy="4824962"/>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15D462D9-800E-451E-A8E6-5DF1D145BC67}"/>
              </a:ext>
            </a:extLst>
          </p:cNvPr>
          <p:cNvSpPr/>
          <p:nvPr/>
        </p:nvSpPr>
        <p:spPr>
          <a:xfrm rot="5400000">
            <a:off x="5910806" y="-5910805"/>
            <a:ext cx="370390" cy="12192001"/>
          </a:xfrm>
          <a:prstGeom prst="rect">
            <a:avLst/>
          </a:prstGeom>
          <a:solidFill>
            <a:srgbClr val="093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9">
            <a:extLst>
              <a:ext uri="{FF2B5EF4-FFF2-40B4-BE49-F238E27FC236}">
                <a16:creationId xmlns:a16="http://schemas.microsoft.com/office/drawing/2014/main" id="{433083A6-4D25-40E1-88BB-CB109FB51F8E}"/>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9733280" y="5578625"/>
            <a:ext cx="2283261" cy="1151995"/>
          </a:xfrm>
        </p:spPr>
      </p:pic>
      <p:sp>
        <p:nvSpPr>
          <p:cNvPr id="20" name="Rectangle 19">
            <a:extLst>
              <a:ext uri="{FF2B5EF4-FFF2-40B4-BE49-F238E27FC236}">
                <a16:creationId xmlns:a16="http://schemas.microsoft.com/office/drawing/2014/main" id="{DF2E5BA8-C8D6-4C75-A8A6-81064C1CDDDC}"/>
              </a:ext>
            </a:extLst>
          </p:cNvPr>
          <p:cNvSpPr/>
          <p:nvPr/>
        </p:nvSpPr>
        <p:spPr>
          <a:xfrm rot="5400000">
            <a:off x="6073142" y="-5707024"/>
            <a:ext cx="45719" cy="12192002"/>
          </a:xfrm>
          <a:prstGeom prst="rect">
            <a:avLst/>
          </a:prstGeom>
          <a:solidFill>
            <a:srgbClr val="29A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1718DDF-3AEE-4F66-8379-F1A563006FB1}"/>
              </a:ext>
            </a:extLst>
          </p:cNvPr>
          <p:cNvSpPr txBox="1"/>
          <p:nvPr/>
        </p:nvSpPr>
        <p:spPr>
          <a:xfrm>
            <a:off x="208347" y="-47587"/>
            <a:ext cx="2545209" cy="430887"/>
          </a:xfrm>
          <a:prstGeom prst="rect">
            <a:avLst/>
          </a:prstGeom>
          <a:noFill/>
        </p:spPr>
        <p:txBody>
          <a:bodyPr wrap="square" rtlCol="0">
            <a:spAutoFit/>
          </a:bodyPr>
          <a:lstStyle/>
          <a:p>
            <a:r>
              <a:rPr lang="en-US" sz="2200" b="1">
                <a:solidFill>
                  <a:schemeClr val="bg1"/>
                </a:solidFill>
                <a:latin typeface="Arial" panose="020B0604020202020204" pitchFamily="34" charset="0"/>
                <a:ea typeface="AECOM Sans" panose="020B0504020202020204" pitchFamily="34" charset="0"/>
                <a:cs typeface="Arial" panose="020B0604020202020204" pitchFamily="34" charset="0"/>
              </a:rPr>
              <a:t>ncdot.gov</a:t>
            </a:r>
          </a:p>
        </p:txBody>
      </p:sp>
      <p:sp>
        <p:nvSpPr>
          <p:cNvPr id="2" name="TextBox 1">
            <a:extLst>
              <a:ext uri="{FF2B5EF4-FFF2-40B4-BE49-F238E27FC236}">
                <a16:creationId xmlns:a16="http://schemas.microsoft.com/office/drawing/2014/main" id="{D4564C23-5F1E-48A8-621D-18EA7B65A8EF}"/>
              </a:ext>
            </a:extLst>
          </p:cNvPr>
          <p:cNvSpPr txBox="1"/>
          <p:nvPr/>
        </p:nvSpPr>
        <p:spPr>
          <a:xfrm>
            <a:off x="525910" y="689847"/>
            <a:ext cx="11570840" cy="461665"/>
          </a:xfrm>
          <a:prstGeom prst="rect">
            <a:avLst/>
          </a:prstGeom>
          <a:noFill/>
        </p:spPr>
        <p:txBody>
          <a:bodyPr wrap="square" rtlCol="0">
            <a:spAutoFit/>
          </a:bodyPr>
          <a:lstStyle/>
          <a:p>
            <a:r>
              <a:rPr lang="en-US" sz="2400" b="1">
                <a:solidFill>
                  <a:srgbClr val="093B60"/>
                </a:solidFill>
                <a:latin typeface="Arial" panose="020B0604020202020204" pitchFamily="34" charset="0"/>
                <a:ea typeface="AECOM Sans" panose="020B0504020202020204" pitchFamily="34" charset="0"/>
                <a:cs typeface="Arial" panose="020B0604020202020204" pitchFamily="34" charset="0"/>
              </a:rPr>
              <a:t>3.2	Unified Grant Application Process</a:t>
            </a:r>
          </a:p>
        </p:txBody>
      </p:sp>
      <p:pic>
        <p:nvPicPr>
          <p:cNvPr id="6" name="Picture 5">
            <a:extLst>
              <a:ext uri="{FF2B5EF4-FFF2-40B4-BE49-F238E27FC236}">
                <a16:creationId xmlns:a16="http://schemas.microsoft.com/office/drawing/2014/main" id="{ADEFBA3E-8A5B-B04F-290B-CEEBF86E64D4}"/>
              </a:ext>
            </a:extLst>
          </p:cNvPr>
          <p:cNvPicPr>
            <a:picLocks noChangeAspect="1"/>
          </p:cNvPicPr>
          <p:nvPr/>
        </p:nvPicPr>
        <p:blipFill>
          <a:blip r:embed="rId5"/>
          <a:stretch>
            <a:fillRect/>
          </a:stretch>
        </p:blipFill>
        <p:spPr>
          <a:xfrm>
            <a:off x="523844" y="1511116"/>
            <a:ext cx="6244880" cy="4824962"/>
          </a:xfrm>
          <a:prstGeom prst="rect">
            <a:avLst/>
          </a:prstGeom>
        </p:spPr>
      </p:pic>
    </p:spTree>
    <p:extLst>
      <p:ext uri="{BB962C8B-B14F-4D97-AF65-F5344CB8AC3E}">
        <p14:creationId xmlns:p14="http://schemas.microsoft.com/office/powerpoint/2010/main" val="13737778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E95C9F-D6C5-04BC-88A7-D03867BCF25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22848" y="1515626"/>
            <a:ext cx="6160923" cy="4784257"/>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15D462D9-800E-451E-A8E6-5DF1D145BC67}"/>
              </a:ext>
            </a:extLst>
          </p:cNvPr>
          <p:cNvSpPr/>
          <p:nvPr/>
        </p:nvSpPr>
        <p:spPr>
          <a:xfrm rot="5400000">
            <a:off x="5910806" y="-5910805"/>
            <a:ext cx="370390" cy="12192001"/>
          </a:xfrm>
          <a:prstGeom prst="rect">
            <a:avLst/>
          </a:prstGeom>
          <a:solidFill>
            <a:srgbClr val="093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45261EF3-36AA-46BC-9505-57A9573B3DF8}"/>
              </a:ext>
            </a:extLst>
          </p:cNvPr>
          <p:cNvSpPr txBox="1"/>
          <p:nvPr/>
        </p:nvSpPr>
        <p:spPr>
          <a:xfrm>
            <a:off x="525910" y="689847"/>
            <a:ext cx="11570840" cy="461665"/>
          </a:xfrm>
          <a:prstGeom prst="rect">
            <a:avLst/>
          </a:prstGeom>
          <a:noFill/>
        </p:spPr>
        <p:txBody>
          <a:bodyPr wrap="square" rtlCol="0">
            <a:spAutoFit/>
          </a:bodyPr>
          <a:lstStyle/>
          <a:p>
            <a:r>
              <a:rPr lang="en-US" sz="2400" b="1">
                <a:solidFill>
                  <a:srgbClr val="093B60"/>
                </a:solidFill>
                <a:latin typeface="Arial" panose="020B0604020202020204" pitchFamily="34" charset="0"/>
                <a:ea typeface="AECOM Sans" panose="020B0504020202020204" pitchFamily="34" charset="0"/>
                <a:cs typeface="Arial" panose="020B0604020202020204" pitchFamily="34" charset="0"/>
              </a:rPr>
              <a:t>INTRO.1	UGA Guidance Overview</a:t>
            </a:r>
          </a:p>
        </p:txBody>
      </p:sp>
      <p:sp>
        <p:nvSpPr>
          <p:cNvPr id="20" name="Rectangle 19">
            <a:extLst>
              <a:ext uri="{FF2B5EF4-FFF2-40B4-BE49-F238E27FC236}">
                <a16:creationId xmlns:a16="http://schemas.microsoft.com/office/drawing/2014/main" id="{DF2E5BA8-C8D6-4C75-A8A6-81064C1CDDDC}"/>
              </a:ext>
            </a:extLst>
          </p:cNvPr>
          <p:cNvSpPr/>
          <p:nvPr/>
        </p:nvSpPr>
        <p:spPr>
          <a:xfrm rot="5400000">
            <a:off x="6073142" y="-5707024"/>
            <a:ext cx="45719" cy="12192002"/>
          </a:xfrm>
          <a:prstGeom prst="rect">
            <a:avLst/>
          </a:prstGeom>
          <a:solidFill>
            <a:srgbClr val="29A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1718DDF-3AEE-4F66-8379-F1A563006FB1}"/>
              </a:ext>
            </a:extLst>
          </p:cNvPr>
          <p:cNvSpPr txBox="1"/>
          <p:nvPr/>
        </p:nvSpPr>
        <p:spPr>
          <a:xfrm>
            <a:off x="208347" y="-47587"/>
            <a:ext cx="2545209" cy="430887"/>
          </a:xfrm>
          <a:prstGeom prst="rect">
            <a:avLst/>
          </a:prstGeom>
          <a:noFill/>
        </p:spPr>
        <p:txBody>
          <a:bodyPr wrap="square" rtlCol="0">
            <a:spAutoFit/>
          </a:bodyPr>
          <a:lstStyle/>
          <a:p>
            <a:r>
              <a:rPr lang="en-US" sz="2200" b="1">
                <a:solidFill>
                  <a:schemeClr val="bg1"/>
                </a:solidFill>
                <a:latin typeface="Arial" panose="020B0604020202020204" pitchFamily="34" charset="0"/>
                <a:ea typeface="AECOM Sans" panose="020B0504020202020204" pitchFamily="34" charset="0"/>
                <a:cs typeface="Arial" panose="020B0604020202020204" pitchFamily="34" charset="0"/>
              </a:rPr>
              <a:t>ncdot.gov</a:t>
            </a:r>
          </a:p>
        </p:txBody>
      </p:sp>
      <p:sp>
        <p:nvSpPr>
          <p:cNvPr id="32" name="Oval 31">
            <a:extLst>
              <a:ext uri="{FF2B5EF4-FFF2-40B4-BE49-F238E27FC236}">
                <a16:creationId xmlns:a16="http://schemas.microsoft.com/office/drawing/2014/main" id="{4F0DBF5A-AF42-4332-87FD-E272DEDB5378}"/>
              </a:ext>
            </a:extLst>
          </p:cNvPr>
          <p:cNvSpPr/>
          <p:nvPr/>
        </p:nvSpPr>
        <p:spPr>
          <a:xfrm>
            <a:off x="7318258" y="2962105"/>
            <a:ext cx="231892" cy="231892"/>
          </a:xfrm>
          <a:prstGeom prst="ellipse">
            <a:avLst/>
          </a:prstGeom>
          <a:solidFill>
            <a:srgbClr val="0F3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latin typeface="AECOM Sans" panose="020B0504020202020204" pitchFamily="34" charset="0"/>
              <a:ea typeface="AECOM Sans" panose="020B0504020202020204" pitchFamily="34" charset="0"/>
              <a:cs typeface="AECOM Sans" panose="020B0504020202020204" pitchFamily="34" charset="0"/>
            </a:endParaRPr>
          </a:p>
        </p:txBody>
      </p:sp>
      <p:sp>
        <p:nvSpPr>
          <p:cNvPr id="33" name="TextBox 32">
            <a:extLst>
              <a:ext uri="{FF2B5EF4-FFF2-40B4-BE49-F238E27FC236}">
                <a16:creationId xmlns:a16="http://schemas.microsoft.com/office/drawing/2014/main" id="{E818B838-C1D6-4373-B57A-E43356D63258}"/>
              </a:ext>
            </a:extLst>
          </p:cNvPr>
          <p:cNvSpPr txBox="1"/>
          <p:nvPr/>
        </p:nvSpPr>
        <p:spPr>
          <a:xfrm>
            <a:off x="7612121" y="2933957"/>
            <a:ext cx="4378122" cy="307777"/>
          </a:xfrm>
          <a:prstGeom prst="rect">
            <a:avLst/>
          </a:prstGeom>
          <a:noFill/>
        </p:spPr>
        <p:txBody>
          <a:bodyPr wrap="square" rtlCol="0">
            <a:spAutoFit/>
          </a:bodyPr>
          <a:lstStyle>
            <a:defPPr>
              <a:defRPr lang="en-US"/>
            </a:defPPr>
            <a:lvl1pPr>
              <a:defRPr sz="1400">
                <a:latin typeface="Arial" panose="020B0604020202020204" pitchFamily="34" charset="0"/>
                <a:ea typeface="AECOM Sans Light" panose="020B0404020202020204" pitchFamily="34" charset="0"/>
                <a:cs typeface="Arial" panose="020B0604020202020204" pitchFamily="34" charset="0"/>
              </a:defRPr>
            </a:lvl1pPr>
          </a:lstStyle>
          <a:p>
            <a:r>
              <a:rPr lang="en-US"/>
              <a:t>Use navigation buttons to view previous/next pages.</a:t>
            </a:r>
          </a:p>
        </p:txBody>
      </p:sp>
      <p:sp>
        <p:nvSpPr>
          <p:cNvPr id="34" name="TextBox 33">
            <a:extLst>
              <a:ext uri="{FF2B5EF4-FFF2-40B4-BE49-F238E27FC236}">
                <a16:creationId xmlns:a16="http://schemas.microsoft.com/office/drawing/2014/main" id="{96282EA3-8B21-421E-8189-8F9A03B019E8}"/>
              </a:ext>
            </a:extLst>
          </p:cNvPr>
          <p:cNvSpPr txBox="1"/>
          <p:nvPr/>
        </p:nvSpPr>
        <p:spPr>
          <a:xfrm>
            <a:off x="7300613" y="2949346"/>
            <a:ext cx="263826" cy="276999"/>
          </a:xfrm>
          <a:prstGeom prst="rect">
            <a:avLst/>
          </a:prstGeom>
          <a:noFill/>
        </p:spPr>
        <p:txBody>
          <a:bodyPr wrap="square" rtlCol="0">
            <a:spAutoFit/>
          </a:bodyPr>
          <a:lstStyle/>
          <a:p>
            <a:r>
              <a:rPr lang="en-US" sz="1200">
                <a:solidFill>
                  <a:schemeClr val="bg1"/>
                </a:solidFill>
                <a:latin typeface="Arial" panose="020B0604020202020204" pitchFamily="34" charset="0"/>
                <a:ea typeface="AECOM Sans" panose="020B0504020202020204" pitchFamily="34" charset="0"/>
                <a:cs typeface="Arial" panose="020B0604020202020204" pitchFamily="34" charset="0"/>
              </a:rPr>
              <a:t>2</a:t>
            </a:r>
          </a:p>
        </p:txBody>
      </p:sp>
      <p:sp>
        <p:nvSpPr>
          <p:cNvPr id="35" name="Oval 34">
            <a:extLst>
              <a:ext uri="{FF2B5EF4-FFF2-40B4-BE49-F238E27FC236}">
                <a16:creationId xmlns:a16="http://schemas.microsoft.com/office/drawing/2014/main" id="{71415DB3-68C2-4DFC-A7B8-65CB14186995}"/>
              </a:ext>
            </a:extLst>
          </p:cNvPr>
          <p:cNvSpPr/>
          <p:nvPr/>
        </p:nvSpPr>
        <p:spPr>
          <a:xfrm>
            <a:off x="7318258" y="2489560"/>
            <a:ext cx="231892" cy="231892"/>
          </a:xfrm>
          <a:prstGeom prst="ellipse">
            <a:avLst/>
          </a:prstGeom>
          <a:solidFill>
            <a:srgbClr val="0F3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latin typeface="AECOM Sans" panose="020B0504020202020204" pitchFamily="34" charset="0"/>
              <a:ea typeface="AECOM Sans" panose="020B0504020202020204" pitchFamily="34" charset="0"/>
              <a:cs typeface="AECOM Sans" panose="020B0504020202020204" pitchFamily="34" charset="0"/>
            </a:endParaRPr>
          </a:p>
        </p:txBody>
      </p:sp>
      <p:sp>
        <p:nvSpPr>
          <p:cNvPr id="36" name="TextBox 35">
            <a:extLst>
              <a:ext uri="{FF2B5EF4-FFF2-40B4-BE49-F238E27FC236}">
                <a16:creationId xmlns:a16="http://schemas.microsoft.com/office/drawing/2014/main" id="{B528A54C-7475-48B1-A731-E2D6DE4134D0}"/>
              </a:ext>
            </a:extLst>
          </p:cNvPr>
          <p:cNvSpPr txBox="1"/>
          <p:nvPr/>
        </p:nvSpPr>
        <p:spPr>
          <a:xfrm>
            <a:off x="7612121" y="2461412"/>
            <a:ext cx="4354594" cy="307777"/>
          </a:xfrm>
          <a:prstGeom prst="rect">
            <a:avLst/>
          </a:prstGeom>
          <a:noFill/>
        </p:spPr>
        <p:txBody>
          <a:bodyPr wrap="square" rtlCol="0">
            <a:spAutoFit/>
          </a:bodyPr>
          <a:lstStyle/>
          <a:p>
            <a:r>
              <a:rPr lang="en-US" sz="1400">
                <a:latin typeface="Arial" panose="020B0604020202020204" pitchFamily="34" charset="0"/>
                <a:ea typeface="AECOM Sans Light" panose="020B0404020202020204" pitchFamily="34" charset="0"/>
                <a:cs typeface="Arial" panose="020B0604020202020204" pitchFamily="34" charset="0"/>
              </a:rPr>
              <a:t>Click on icons to navigate to each part of the UGA. </a:t>
            </a:r>
          </a:p>
        </p:txBody>
      </p:sp>
      <p:sp>
        <p:nvSpPr>
          <p:cNvPr id="37" name="TextBox 36">
            <a:extLst>
              <a:ext uri="{FF2B5EF4-FFF2-40B4-BE49-F238E27FC236}">
                <a16:creationId xmlns:a16="http://schemas.microsoft.com/office/drawing/2014/main" id="{B6433E73-8C04-4436-AF67-164F311E4C65}"/>
              </a:ext>
            </a:extLst>
          </p:cNvPr>
          <p:cNvSpPr txBox="1"/>
          <p:nvPr/>
        </p:nvSpPr>
        <p:spPr>
          <a:xfrm>
            <a:off x="7300613" y="2476801"/>
            <a:ext cx="263826" cy="276999"/>
          </a:xfrm>
          <a:prstGeom prst="rect">
            <a:avLst/>
          </a:prstGeom>
          <a:noFill/>
        </p:spPr>
        <p:txBody>
          <a:bodyPr wrap="square" rtlCol="0">
            <a:spAutoFit/>
          </a:bodyPr>
          <a:lstStyle/>
          <a:p>
            <a:r>
              <a:rPr lang="en-US" sz="1200">
                <a:solidFill>
                  <a:schemeClr val="bg1"/>
                </a:solidFill>
                <a:latin typeface="Arial" panose="020B0604020202020204" pitchFamily="34" charset="0"/>
                <a:ea typeface="AECOM Sans" panose="020B0504020202020204" pitchFamily="34" charset="0"/>
                <a:cs typeface="Arial" panose="020B0604020202020204" pitchFamily="34" charset="0"/>
              </a:rPr>
              <a:t>1</a:t>
            </a:r>
          </a:p>
        </p:txBody>
      </p:sp>
      <p:sp>
        <p:nvSpPr>
          <p:cNvPr id="29" name="Rectangle 28">
            <a:extLst>
              <a:ext uri="{FF2B5EF4-FFF2-40B4-BE49-F238E27FC236}">
                <a16:creationId xmlns:a16="http://schemas.microsoft.com/office/drawing/2014/main" id="{2FEB14BE-29AD-4B57-BA43-DF444B9BA324}"/>
              </a:ext>
            </a:extLst>
          </p:cNvPr>
          <p:cNvSpPr/>
          <p:nvPr/>
        </p:nvSpPr>
        <p:spPr>
          <a:xfrm>
            <a:off x="5676900" y="6015038"/>
            <a:ext cx="616896" cy="230981"/>
          </a:xfrm>
          <a:prstGeom prst="rect">
            <a:avLst/>
          </a:prstGeom>
          <a:solidFill>
            <a:srgbClr val="FFC0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7835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p:bldP spid="3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B0DA791-41DA-57E4-1CA3-B714AE128A99}"/>
              </a:ext>
            </a:extLst>
          </p:cNvPr>
          <p:cNvPicPr>
            <a:picLocks noChangeAspect="1"/>
          </p:cNvPicPr>
          <p:nvPr/>
        </p:nvPicPr>
        <p:blipFill>
          <a:blip r:embed="rId3"/>
          <a:stretch>
            <a:fillRect/>
          </a:stretch>
        </p:blipFill>
        <p:spPr>
          <a:xfrm>
            <a:off x="522417" y="1516471"/>
            <a:ext cx="6253029" cy="4832575"/>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15D462D9-800E-451E-A8E6-5DF1D145BC67}"/>
              </a:ext>
            </a:extLst>
          </p:cNvPr>
          <p:cNvSpPr/>
          <p:nvPr/>
        </p:nvSpPr>
        <p:spPr>
          <a:xfrm rot="5400000">
            <a:off x="5910806" y="-5910805"/>
            <a:ext cx="370390" cy="12192001"/>
          </a:xfrm>
          <a:prstGeom prst="rect">
            <a:avLst/>
          </a:prstGeom>
          <a:solidFill>
            <a:srgbClr val="093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9">
            <a:extLst>
              <a:ext uri="{FF2B5EF4-FFF2-40B4-BE49-F238E27FC236}">
                <a16:creationId xmlns:a16="http://schemas.microsoft.com/office/drawing/2014/main" id="{433083A6-4D25-40E1-88BB-CB109FB51F8E}"/>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9733280" y="5578625"/>
            <a:ext cx="2283261" cy="1151995"/>
          </a:xfrm>
        </p:spPr>
      </p:pic>
      <p:sp>
        <p:nvSpPr>
          <p:cNvPr id="20" name="Rectangle 19">
            <a:extLst>
              <a:ext uri="{FF2B5EF4-FFF2-40B4-BE49-F238E27FC236}">
                <a16:creationId xmlns:a16="http://schemas.microsoft.com/office/drawing/2014/main" id="{DF2E5BA8-C8D6-4C75-A8A6-81064C1CDDDC}"/>
              </a:ext>
            </a:extLst>
          </p:cNvPr>
          <p:cNvSpPr/>
          <p:nvPr/>
        </p:nvSpPr>
        <p:spPr>
          <a:xfrm rot="5400000">
            <a:off x="6073142" y="-5707024"/>
            <a:ext cx="45719" cy="12192002"/>
          </a:xfrm>
          <a:prstGeom prst="rect">
            <a:avLst/>
          </a:prstGeom>
          <a:solidFill>
            <a:srgbClr val="29A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1718DDF-3AEE-4F66-8379-F1A563006FB1}"/>
              </a:ext>
            </a:extLst>
          </p:cNvPr>
          <p:cNvSpPr txBox="1"/>
          <p:nvPr/>
        </p:nvSpPr>
        <p:spPr>
          <a:xfrm>
            <a:off x="208347" y="-47587"/>
            <a:ext cx="2545209" cy="430887"/>
          </a:xfrm>
          <a:prstGeom prst="rect">
            <a:avLst/>
          </a:prstGeom>
          <a:noFill/>
        </p:spPr>
        <p:txBody>
          <a:bodyPr wrap="square" rtlCol="0">
            <a:spAutoFit/>
          </a:bodyPr>
          <a:lstStyle/>
          <a:p>
            <a:r>
              <a:rPr lang="en-US" sz="2200" b="1">
                <a:solidFill>
                  <a:schemeClr val="bg1"/>
                </a:solidFill>
                <a:latin typeface="Arial" panose="020B0604020202020204" pitchFamily="34" charset="0"/>
                <a:ea typeface="AECOM Sans" panose="020B0504020202020204" pitchFamily="34" charset="0"/>
                <a:cs typeface="Arial" panose="020B0604020202020204" pitchFamily="34" charset="0"/>
              </a:rPr>
              <a:t>ncdot.gov</a:t>
            </a:r>
          </a:p>
        </p:txBody>
      </p:sp>
      <p:sp>
        <p:nvSpPr>
          <p:cNvPr id="2" name="TextBox 1">
            <a:extLst>
              <a:ext uri="{FF2B5EF4-FFF2-40B4-BE49-F238E27FC236}">
                <a16:creationId xmlns:a16="http://schemas.microsoft.com/office/drawing/2014/main" id="{1BBB7F52-8231-DCD4-5331-559AEEBA8302}"/>
              </a:ext>
            </a:extLst>
          </p:cNvPr>
          <p:cNvSpPr txBox="1"/>
          <p:nvPr/>
        </p:nvSpPr>
        <p:spPr>
          <a:xfrm>
            <a:off x="525910" y="689847"/>
            <a:ext cx="11570840" cy="461665"/>
          </a:xfrm>
          <a:prstGeom prst="rect">
            <a:avLst/>
          </a:prstGeom>
          <a:noFill/>
        </p:spPr>
        <p:txBody>
          <a:bodyPr wrap="square" rtlCol="0">
            <a:spAutoFit/>
          </a:bodyPr>
          <a:lstStyle/>
          <a:p>
            <a:r>
              <a:rPr lang="en-US" sz="2400" b="1">
                <a:solidFill>
                  <a:srgbClr val="093B60"/>
                </a:solidFill>
                <a:latin typeface="Arial" panose="020B0604020202020204" pitchFamily="34" charset="0"/>
                <a:ea typeface="AECOM Sans" panose="020B0504020202020204" pitchFamily="34" charset="0"/>
                <a:cs typeface="Arial" panose="020B0604020202020204" pitchFamily="34" charset="0"/>
              </a:rPr>
              <a:t>3.2	Unified Grant Application Process</a:t>
            </a:r>
          </a:p>
        </p:txBody>
      </p:sp>
      <p:pic>
        <p:nvPicPr>
          <p:cNvPr id="6" name="Picture 5">
            <a:extLst>
              <a:ext uri="{FF2B5EF4-FFF2-40B4-BE49-F238E27FC236}">
                <a16:creationId xmlns:a16="http://schemas.microsoft.com/office/drawing/2014/main" id="{A1186B0F-2D7F-CADD-40D3-24108D32A955}"/>
              </a:ext>
            </a:extLst>
          </p:cNvPr>
          <p:cNvPicPr>
            <a:picLocks noChangeAspect="1"/>
          </p:cNvPicPr>
          <p:nvPr/>
        </p:nvPicPr>
        <p:blipFill>
          <a:blip r:embed="rId5"/>
          <a:stretch>
            <a:fillRect/>
          </a:stretch>
        </p:blipFill>
        <p:spPr>
          <a:xfrm>
            <a:off x="522417" y="1516470"/>
            <a:ext cx="6253029" cy="4841947"/>
          </a:xfrm>
          <a:prstGeom prst="rect">
            <a:avLst/>
          </a:prstGeom>
        </p:spPr>
      </p:pic>
    </p:spTree>
    <p:extLst>
      <p:ext uri="{BB962C8B-B14F-4D97-AF65-F5344CB8AC3E}">
        <p14:creationId xmlns:p14="http://schemas.microsoft.com/office/powerpoint/2010/main" val="312501808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4508471-6E01-188E-4A6B-6F731F1467A2}"/>
              </a:ext>
            </a:extLst>
          </p:cNvPr>
          <p:cNvPicPr>
            <a:picLocks noChangeAspect="1"/>
          </p:cNvPicPr>
          <p:nvPr/>
        </p:nvPicPr>
        <p:blipFill>
          <a:blip r:embed="rId3"/>
          <a:stretch>
            <a:fillRect/>
          </a:stretch>
        </p:blipFill>
        <p:spPr>
          <a:xfrm>
            <a:off x="525909" y="1513186"/>
            <a:ext cx="6261879" cy="4839415"/>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15D462D9-800E-451E-A8E6-5DF1D145BC67}"/>
              </a:ext>
            </a:extLst>
          </p:cNvPr>
          <p:cNvSpPr/>
          <p:nvPr/>
        </p:nvSpPr>
        <p:spPr>
          <a:xfrm rot="5400000">
            <a:off x="5910806" y="-5910805"/>
            <a:ext cx="370390" cy="12192001"/>
          </a:xfrm>
          <a:prstGeom prst="rect">
            <a:avLst/>
          </a:prstGeom>
          <a:solidFill>
            <a:srgbClr val="093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9">
            <a:extLst>
              <a:ext uri="{FF2B5EF4-FFF2-40B4-BE49-F238E27FC236}">
                <a16:creationId xmlns:a16="http://schemas.microsoft.com/office/drawing/2014/main" id="{433083A6-4D25-40E1-88BB-CB109FB51F8E}"/>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9733280" y="5578625"/>
            <a:ext cx="2283261" cy="1151995"/>
          </a:xfrm>
        </p:spPr>
      </p:pic>
      <p:sp>
        <p:nvSpPr>
          <p:cNvPr id="20" name="Rectangle 19">
            <a:extLst>
              <a:ext uri="{FF2B5EF4-FFF2-40B4-BE49-F238E27FC236}">
                <a16:creationId xmlns:a16="http://schemas.microsoft.com/office/drawing/2014/main" id="{DF2E5BA8-C8D6-4C75-A8A6-81064C1CDDDC}"/>
              </a:ext>
            </a:extLst>
          </p:cNvPr>
          <p:cNvSpPr/>
          <p:nvPr/>
        </p:nvSpPr>
        <p:spPr>
          <a:xfrm rot="5400000">
            <a:off x="6073142" y="-5707024"/>
            <a:ext cx="45719" cy="12192002"/>
          </a:xfrm>
          <a:prstGeom prst="rect">
            <a:avLst/>
          </a:prstGeom>
          <a:solidFill>
            <a:srgbClr val="29A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1718DDF-3AEE-4F66-8379-F1A563006FB1}"/>
              </a:ext>
            </a:extLst>
          </p:cNvPr>
          <p:cNvSpPr txBox="1"/>
          <p:nvPr/>
        </p:nvSpPr>
        <p:spPr>
          <a:xfrm>
            <a:off x="208347" y="-47587"/>
            <a:ext cx="2545209" cy="430887"/>
          </a:xfrm>
          <a:prstGeom prst="rect">
            <a:avLst/>
          </a:prstGeom>
          <a:noFill/>
        </p:spPr>
        <p:txBody>
          <a:bodyPr wrap="square" rtlCol="0">
            <a:spAutoFit/>
          </a:bodyPr>
          <a:lstStyle/>
          <a:p>
            <a:r>
              <a:rPr lang="en-US" sz="2200" b="1">
                <a:solidFill>
                  <a:schemeClr val="bg1"/>
                </a:solidFill>
                <a:latin typeface="Arial" panose="020B0604020202020204" pitchFamily="34" charset="0"/>
                <a:ea typeface="AECOM Sans" panose="020B0504020202020204" pitchFamily="34" charset="0"/>
                <a:cs typeface="Arial" panose="020B0604020202020204" pitchFamily="34" charset="0"/>
              </a:rPr>
              <a:t>ncdot.gov</a:t>
            </a:r>
          </a:p>
        </p:txBody>
      </p:sp>
      <p:sp>
        <p:nvSpPr>
          <p:cNvPr id="2" name="TextBox 1">
            <a:extLst>
              <a:ext uri="{FF2B5EF4-FFF2-40B4-BE49-F238E27FC236}">
                <a16:creationId xmlns:a16="http://schemas.microsoft.com/office/drawing/2014/main" id="{6A8F658C-8F17-041B-AC4C-31DD365898BC}"/>
              </a:ext>
            </a:extLst>
          </p:cNvPr>
          <p:cNvSpPr txBox="1"/>
          <p:nvPr/>
        </p:nvSpPr>
        <p:spPr>
          <a:xfrm>
            <a:off x="525910" y="689847"/>
            <a:ext cx="11570840" cy="461665"/>
          </a:xfrm>
          <a:prstGeom prst="rect">
            <a:avLst/>
          </a:prstGeom>
          <a:noFill/>
        </p:spPr>
        <p:txBody>
          <a:bodyPr wrap="square" rtlCol="0">
            <a:spAutoFit/>
          </a:bodyPr>
          <a:lstStyle/>
          <a:p>
            <a:r>
              <a:rPr lang="en-US" sz="2400" b="1">
                <a:solidFill>
                  <a:srgbClr val="093B60"/>
                </a:solidFill>
                <a:latin typeface="Arial" panose="020B0604020202020204" pitchFamily="34" charset="0"/>
                <a:ea typeface="AECOM Sans" panose="020B0504020202020204" pitchFamily="34" charset="0"/>
                <a:cs typeface="Arial" panose="020B0604020202020204" pitchFamily="34" charset="0"/>
              </a:rPr>
              <a:t>3.2	Unified Grant Application Process</a:t>
            </a:r>
          </a:p>
        </p:txBody>
      </p:sp>
      <p:pic>
        <p:nvPicPr>
          <p:cNvPr id="4" name="Picture 3">
            <a:extLst>
              <a:ext uri="{FF2B5EF4-FFF2-40B4-BE49-F238E27FC236}">
                <a16:creationId xmlns:a16="http://schemas.microsoft.com/office/drawing/2014/main" id="{CE6D70A9-5404-75EE-2F9E-52C024C7691F}"/>
              </a:ext>
            </a:extLst>
          </p:cNvPr>
          <p:cNvPicPr>
            <a:picLocks noChangeAspect="1"/>
          </p:cNvPicPr>
          <p:nvPr/>
        </p:nvPicPr>
        <p:blipFill>
          <a:blip r:embed="rId5"/>
          <a:stretch>
            <a:fillRect/>
          </a:stretch>
        </p:blipFill>
        <p:spPr>
          <a:xfrm>
            <a:off x="525909" y="1513186"/>
            <a:ext cx="6261878" cy="4853473"/>
          </a:xfrm>
          <a:prstGeom prst="rect">
            <a:avLst/>
          </a:prstGeom>
        </p:spPr>
      </p:pic>
    </p:spTree>
    <p:extLst>
      <p:ext uri="{BB962C8B-B14F-4D97-AF65-F5344CB8AC3E}">
        <p14:creationId xmlns:p14="http://schemas.microsoft.com/office/powerpoint/2010/main" val="31280731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380A70A-DE0C-7ECE-2FBA-553DDBC719B5}"/>
              </a:ext>
            </a:extLst>
          </p:cNvPr>
          <p:cNvPicPr>
            <a:picLocks noChangeAspect="1"/>
          </p:cNvPicPr>
          <p:nvPr/>
        </p:nvPicPr>
        <p:blipFill>
          <a:blip r:embed="rId3"/>
          <a:stretch>
            <a:fillRect/>
          </a:stretch>
        </p:blipFill>
        <p:spPr>
          <a:xfrm>
            <a:off x="525911" y="1513184"/>
            <a:ext cx="6269414" cy="4845238"/>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15D462D9-800E-451E-A8E6-5DF1D145BC67}"/>
              </a:ext>
            </a:extLst>
          </p:cNvPr>
          <p:cNvSpPr/>
          <p:nvPr/>
        </p:nvSpPr>
        <p:spPr>
          <a:xfrm rot="5400000">
            <a:off x="5910806" y="-5910805"/>
            <a:ext cx="370390" cy="12192001"/>
          </a:xfrm>
          <a:prstGeom prst="rect">
            <a:avLst/>
          </a:prstGeom>
          <a:solidFill>
            <a:srgbClr val="093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9">
            <a:extLst>
              <a:ext uri="{FF2B5EF4-FFF2-40B4-BE49-F238E27FC236}">
                <a16:creationId xmlns:a16="http://schemas.microsoft.com/office/drawing/2014/main" id="{433083A6-4D25-40E1-88BB-CB109FB51F8E}"/>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9733280" y="5578625"/>
            <a:ext cx="2283261" cy="1151995"/>
          </a:xfrm>
        </p:spPr>
      </p:pic>
      <p:sp>
        <p:nvSpPr>
          <p:cNvPr id="20" name="Rectangle 19">
            <a:extLst>
              <a:ext uri="{FF2B5EF4-FFF2-40B4-BE49-F238E27FC236}">
                <a16:creationId xmlns:a16="http://schemas.microsoft.com/office/drawing/2014/main" id="{DF2E5BA8-C8D6-4C75-A8A6-81064C1CDDDC}"/>
              </a:ext>
            </a:extLst>
          </p:cNvPr>
          <p:cNvSpPr/>
          <p:nvPr/>
        </p:nvSpPr>
        <p:spPr>
          <a:xfrm rot="5400000">
            <a:off x="6073142" y="-5707024"/>
            <a:ext cx="45719" cy="12192002"/>
          </a:xfrm>
          <a:prstGeom prst="rect">
            <a:avLst/>
          </a:prstGeom>
          <a:solidFill>
            <a:srgbClr val="29A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1718DDF-3AEE-4F66-8379-F1A563006FB1}"/>
              </a:ext>
            </a:extLst>
          </p:cNvPr>
          <p:cNvSpPr txBox="1"/>
          <p:nvPr/>
        </p:nvSpPr>
        <p:spPr>
          <a:xfrm>
            <a:off x="208347" y="-47587"/>
            <a:ext cx="2545209" cy="430887"/>
          </a:xfrm>
          <a:prstGeom prst="rect">
            <a:avLst/>
          </a:prstGeom>
          <a:noFill/>
        </p:spPr>
        <p:txBody>
          <a:bodyPr wrap="square" rtlCol="0">
            <a:spAutoFit/>
          </a:bodyPr>
          <a:lstStyle/>
          <a:p>
            <a:r>
              <a:rPr lang="en-US" sz="2200" b="1">
                <a:solidFill>
                  <a:schemeClr val="bg1"/>
                </a:solidFill>
                <a:latin typeface="Arial" panose="020B0604020202020204" pitchFamily="34" charset="0"/>
                <a:ea typeface="AECOM Sans" panose="020B0504020202020204" pitchFamily="34" charset="0"/>
                <a:cs typeface="Arial" panose="020B0604020202020204" pitchFamily="34" charset="0"/>
              </a:rPr>
              <a:t>ncdot.gov</a:t>
            </a:r>
          </a:p>
        </p:txBody>
      </p:sp>
      <p:sp>
        <p:nvSpPr>
          <p:cNvPr id="2" name="TextBox 1">
            <a:extLst>
              <a:ext uri="{FF2B5EF4-FFF2-40B4-BE49-F238E27FC236}">
                <a16:creationId xmlns:a16="http://schemas.microsoft.com/office/drawing/2014/main" id="{83902786-68EE-7A28-9E87-59876C4ADC94}"/>
              </a:ext>
            </a:extLst>
          </p:cNvPr>
          <p:cNvSpPr txBox="1"/>
          <p:nvPr/>
        </p:nvSpPr>
        <p:spPr>
          <a:xfrm>
            <a:off x="525910" y="689847"/>
            <a:ext cx="11570840" cy="461665"/>
          </a:xfrm>
          <a:prstGeom prst="rect">
            <a:avLst/>
          </a:prstGeom>
          <a:noFill/>
        </p:spPr>
        <p:txBody>
          <a:bodyPr wrap="square" rtlCol="0">
            <a:spAutoFit/>
          </a:bodyPr>
          <a:lstStyle/>
          <a:p>
            <a:r>
              <a:rPr lang="en-US" sz="2400" b="1">
                <a:solidFill>
                  <a:srgbClr val="093B60"/>
                </a:solidFill>
                <a:latin typeface="Arial" panose="020B0604020202020204" pitchFamily="34" charset="0"/>
                <a:ea typeface="AECOM Sans" panose="020B0504020202020204" pitchFamily="34" charset="0"/>
                <a:cs typeface="Arial" panose="020B0604020202020204" pitchFamily="34" charset="0"/>
              </a:rPr>
              <a:t>3.2	Unified Grant Application Process</a:t>
            </a:r>
          </a:p>
        </p:txBody>
      </p:sp>
      <p:pic>
        <p:nvPicPr>
          <p:cNvPr id="6" name="Picture 5">
            <a:extLst>
              <a:ext uri="{FF2B5EF4-FFF2-40B4-BE49-F238E27FC236}">
                <a16:creationId xmlns:a16="http://schemas.microsoft.com/office/drawing/2014/main" id="{726EAB12-75A6-C2D6-D26C-B30F3F478FB7}"/>
              </a:ext>
            </a:extLst>
          </p:cNvPr>
          <p:cNvPicPr>
            <a:picLocks noChangeAspect="1"/>
          </p:cNvPicPr>
          <p:nvPr/>
        </p:nvPicPr>
        <p:blipFill>
          <a:blip r:embed="rId5"/>
          <a:stretch>
            <a:fillRect/>
          </a:stretch>
        </p:blipFill>
        <p:spPr>
          <a:xfrm>
            <a:off x="525909" y="1513184"/>
            <a:ext cx="6269413" cy="4857757"/>
          </a:xfrm>
          <a:prstGeom prst="rect">
            <a:avLst/>
          </a:prstGeom>
        </p:spPr>
      </p:pic>
    </p:spTree>
    <p:extLst>
      <p:ext uri="{BB962C8B-B14F-4D97-AF65-F5344CB8AC3E}">
        <p14:creationId xmlns:p14="http://schemas.microsoft.com/office/powerpoint/2010/main" val="363314601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D462D9-800E-451E-A8E6-5DF1D145BC67}"/>
              </a:ext>
            </a:extLst>
          </p:cNvPr>
          <p:cNvSpPr/>
          <p:nvPr/>
        </p:nvSpPr>
        <p:spPr>
          <a:xfrm rot="5400000">
            <a:off x="5910806" y="-5910805"/>
            <a:ext cx="370390" cy="12192001"/>
          </a:xfrm>
          <a:prstGeom prst="rect">
            <a:avLst/>
          </a:prstGeom>
          <a:solidFill>
            <a:srgbClr val="093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9">
            <a:extLst>
              <a:ext uri="{FF2B5EF4-FFF2-40B4-BE49-F238E27FC236}">
                <a16:creationId xmlns:a16="http://schemas.microsoft.com/office/drawing/2014/main" id="{433083A6-4D25-40E1-88BB-CB109FB51F8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733280" y="5578625"/>
            <a:ext cx="2283261" cy="1151995"/>
          </a:xfrm>
        </p:spPr>
      </p:pic>
      <p:sp>
        <p:nvSpPr>
          <p:cNvPr id="17" name="TextBox 16">
            <a:extLst>
              <a:ext uri="{FF2B5EF4-FFF2-40B4-BE49-F238E27FC236}">
                <a16:creationId xmlns:a16="http://schemas.microsoft.com/office/drawing/2014/main" id="{45261EF3-36AA-46BC-9505-57A9573B3DF8}"/>
              </a:ext>
            </a:extLst>
          </p:cNvPr>
          <p:cNvSpPr txBox="1"/>
          <p:nvPr/>
        </p:nvSpPr>
        <p:spPr>
          <a:xfrm>
            <a:off x="525910" y="689847"/>
            <a:ext cx="11570840" cy="461665"/>
          </a:xfrm>
          <a:prstGeom prst="rect">
            <a:avLst/>
          </a:prstGeom>
          <a:noFill/>
        </p:spPr>
        <p:txBody>
          <a:bodyPr wrap="square" rtlCol="0">
            <a:spAutoFit/>
          </a:bodyPr>
          <a:lstStyle/>
          <a:p>
            <a:r>
              <a:rPr lang="en-US" sz="2400" b="1">
                <a:solidFill>
                  <a:srgbClr val="093B60"/>
                </a:solidFill>
                <a:latin typeface="Arial" panose="020B0604020202020204" pitchFamily="34" charset="0"/>
                <a:ea typeface="AECOM Sans" panose="020B0504020202020204" pitchFamily="34" charset="0"/>
                <a:cs typeface="Arial" panose="020B0604020202020204" pitchFamily="34" charset="0"/>
              </a:rPr>
              <a:t>3.3	FY2028 Master Documents</a:t>
            </a:r>
          </a:p>
        </p:txBody>
      </p:sp>
      <p:sp>
        <p:nvSpPr>
          <p:cNvPr id="20" name="Rectangle 19">
            <a:extLst>
              <a:ext uri="{FF2B5EF4-FFF2-40B4-BE49-F238E27FC236}">
                <a16:creationId xmlns:a16="http://schemas.microsoft.com/office/drawing/2014/main" id="{DF2E5BA8-C8D6-4C75-A8A6-81064C1CDDDC}"/>
              </a:ext>
            </a:extLst>
          </p:cNvPr>
          <p:cNvSpPr/>
          <p:nvPr/>
        </p:nvSpPr>
        <p:spPr>
          <a:xfrm rot="5400000">
            <a:off x="6073142" y="-5707024"/>
            <a:ext cx="45719" cy="12192002"/>
          </a:xfrm>
          <a:prstGeom prst="rect">
            <a:avLst/>
          </a:prstGeom>
          <a:solidFill>
            <a:srgbClr val="29A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1718DDF-3AEE-4F66-8379-F1A563006FB1}"/>
              </a:ext>
            </a:extLst>
          </p:cNvPr>
          <p:cNvSpPr txBox="1"/>
          <p:nvPr/>
        </p:nvSpPr>
        <p:spPr>
          <a:xfrm>
            <a:off x="208347" y="-47587"/>
            <a:ext cx="2545209" cy="430887"/>
          </a:xfrm>
          <a:prstGeom prst="rect">
            <a:avLst/>
          </a:prstGeom>
          <a:noFill/>
        </p:spPr>
        <p:txBody>
          <a:bodyPr wrap="square" rtlCol="0">
            <a:spAutoFit/>
          </a:bodyPr>
          <a:lstStyle/>
          <a:p>
            <a:r>
              <a:rPr lang="en-US" sz="2200" b="1">
                <a:solidFill>
                  <a:schemeClr val="bg1"/>
                </a:solidFill>
                <a:latin typeface="Arial" panose="020B0604020202020204" pitchFamily="34" charset="0"/>
                <a:ea typeface="AECOM Sans" panose="020B0504020202020204" pitchFamily="34" charset="0"/>
                <a:cs typeface="Arial" panose="020B0604020202020204" pitchFamily="34" charset="0"/>
              </a:rPr>
              <a:t>ncdot.gov</a:t>
            </a:r>
          </a:p>
        </p:txBody>
      </p:sp>
      <p:sp>
        <p:nvSpPr>
          <p:cNvPr id="9" name="TextBox 8">
            <a:extLst>
              <a:ext uri="{FF2B5EF4-FFF2-40B4-BE49-F238E27FC236}">
                <a16:creationId xmlns:a16="http://schemas.microsoft.com/office/drawing/2014/main" id="{2E1F16F9-CE55-44F3-B4F0-379418C328AE}"/>
              </a:ext>
            </a:extLst>
          </p:cNvPr>
          <p:cNvSpPr txBox="1"/>
          <p:nvPr/>
        </p:nvSpPr>
        <p:spPr>
          <a:xfrm>
            <a:off x="6415501" y="1940425"/>
            <a:ext cx="5471699" cy="3295774"/>
          </a:xfrm>
          <a:prstGeom prst="rect">
            <a:avLst/>
          </a:prstGeom>
          <a:noFill/>
        </p:spPr>
        <p:txBody>
          <a:bodyPr wrap="square" rtlCol="0">
            <a:spAutoFit/>
          </a:bodyPr>
          <a:lstStyle/>
          <a:p>
            <a:pPr marL="285750" indent="-285750">
              <a:lnSpc>
                <a:spcPct val="130000"/>
              </a:lnSpc>
              <a:buFont typeface="Arial" panose="020B0604020202020204" pitchFamily="34" charset="0"/>
              <a:buChar char="•"/>
              <a:defRPr/>
            </a:pPr>
            <a:r>
              <a:rPr lang="en-US">
                <a:solidFill>
                  <a:srgbClr val="093B60"/>
                </a:solidFill>
                <a:latin typeface="Arial" panose="020B0604020202020204" pitchFamily="34" charset="0"/>
                <a:ea typeface="AECOM Sans" panose="020B0504020202020204" pitchFamily="34" charset="0"/>
                <a:cs typeface="Arial" panose="020B0604020202020204" pitchFamily="34" charset="0"/>
              </a:rPr>
              <a:t>FY28 Applicant Profile Form</a:t>
            </a:r>
          </a:p>
          <a:p>
            <a:pPr marL="285750" indent="-285750">
              <a:lnSpc>
                <a:spcPct val="130000"/>
              </a:lnSpc>
              <a:buFont typeface="Arial" panose="020B0604020202020204" pitchFamily="34" charset="0"/>
              <a:buChar char="•"/>
              <a:defRPr/>
            </a:pPr>
            <a:r>
              <a:rPr lang="en-US">
                <a:solidFill>
                  <a:srgbClr val="093B60"/>
                </a:solidFill>
                <a:latin typeface="Arial" panose="020B0604020202020204" pitchFamily="34" charset="0"/>
                <a:ea typeface="AECOM Sans" panose="020B0504020202020204" pitchFamily="34" charset="0"/>
                <a:cs typeface="Arial" panose="020B0604020202020204" pitchFamily="34" charset="0"/>
              </a:rPr>
              <a:t>Program Resolution</a:t>
            </a:r>
          </a:p>
          <a:p>
            <a:pPr marL="285750" indent="-285750">
              <a:lnSpc>
                <a:spcPct val="130000"/>
              </a:lnSpc>
              <a:buFont typeface="Arial" panose="020B0604020202020204" pitchFamily="34" charset="0"/>
              <a:buChar char="•"/>
              <a:defRPr/>
            </a:pPr>
            <a:r>
              <a:rPr lang="en-US">
                <a:solidFill>
                  <a:srgbClr val="093B60"/>
                </a:solidFill>
                <a:latin typeface="Arial" panose="020B0604020202020204" pitchFamily="34" charset="0"/>
                <a:ea typeface="AECOM Sans" panose="020B0504020202020204" pitchFamily="34" charset="0"/>
                <a:cs typeface="Arial" panose="020B0604020202020204" pitchFamily="34" charset="0"/>
              </a:rPr>
              <a:t>Local Share Certification for Funding</a:t>
            </a:r>
          </a:p>
          <a:p>
            <a:pPr marL="285750" indent="-285750">
              <a:lnSpc>
                <a:spcPct val="130000"/>
              </a:lnSpc>
              <a:buFont typeface="Arial" panose="020B0604020202020204" pitchFamily="34" charset="0"/>
              <a:buChar char="•"/>
              <a:defRPr/>
            </a:pPr>
            <a:r>
              <a:rPr lang="en-US">
                <a:solidFill>
                  <a:srgbClr val="093B60"/>
                </a:solidFill>
                <a:latin typeface="Arial" panose="020B0604020202020204" pitchFamily="34" charset="0"/>
                <a:ea typeface="AECOM Sans" panose="020B0504020202020204" pitchFamily="34" charset="0"/>
                <a:cs typeface="Arial" panose="020B0604020202020204" pitchFamily="34" charset="0"/>
              </a:rPr>
              <a:t>Public Hearing Outreach</a:t>
            </a:r>
          </a:p>
          <a:p>
            <a:pPr marL="285750" indent="-285750">
              <a:lnSpc>
                <a:spcPct val="130000"/>
              </a:lnSpc>
              <a:buFont typeface="Arial" panose="020B0604020202020204" pitchFamily="34" charset="0"/>
              <a:buChar char="•"/>
              <a:defRPr/>
            </a:pPr>
            <a:r>
              <a:rPr lang="en-US">
                <a:solidFill>
                  <a:srgbClr val="093B60"/>
                </a:solidFill>
                <a:latin typeface="Arial" panose="020B0604020202020204" pitchFamily="34" charset="0"/>
                <a:ea typeface="AECOM Sans" panose="020B0504020202020204" pitchFamily="34" charset="0"/>
                <a:cs typeface="Arial" panose="020B0604020202020204" pitchFamily="34" charset="0"/>
              </a:rPr>
              <a:t>Public Hearing Notice (if locally required)</a:t>
            </a:r>
          </a:p>
          <a:p>
            <a:pPr marL="285750" indent="-285750">
              <a:lnSpc>
                <a:spcPct val="130000"/>
              </a:lnSpc>
              <a:buFont typeface="Arial" panose="020B0604020202020204" pitchFamily="34" charset="0"/>
              <a:buChar char="•"/>
              <a:defRPr/>
            </a:pPr>
            <a:r>
              <a:rPr lang="en-US">
                <a:solidFill>
                  <a:srgbClr val="093B60"/>
                </a:solidFill>
                <a:latin typeface="Arial" panose="020B0604020202020204" pitchFamily="34" charset="0"/>
                <a:ea typeface="AECOM Sans" panose="020B0504020202020204" pitchFamily="34" charset="0"/>
                <a:cs typeface="Arial" panose="020B0604020202020204" pitchFamily="34" charset="0"/>
              </a:rPr>
              <a:t>Public Hearing Affidavit (if locally required)</a:t>
            </a:r>
          </a:p>
          <a:p>
            <a:pPr marL="285750" indent="-285750">
              <a:lnSpc>
                <a:spcPct val="130000"/>
              </a:lnSpc>
              <a:buFont typeface="Arial" panose="020B0604020202020204" pitchFamily="34" charset="0"/>
              <a:buChar char="•"/>
              <a:defRPr/>
            </a:pPr>
            <a:r>
              <a:rPr lang="en-US">
                <a:solidFill>
                  <a:srgbClr val="093B60"/>
                </a:solidFill>
                <a:latin typeface="Arial" panose="020B0604020202020204" pitchFamily="34" charset="0"/>
                <a:ea typeface="AECOM Sans" panose="020B0504020202020204" pitchFamily="34" charset="0"/>
                <a:cs typeface="Arial" panose="020B0604020202020204" pitchFamily="34" charset="0"/>
              </a:rPr>
              <a:t>Public Hearing Record</a:t>
            </a:r>
          </a:p>
          <a:p>
            <a:pPr marL="285750" indent="-285750">
              <a:lnSpc>
                <a:spcPct val="130000"/>
              </a:lnSpc>
              <a:buFont typeface="Arial" panose="020B0604020202020204" pitchFamily="34" charset="0"/>
              <a:buChar char="•"/>
              <a:defRPr/>
            </a:pPr>
            <a:r>
              <a:rPr lang="en-US">
                <a:solidFill>
                  <a:srgbClr val="093B60"/>
                </a:solidFill>
                <a:latin typeface="Arial" panose="020B0604020202020204" pitchFamily="34" charset="0"/>
                <a:ea typeface="AECOM Sans" panose="020B0504020202020204" pitchFamily="34" charset="0"/>
                <a:cs typeface="Arial" panose="020B0604020202020204" pitchFamily="34" charset="0"/>
              </a:rPr>
              <a:t>Public Hearing Minutes</a:t>
            </a:r>
          </a:p>
          <a:p>
            <a:pPr marL="285750" indent="-285750">
              <a:lnSpc>
                <a:spcPct val="130000"/>
              </a:lnSpc>
              <a:buFont typeface="Arial" panose="020B0604020202020204" pitchFamily="34" charset="0"/>
              <a:buChar char="•"/>
              <a:defRPr/>
            </a:pPr>
            <a:endParaRPr lang="en-US">
              <a:solidFill>
                <a:srgbClr val="093B60"/>
              </a:solidFill>
              <a:latin typeface="Arial" panose="020B0604020202020204" pitchFamily="34" charset="0"/>
              <a:ea typeface="AECOM Sans" panose="020B05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17B22EC8-6424-4E36-9504-895E2492D076}"/>
              </a:ext>
            </a:extLst>
          </p:cNvPr>
          <p:cNvSpPr/>
          <p:nvPr/>
        </p:nvSpPr>
        <p:spPr>
          <a:xfrm>
            <a:off x="664805" y="1411244"/>
            <a:ext cx="5204330" cy="461665"/>
          </a:xfrm>
          <a:prstGeom prst="rect">
            <a:avLst/>
          </a:prstGeom>
          <a:solidFill>
            <a:srgbClr val="29AAE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FFFFF"/>
                </a:solidFill>
                <a:latin typeface="Arial" panose="020B0604020202020204" pitchFamily="34" charset="0"/>
                <a:ea typeface="AECOM Sans" panose="020B0504020202020204" pitchFamily="34" charset="0"/>
                <a:cs typeface="Arial" panose="020B0604020202020204" pitchFamily="34" charset="0"/>
              </a:rPr>
              <a:t>Pre-Application Phase Documents</a:t>
            </a:r>
            <a:endParaRPr lang="en-US" b="1">
              <a:solidFill>
                <a:srgbClr val="FFFFFF"/>
              </a:solidFill>
            </a:endParaRPr>
          </a:p>
        </p:txBody>
      </p:sp>
      <p:sp>
        <p:nvSpPr>
          <p:cNvPr id="11" name="Rectangle 10">
            <a:extLst>
              <a:ext uri="{FF2B5EF4-FFF2-40B4-BE49-F238E27FC236}">
                <a16:creationId xmlns:a16="http://schemas.microsoft.com/office/drawing/2014/main" id="{9FC11AEF-9024-4720-B7D5-6E60CF239219}"/>
              </a:ext>
            </a:extLst>
          </p:cNvPr>
          <p:cNvSpPr/>
          <p:nvPr/>
        </p:nvSpPr>
        <p:spPr>
          <a:xfrm>
            <a:off x="6450225" y="1411244"/>
            <a:ext cx="5204330" cy="461665"/>
          </a:xfrm>
          <a:prstGeom prst="rect">
            <a:avLst/>
          </a:prstGeom>
          <a:solidFill>
            <a:srgbClr val="EE96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FFFFF"/>
                </a:solidFill>
                <a:latin typeface="Arial" panose="020B0604020202020204" pitchFamily="34" charset="0"/>
                <a:ea typeface="AECOM Sans" panose="020B0504020202020204" pitchFamily="34" charset="0"/>
                <a:cs typeface="Arial" panose="020B0604020202020204" pitchFamily="34" charset="0"/>
              </a:rPr>
              <a:t>Application Phase Documents</a:t>
            </a:r>
            <a:endParaRPr lang="en-US" b="1">
              <a:solidFill>
                <a:srgbClr val="FFFFFF"/>
              </a:solidFill>
            </a:endParaRPr>
          </a:p>
        </p:txBody>
      </p:sp>
      <p:sp>
        <p:nvSpPr>
          <p:cNvPr id="35" name="TextBox 34">
            <a:extLst>
              <a:ext uri="{FF2B5EF4-FFF2-40B4-BE49-F238E27FC236}">
                <a16:creationId xmlns:a16="http://schemas.microsoft.com/office/drawing/2014/main" id="{005C80B4-B7B0-48BC-A9EA-DFF2AE98FA60}"/>
              </a:ext>
            </a:extLst>
          </p:cNvPr>
          <p:cNvSpPr txBox="1"/>
          <p:nvPr/>
        </p:nvSpPr>
        <p:spPr>
          <a:xfrm>
            <a:off x="664805" y="1940425"/>
            <a:ext cx="5573949" cy="2721001"/>
          </a:xfrm>
          <a:prstGeom prst="rect">
            <a:avLst/>
          </a:prstGeom>
          <a:noFill/>
        </p:spPr>
        <p:txBody>
          <a:bodyPr wrap="square" rtlCol="0">
            <a:spAutoFit/>
          </a:bodyPr>
          <a:lstStyle/>
          <a:p>
            <a:pPr marL="285750" indent="-285750">
              <a:lnSpc>
                <a:spcPct val="120000"/>
              </a:lnSpc>
              <a:buFont typeface="Arial" panose="020B0604020202020204" pitchFamily="34" charset="0"/>
              <a:buChar char="•"/>
              <a:defRPr/>
            </a:pPr>
            <a:r>
              <a:rPr lang="en-US">
                <a:solidFill>
                  <a:srgbClr val="093B60"/>
                </a:solidFill>
                <a:latin typeface="Arial" panose="020B0604020202020204" pitchFamily="34" charset="0"/>
                <a:ea typeface="AECOM Sans" panose="020B0504020202020204" pitchFamily="34" charset="0"/>
                <a:cs typeface="Arial" panose="020B0604020202020204" pitchFamily="34" charset="0"/>
              </a:rPr>
              <a:t>Transportation Advisory Board (TAB) Composition List</a:t>
            </a:r>
          </a:p>
          <a:p>
            <a:pPr marL="285750" indent="-285750">
              <a:lnSpc>
                <a:spcPct val="120000"/>
              </a:lnSpc>
              <a:buFont typeface="Arial" panose="020B0604020202020204" pitchFamily="34" charset="0"/>
              <a:buChar char="•"/>
              <a:defRPr/>
            </a:pPr>
            <a:r>
              <a:rPr lang="en-US">
                <a:solidFill>
                  <a:srgbClr val="093B60"/>
                </a:solidFill>
                <a:latin typeface="Arial" panose="020B0604020202020204" pitchFamily="34" charset="0"/>
                <a:ea typeface="AECOM Sans" panose="020B0504020202020204" pitchFamily="34" charset="0"/>
                <a:cs typeface="Arial" panose="020B0604020202020204" pitchFamily="34" charset="0"/>
              </a:rPr>
              <a:t>Signed Conflict of Interest Statements</a:t>
            </a:r>
          </a:p>
          <a:p>
            <a:pPr marL="285750" indent="-285750">
              <a:lnSpc>
                <a:spcPct val="120000"/>
              </a:lnSpc>
              <a:buFont typeface="Arial" panose="020B0604020202020204" pitchFamily="34" charset="0"/>
              <a:buChar char="•"/>
              <a:defRPr/>
            </a:pPr>
            <a:r>
              <a:rPr lang="en-US">
                <a:solidFill>
                  <a:srgbClr val="093B60"/>
                </a:solidFill>
                <a:latin typeface="Arial" panose="020B0604020202020204" pitchFamily="34" charset="0"/>
                <a:ea typeface="AECOM Sans" panose="020B0504020202020204" pitchFamily="34" charset="0"/>
                <a:cs typeface="Arial" panose="020B0604020202020204" pitchFamily="34" charset="0"/>
              </a:rPr>
              <a:t>UEI Annual Registration</a:t>
            </a:r>
          </a:p>
          <a:p>
            <a:pPr marL="285750" indent="-285750">
              <a:lnSpc>
                <a:spcPct val="120000"/>
              </a:lnSpc>
              <a:buFont typeface="Arial" panose="020B0604020202020204" pitchFamily="34" charset="0"/>
              <a:buChar char="•"/>
              <a:defRPr/>
            </a:pPr>
            <a:r>
              <a:rPr lang="en-US">
                <a:solidFill>
                  <a:srgbClr val="093B60"/>
                </a:solidFill>
                <a:latin typeface="Arial" panose="020B0604020202020204" pitchFamily="34" charset="0"/>
                <a:ea typeface="AECOM Sans" panose="020B0504020202020204" pitchFamily="34" charset="0"/>
                <a:cs typeface="Arial" panose="020B0604020202020204" pitchFamily="34" charset="0"/>
              </a:rPr>
              <a:t>Title VI Certification*</a:t>
            </a:r>
          </a:p>
          <a:p>
            <a:pPr marL="285750" indent="-285750">
              <a:lnSpc>
                <a:spcPct val="120000"/>
              </a:lnSpc>
              <a:buFont typeface="Arial" panose="020B0604020202020204" pitchFamily="34" charset="0"/>
              <a:buChar char="•"/>
              <a:defRPr/>
            </a:pPr>
            <a:r>
              <a:rPr lang="en-US">
                <a:solidFill>
                  <a:srgbClr val="093B60"/>
                </a:solidFill>
                <a:latin typeface="Arial" panose="020B0604020202020204" pitchFamily="34" charset="0"/>
                <a:ea typeface="AECOM Sans" panose="020B0504020202020204" pitchFamily="34" charset="0"/>
                <a:cs typeface="Arial" panose="020B0604020202020204" pitchFamily="34" charset="0"/>
              </a:rPr>
              <a:t>Delegation of Authority Form*</a:t>
            </a:r>
          </a:p>
          <a:p>
            <a:pPr marL="285750" indent="-285750">
              <a:lnSpc>
                <a:spcPct val="120000"/>
              </a:lnSpc>
              <a:buFont typeface="Arial" panose="020B0604020202020204" pitchFamily="34" charset="0"/>
              <a:buChar char="•"/>
              <a:defRPr/>
            </a:pPr>
            <a:r>
              <a:rPr lang="en-US">
                <a:solidFill>
                  <a:srgbClr val="093B60"/>
                </a:solidFill>
                <a:latin typeface="Arial" panose="020B0604020202020204" pitchFamily="34" charset="0"/>
                <a:ea typeface="AECOM Sans" panose="020B0504020202020204" pitchFamily="34" charset="0"/>
                <a:cs typeface="Arial" panose="020B0604020202020204" pitchFamily="34" charset="0"/>
              </a:rPr>
              <a:t>Equal Employment Opportunity Statement*</a:t>
            </a:r>
          </a:p>
          <a:p>
            <a:pPr marL="285750" indent="-285750">
              <a:lnSpc>
                <a:spcPct val="120000"/>
              </a:lnSpc>
              <a:buFont typeface="Arial" panose="020B0604020202020204" pitchFamily="34" charset="0"/>
              <a:buChar char="•"/>
              <a:defRPr/>
            </a:pPr>
            <a:r>
              <a:rPr lang="en-US">
                <a:solidFill>
                  <a:srgbClr val="093B60"/>
                </a:solidFill>
                <a:latin typeface="Arial" panose="020B0604020202020204" pitchFamily="34" charset="0"/>
                <a:ea typeface="AECOM Sans" panose="020B0504020202020204" pitchFamily="34" charset="0"/>
                <a:cs typeface="Arial" panose="020B0604020202020204" pitchFamily="34" charset="0"/>
              </a:rPr>
              <a:t>Financial Health Statement*</a:t>
            </a:r>
            <a:endParaRPr lang="en-US" sz="1600">
              <a:solidFill>
                <a:srgbClr val="093B60"/>
              </a:solidFill>
              <a:latin typeface="Arial" panose="020B0604020202020204" pitchFamily="34" charset="0"/>
              <a:ea typeface="AECOM Sans" panose="020B05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687EB726-6C29-FAC9-7CE1-533C6FCAB4F1}"/>
              </a:ext>
            </a:extLst>
          </p:cNvPr>
          <p:cNvSpPr txBox="1"/>
          <p:nvPr/>
        </p:nvSpPr>
        <p:spPr>
          <a:xfrm>
            <a:off x="664805" y="6385138"/>
            <a:ext cx="8648484" cy="379078"/>
          </a:xfrm>
          <a:prstGeom prst="rect">
            <a:avLst/>
          </a:prstGeom>
          <a:noFill/>
        </p:spPr>
        <p:txBody>
          <a:bodyPr wrap="square" rtlCol="0">
            <a:spAutoFit/>
          </a:bodyPr>
          <a:lstStyle/>
          <a:p>
            <a:pPr>
              <a:lnSpc>
                <a:spcPct val="130000"/>
              </a:lnSpc>
              <a:defRPr/>
            </a:pPr>
            <a:r>
              <a:rPr lang="en-US" sz="1600">
                <a:solidFill>
                  <a:srgbClr val="093B60"/>
                </a:solidFill>
                <a:latin typeface="Arial" panose="020B0604020202020204" pitchFamily="34" charset="0"/>
                <a:ea typeface="AECOM Sans" panose="020B0504020202020204" pitchFamily="34" charset="0"/>
                <a:cs typeface="Arial" panose="020B0604020202020204" pitchFamily="34" charset="0"/>
              </a:rPr>
              <a:t>* Submit through FY28 Pre-Application Materials Smartsheet form</a:t>
            </a:r>
          </a:p>
        </p:txBody>
      </p:sp>
    </p:spTree>
    <p:extLst>
      <p:ext uri="{BB962C8B-B14F-4D97-AF65-F5344CB8AC3E}">
        <p14:creationId xmlns:p14="http://schemas.microsoft.com/office/powerpoint/2010/main" val="339016171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839CA5C-FD6D-4204-5711-68ACCD66BEBB}"/>
              </a:ext>
            </a:extLst>
          </p:cNvPr>
          <p:cNvPicPr>
            <a:picLocks noChangeAspect="1"/>
          </p:cNvPicPr>
          <p:nvPr/>
        </p:nvPicPr>
        <p:blipFill>
          <a:blip r:embed="rId3"/>
          <a:stretch>
            <a:fillRect/>
          </a:stretch>
        </p:blipFill>
        <p:spPr>
          <a:xfrm>
            <a:off x="6333508" y="2211354"/>
            <a:ext cx="2805412" cy="1482263"/>
          </a:xfrm>
          <a:prstGeom prst="rect">
            <a:avLst/>
          </a:prstGeom>
          <a:effectLst>
            <a:outerShdw blurRad="50800" dist="38100" dir="2700000" algn="tl" rotWithShape="0">
              <a:prstClr val="black">
                <a:alpha val="40000"/>
              </a:prstClr>
            </a:outerShdw>
          </a:effectLst>
        </p:spPr>
      </p:pic>
      <p:sp>
        <p:nvSpPr>
          <p:cNvPr id="5" name="Rectangle 4">
            <a:extLst>
              <a:ext uri="{FF2B5EF4-FFF2-40B4-BE49-F238E27FC236}">
                <a16:creationId xmlns:a16="http://schemas.microsoft.com/office/drawing/2014/main" id="{15D462D9-800E-451E-A8E6-5DF1D145BC67}"/>
              </a:ext>
            </a:extLst>
          </p:cNvPr>
          <p:cNvSpPr/>
          <p:nvPr/>
        </p:nvSpPr>
        <p:spPr>
          <a:xfrm rot="5400000">
            <a:off x="5910806" y="-5910805"/>
            <a:ext cx="370390" cy="12192001"/>
          </a:xfrm>
          <a:prstGeom prst="rect">
            <a:avLst/>
          </a:prstGeom>
          <a:solidFill>
            <a:srgbClr val="093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9">
            <a:extLst>
              <a:ext uri="{FF2B5EF4-FFF2-40B4-BE49-F238E27FC236}">
                <a16:creationId xmlns:a16="http://schemas.microsoft.com/office/drawing/2014/main" id="{433083A6-4D25-40E1-88BB-CB109FB51F8E}"/>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9733280" y="5578625"/>
            <a:ext cx="2283261" cy="1151995"/>
          </a:xfrm>
        </p:spPr>
      </p:pic>
      <p:sp>
        <p:nvSpPr>
          <p:cNvPr id="20" name="Rectangle 19">
            <a:extLst>
              <a:ext uri="{FF2B5EF4-FFF2-40B4-BE49-F238E27FC236}">
                <a16:creationId xmlns:a16="http://schemas.microsoft.com/office/drawing/2014/main" id="{DF2E5BA8-C8D6-4C75-A8A6-81064C1CDDDC}"/>
              </a:ext>
            </a:extLst>
          </p:cNvPr>
          <p:cNvSpPr/>
          <p:nvPr/>
        </p:nvSpPr>
        <p:spPr>
          <a:xfrm rot="5400000">
            <a:off x="6073142" y="-5707024"/>
            <a:ext cx="45719" cy="12192002"/>
          </a:xfrm>
          <a:prstGeom prst="rect">
            <a:avLst/>
          </a:prstGeom>
          <a:solidFill>
            <a:srgbClr val="29A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1718DDF-3AEE-4F66-8379-F1A563006FB1}"/>
              </a:ext>
            </a:extLst>
          </p:cNvPr>
          <p:cNvSpPr txBox="1"/>
          <p:nvPr/>
        </p:nvSpPr>
        <p:spPr>
          <a:xfrm>
            <a:off x="208347" y="-47587"/>
            <a:ext cx="2545209" cy="430887"/>
          </a:xfrm>
          <a:prstGeom prst="rect">
            <a:avLst/>
          </a:prstGeom>
          <a:noFill/>
        </p:spPr>
        <p:txBody>
          <a:bodyPr wrap="square" rtlCol="0">
            <a:spAutoFit/>
          </a:bodyPr>
          <a:lstStyle/>
          <a:p>
            <a:r>
              <a:rPr lang="en-US" sz="2200" b="1">
                <a:solidFill>
                  <a:schemeClr val="bg1"/>
                </a:solidFill>
                <a:latin typeface="Arial" panose="020B0604020202020204" pitchFamily="34" charset="0"/>
                <a:ea typeface="AECOM Sans" panose="020B0504020202020204" pitchFamily="34" charset="0"/>
                <a:cs typeface="Arial" panose="020B0604020202020204" pitchFamily="34" charset="0"/>
              </a:rPr>
              <a:t>ncdot.gov</a:t>
            </a:r>
          </a:p>
        </p:txBody>
      </p:sp>
      <p:sp>
        <p:nvSpPr>
          <p:cNvPr id="2" name="Rectangle 1">
            <a:extLst>
              <a:ext uri="{FF2B5EF4-FFF2-40B4-BE49-F238E27FC236}">
                <a16:creationId xmlns:a16="http://schemas.microsoft.com/office/drawing/2014/main" id="{17B22EC8-6424-4E36-9504-895E2492D076}"/>
              </a:ext>
            </a:extLst>
          </p:cNvPr>
          <p:cNvSpPr/>
          <p:nvPr/>
        </p:nvSpPr>
        <p:spPr>
          <a:xfrm>
            <a:off x="664805" y="1411244"/>
            <a:ext cx="5204330" cy="461665"/>
          </a:xfrm>
          <a:prstGeom prst="rect">
            <a:avLst/>
          </a:prstGeom>
          <a:solidFill>
            <a:srgbClr val="29AAE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FFFFF"/>
                </a:solidFill>
                <a:latin typeface="Arial" panose="020B0604020202020204" pitchFamily="34" charset="0"/>
                <a:ea typeface="AECOM Sans" panose="020B0504020202020204" pitchFamily="34" charset="0"/>
                <a:cs typeface="Arial" panose="020B0604020202020204" pitchFamily="34" charset="0"/>
              </a:rPr>
              <a:t>Pre-Application Phase Documents</a:t>
            </a:r>
            <a:endParaRPr lang="en-US" b="1">
              <a:solidFill>
                <a:srgbClr val="FFFFFF"/>
              </a:solidFill>
            </a:endParaRPr>
          </a:p>
        </p:txBody>
      </p:sp>
      <p:sp>
        <p:nvSpPr>
          <p:cNvPr id="3" name="TextBox 2">
            <a:extLst>
              <a:ext uri="{FF2B5EF4-FFF2-40B4-BE49-F238E27FC236}">
                <a16:creationId xmlns:a16="http://schemas.microsoft.com/office/drawing/2014/main" id="{8DF549B7-CA1D-1A50-DE10-1AD2E0EB6E4A}"/>
              </a:ext>
            </a:extLst>
          </p:cNvPr>
          <p:cNvSpPr txBox="1"/>
          <p:nvPr/>
        </p:nvSpPr>
        <p:spPr>
          <a:xfrm>
            <a:off x="525910" y="689847"/>
            <a:ext cx="11570840" cy="461665"/>
          </a:xfrm>
          <a:prstGeom prst="rect">
            <a:avLst/>
          </a:prstGeom>
          <a:noFill/>
        </p:spPr>
        <p:txBody>
          <a:bodyPr wrap="square" rtlCol="0">
            <a:spAutoFit/>
          </a:bodyPr>
          <a:lstStyle/>
          <a:p>
            <a:r>
              <a:rPr lang="en-US" sz="2400" b="1">
                <a:solidFill>
                  <a:srgbClr val="093B60"/>
                </a:solidFill>
                <a:latin typeface="Arial" panose="020B0604020202020204" pitchFamily="34" charset="0"/>
                <a:ea typeface="AECOM Sans" panose="020B0504020202020204" pitchFamily="34" charset="0"/>
                <a:cs typeface="Arial" panose="020B0604020202020204" pitchFamily="34" charset="0"/>
              </a:rPr>
              <a:t>3.3	FY2028 Master Documents</a:t>
            </a:r>
          </a:p>
        </p:txBody>
      </p:sp>
      <p:sp>
        <p:nvSpPr>
          <p:cNvPr id="4" name="TextBox 3">
            <a:extLst>
              <a:ext uri="{FF2B5EF4-FFF2-40B4-BE49-F238E27FC236}">
                <a16:creationId xmlns:a16="http://schemas.microsoft.com/office/drawing/2014/main" id="{6F52C81C-FC7B-ECD7-22DC-6188B7F54584}"/>
              </a:ext>
            </a:extLst>
          </p:cNvPr>
          <p:cNvSpPr txBox="1"/>
          <p:nvPr/>
        </p:nvSpPr>
        <p:spPr>
          <a:xfrm>
            <a:off x="664805" y="1940425"/>
            <a:ext cx="5573949" cy="2721001"/>
          </a:xfrm>
          <a:prstGeom prst="rect">
            <a:avLst/>
          </a:prstGeom>
          <a:noFill/>
        </p:spPr>
        <p:txBody>
          <a:bodyPr wrap="square" rtlCol="0">
            <a:spAutoFit/>
          </a:bodyPr>
          <a:lstStyle/>
          <a:p>
            <a:pPr marL="285750" indent="-285750">
              <a:lnSpc>
                <a:spcPct val="120000"/>
              </a:lnSpc>
              <a:buFont typeface="Arial" panose="020B0604020202020204" pitchFamily="34" charset="0"/>
              <a:buChar char="•"/>
              <a:defRPr/>
            </a:pPr>
            <a:r>
              <a:rPr lang="en-US">
                <a:solidFill>
                  <a:srgbClr val="093B60"/>
                </a:solidFill>
                <a:latin typeface="Arial" panose="020B0604020202020204" pitchFamily="34" charset="0"/>
                <a:ea typeface="AECOM Sans" panose="020B0504020202020204" pitchFamily="34" charset="0"/>
                <a:cs typeface="Arial" panose="020B0604020202020204" pitchFamily="34" charset="0"/>
              </a:rPr>
              <a:t>Transportation Advisory Board (TAB) Composition List</a:t>
            </a:r>
          </a:p>
          <a:p>
            <a:pPr marL="285750" indent="-285750">
              <a:lnSpc>
                <a:spcPct val="120000"/>
              </a:lnSpc>
              <a:buFont typeface="Arial" panose="020B0604020202020204" pitchFamily="34" charset="0"/>
              <a:buChar char="•"/>
              <a:defRPr/>
            </a:pPr>
            <a:r>
              <a:rPr lang="en-US">
                <a:solidFill>
                  <a:srgbClr val="093B60"/>
                </a:solidFill>
                <a:latin typeface="Arial" panose="020B0604020202020204" pitchFamily="34" charset="0"/>
                <a:ea typeface="AECOM Sans" panose="020B0504020202020204" pitchFamily="34" charset="0"/>
                <a:cs typeface="Arial" panose="020B0604020202020204" pitchFamily="34" charset="0"/>
              </a:rPr>
              <a:t>Signed Conflict of Interest Statements</a:t>
            </a:r>
          </a:p>
          <a:p>
            <a:pPr marL="285750" indent="-285750">
              <a:lnSpc>
                <a:spcPct val="120000"/>
              </a:lnSpc>
              <a:buFont typeface="Arial" panose="020B0604020202020204" pitchFamily="34" charset="0"/>
              <a:buChar char="•"/>
              <a:defRPr/>
            </a:pPr>
            <a:r>
              <a:rPr lang="en-US">
                <a:solidFill>
                  <a:srgbClr val="093B60"/>
                </a:solidFill>
                <a:latin typeface="Arial" panose="020B0604020202020204" pitchFamily="34" charset="0"/>
                <a:ea typeface="AECOM Sans" panose="020B0504020202020204" pitchFamily="34" charset="0"/>
                <a:cs typeface="Arial" panose="020B0604020202020204" pitchFamily="34" charset="0"/>
              </a:rPr>
              <a:t>UEI Annual Registration</a:t>
            </a:r>
          </a:p>
          <a:p>
            <a:pPr marL="285750" indent="-285750">
              <a:lnSpc>
                <a:spcPct val="120000"/>
              </a:lnSpc>
              <a:buFont typeface="Arial" panose="020B0604020202020204" pitchFamily="34" charset="0"/>
              <a:buChar char="•"/>
              <a:defRPr/>
            </a:pPr>
            <a:r>
              <a:rPr lang="en-US">
                <a:solidFill>
                  <a:srgbClr val="093B60"/>
                </a:solidFill>
                <a:latin typeface="Arial" panose="020B0604020202020204" pitchFamily="34" charset="0"/>
                <a:ea typeface="AECOM Sans" panose="020B0504020202020204" pitchFamily="34" charset="0"/>
                <a:cs typeface="Arial" panose="020B0604020202020204" pitchFamily="34" charset="0"/>
              </a:rPr>
              <a:t>Title VI Certification*</a:t>
            </a:r>
          </a:p>
          <a:p>
            <a:pPr marL="285750" indent="-285750">
              <a:lnSpc>
                <a:spcPct val="120000"/>
              </a:lnSpc>
              <a:buFont typeface="Arial" panose="020B0604020202020204" pitchFamily="34" charset="0"/>
              <a:buChar char="•"/>
              <a:defRPr/>
            </a:pPr>
            <a:r>
              <a:rPr lang="en-US">
                <a:solidFill>
                  <a:srgbClr val="093B60"/>
                </a:solidFill>
                <a:latin typeface="Arial" panose="020B0604020202020204" pitchFamily="34" charset="0"/>
                <a:ea typeface="AECOM Sans" panose="020B0504020202020204" pitchFamily="34" charset="0"/>
                <a:cs typeface="Arial" panose="020B0604020202020204" pitchFamily="34" charset="0"/>
              </a:rPr>
              <a:t>Delegation of Authority Form*</a:t>
            </a:r>
          </a:p>
          <a:p>
            <a:pPr marL="285750" indent="-285750">
              <a:lnSpc>
                <a:spcPct val="120000"/>
              </a:lnSpc>
              <a:buFont typeface="Arial" panose="020B0604020202020204" pitchFamily="34" charset="0"/>
              <a:buChar char="•"/>
              <a:defRPr/>
            </a:pPr>
            <a:r>
              <a:rPr lang="en-US">
                <a:solidFill>
                  <a:srgbClr val="093B60"/>
                </a:solidFill>
                <a:latin typeface="Arial" panose="020B0604020202020204" pitchFamily="34" charset="0"/>
                <a:ea typeface="AECOM Sans" panose="020B0504020202020204" pitchFamily="34" charset="0"/>
                <a:cs typeface="Arial" panose="020B0604020202020204" pitchFamily="34" charset="0"/>
              </a:rPr>
              <a:t>Equal Employment Opportunity Statement*</a:t>
            </a:r>
          </a:p>
          <a:p>
            <a:pPr marL="285750" indent="-285750">
              <a:lnSpc>
                <a:spcPct val="120000"/>
              </a:lnSpc>
              <a:buFont typeface="Arial" panose="020B0604020202020204" pitchFamily="34" charset="0"/>
              <a:buChar char="•"/>
              <a:defRPr/>
            </a:pPr>
            <a:r>
              <a:rPr lang="en-US">
                <a:solidFill>
                  <a:srgbClr val="093B60"/>
                </a:solidFill>
                <a:latin typeface="Arial" panose="020B0604020202020204" pitchFamily="34" charset="0"/>
                <a:ea typeface="AECOM Sans" panose="020B0504020202020204" pitchFamily="34" charset="0"/>
                <a:cs typeface="Arial" panose="020B0604020202020204" pitchFamily="34" charset="0"/>
              </a:rPr>
              <a:t>Financial Health Statement*</a:t>
            </a:r>
            <a:endParaRPr lang="en-US" sz="1600">
              <a:solidFill>
                <a:srgbClr val="093B60"/>
              </a:solidFill>
              <a:latin typeface="Arial" panose="020B0604020202020204" pitchFamily="34" charset="0"/>
              <a:ea typeface="AECOM Sans" panose="020B05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F6C6BF79-12AF-7D56-0D06-19E1CF084C9E}"/>
              </a:ext>
            </a:extLst>
          </p:cNvPr>
          <p:cNvSpPr txBox="1"/>
          <p:nvPr/>
        </p:nvSpPr>
        <p:spPr>
          <a:xfrm>
            <a:off x="664805" y="6385138"/>
            <a:ext cx="8648484" cy="379078"/>
          </a:xfrm>
          <a:prstGeom prst="rect">
            <a:avLst/>
          </a:prstGeom>
          <a:noFill/>
        </p:spPr>
        <p:txBody>
          <a:bodyPr wrap="square" rtlCol="0">
            <a:spAutoFit/>
          </a:bodyPr>
          <a:lstStyle/>
          <a:p>
            <a:pPr>
              <a:lnSpc>
                <a:spcPct val="130000"/>
              </a:lnSpc>
              <a:defRPr/>
            </a:pPr>
            <a:r>
              <a:rPr lang="en-US" sz="1600">
                <a:solidFill>
                  <a:srgbClr val="093B60"/>
                </a:solidFill>
                <a:latin typeface="Arial" panose="020B0604020202020204" pitchFamily="34" charset="0"/>
                <a:ea typeface="AECOM Sans" panose="020B0504020202020204" pitchFamily="34" charset="0"/>
                <a:cs typeface="Arial" panose="020B0604020202020204" pitchFamily="34" charset="0"/>
              </a:rPr>
              <a:t>* Submit through FY28 Pre-Application Materials Smartsheet form</a:t>
            </a:r>
          </a:p>
        </p:txBody>
      </p:sp>
      <p:pic>
        <p:nvPicPr>
          <p:cNvPr id="7" name="Picture 6">
            <a:extLst>
              <a:ext uri="{FF2B5EF4-FFF2-40B4-BE49-F238E27FC236}">
                <a16:creationId xmlns:a16="http://schemas.microsoft.com/office/drawing/2014/main" id="{6560F47F-D053-4714-7830-1E13AF5D833E}"/>
              </a:ext>
            </a:extLst>
          </p:cNvPr>
          <p:cNvPicPr>
            <a:picLocks noChangeAspect="1"/>
          </p:cNvPicPr>
          <p:nvPr/>
        </p:nvPicPr>
        <p:blipFill>
          <a:blip r:embed="rId5"/>
          <a:stretch>
            <a:fillRect/>
          </a:stretch>
        </p:blipFill>
        <p:spPr>
          <a:xfrm>
            <a:off x="6333508" y="4194819"/>
            <a:ext cx="1852774" cy="1689116"/>
          </a:xfrm>
          <a:prstGeom prst="rect">
            <a:avLst/>
          </a:prstGeom>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44FD721F-FBC4-3838-36D1-09D40DDDB3E9}"/>
              </a:ext>
            </a:extLst>
          </p:cNvPr>
          <p:cNvPicPr>
            <a:picLocks noChangeAspect="1"/>
          </p:cNvPicPr>
          <p:nvPr/>
        </p:nvPicPr>
        <p:blipFill>
          <a:blip r:embed="rId6"/>
          <a:stretch>
            <a:fillRect/>
          </a:stretch>
        </p:blipFill>
        <p:spPr>
          <a:xfrm>
            <a:off x="9733280" y="1734707"/>
            <a:ext cx="1704223" cy="2209510"/>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EAEB1ECA-F6E9-A21D-1520-2DFCE053EA9C}"/>
              </a:ext>
            </a:extLst>
          </p:cNvPr>
          <p:cNvPicPr>
            <a:picLocks noChangeAspect="1"/>
          </p:cNvPicPr>
          <p:nvPr/>
        </p:nvPicPr>
        <p:blipFill>
          <a:blip r:embed="rId7"/>
          <a:stretch>
            <a:fillRect/>
          </a:stretch>
        </p:blipFill>
        <p:spPr>
          <a:xfrm>
            <a:off x="6333509" y="1727586"/>
            <a:ext cx="2805411" cy="22166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Rectangle 12">
            <a:extLst>
              <a:ext uri="{FF2B5EF4-FFF2-40B4-BE49-F238E27FC236}">
                <a16:creationId xmlns:a16="http://schemas.microsoft.com/office/drawing/2014/main" id="{2F106E95-A32C-2975-F6D6-8A14142F950F}"/>
              </a:ext>
            </a:extLst>
          </p:cNvPr>
          <p:cNvSpPr/>
          <p:nvPr/>
        </p:nvSpPr>
        <p:spPr>
          <a:xfrm>
            <a:off x="9872663" y="3767571"/>
            <a:ext cx="781050" cy="10564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639487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E2C99B84-BFE3-CDF4-D38C-85ADAA6CDE61}"/>
              </a:ext>
            </a:extLst>
          </p:cNvPr>
          <p:cNvPicPr>
            <a:picLocks noChangeAspect="1"/>
          </p:cNvPicPr>
          <p:nvPr/>
        </p:nvPicPr>
        <p:blipFill>
          <a:blip r:embed="rId3"/>
          <a:stretch>
            <a:fillRect/>
          </a:stretch>
        </p:blipFill>
        <p:spPr>
          <a:xfrm>
            <a:off x="9623649" y="3902706"/>
            <a:ext cx="1224015" cy="1590996"/>
          </a:xfrm>
          <a:prstGeom prst="rect">
            <a:avLst/>
          </a:prstGeom>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id="{C30266A6-FA1F-D5C9-9A64-9984FDA494C7}"/>
              </a:ext>
            </a:extLst>
          </p:cNvPr>
          <p:cNvSpPr txBox="1"/>
          <p:nvPr/>
        </p:nvSpPr>
        <p:spPr>
          <a:xfrm>
            <a:off x="664805" y="1943600"/>
            <a:ext cx="5471699" cy="3295774"/>
          </a:xfrm>
          <a:prstGeom prst="rect">
            <a:avLst/>
          </a:prstGeom>
          <a:noFill/>
        </p:spPr>
        <p:txBody>
          <a:bodyPr wrap="square" rtlCol="0">
            <a:spAutoFit/>
          </a:bodyPr>
          <a:lstStyle/>
          <a:p>
            <a:pPr marL="285750" indent="-285750">
              <a:lnSpc>
                <a:spcPct val="130000"/>
              </a:lnSpc>
              <a:buFont typeface="Arial" panose="020B0604020202020204" pitchFamily="34" charset="0"/>
              <a:buChar char="•"/>
              <a:defRPr/>
            </a:pPr>
            <a:r>
              <a:rPr lang="en-US">
                <a:solidFill>
                  <a:srgbClr val="093B60"/>
                </a:solidFill>
                <a:latin typeface="Arial" panose="020B0604020202020204" pitchFamily="34" charset="0"/>
                <a:ea typeface="AECOM Sans" panose="020B0504020202020204" pitchFamily="34" charset="0"/>
                <a:cs typeface="Arial" panose="020B0604020202020204" pitchFamily="34" charset="0"/>
              </a:rPr>
              <a:t>FY28 Applicant Profile Form</a:t>
            </a:r>
          </a:p>
          <a:p>
            <a:pPr marL="285750" indent="-285750">
              <a:lnSpc>
                <a:spcPct val="130000"/>
              </a:lnSpc>
              <a:buFont typeface="Arial" panose="020B0604020202020204" pitchFamily="34" charset="0"/>
              <a:buChar char="•"/>
              <a:defRPr/>
            </a:pPr>
            <a:r>
              <a:rPr lang="en-US">
                <a:solidFill>
                  <a:srgbClr val="093B60"/>
                </a:solidFill>
                <a:latin typeface="Arial" panose="020B0604020202020204" pitchFamily="34" charset="0"/>
                <a:ea typeface="AECOM Sans" panose="020B0504020202020204" pitchFamily="34" charset="0"/>
                <a:cs typeface="Arial" panose="020B0604020202020204" pitchFamily="34" charset="0"/>
              </a:rPr>
              <a:t>Program Resolution</a:t>
            </a:r>
          </a:p>
          <a:p>
            <a:pPr marL="285750" indent="-285750">
              <a:lnSpc>
                <a:spcPct val="130000"/>
              </a:lnSpc>
              <a:buFont typeface="Arial" panose="020B0604020202020204" pitchFamily="34" charset="0"/>
              <a:buChar char="•"/>
              <a:defRPr/>
            </a:pPr>
            <a:r>
              <a:rPr lang="en-US">
                <a:solidFill>
                  <a:srgbClr val="093B60"/>
                </a:solidFill>
                <a:latin typeface="Arial" panose="020B0604020202020204" pitchFamily="34" charset="0"/>
                <a:ea typeface="AECOM Sans" panose="020B0504020202020204" pitchFamily="34" charset="0"/>
                <a:cs typeface="Arial" panose="020B0604020202020204" pitchFamily="34" charset="0"/>
              </a:rPr>
              <a:t>Local Share Certification for Funding</a:t>
            </a:r>
          </a:p>
          <a:p>
            <a:pPr marL="285750" indent="-285750">
              <a:lnSpc>
                <a:spcPct val="130000"/>
              </a:lnSpc>
              <a:buFont typeface="Arial" panose="020B0604020202020204" pitchFamily="34" charset="0"/>
              <a:buChar char="•"/>
              <a:defRPr/>
            </a:pPr>
            <a:r>
              <a:rPr lang="en-US">
                <a:solidFill>
                  <a:srgbClr val="093B60"/>
                </a:solidFill>
                <a:latin typeface="Arial" panose="020B0604020202020204" pitchFamily="34" charset="0"/>
                <a:ea typeface="AECOM Sans" panose="020B0504020202020204" pitchFamily="34" charset="0"/>
                <a:cs typeface="Arial" panose="020B0604020202020204" pitchFamily="34" charset="0"/>
              </a:rPr>
              <a:t>Public Hearing Outreach</a:t>
            </a:r>
          </a:p>
          <a:p>
            <a:pPr marL="285750" indent="-285750">
              <a:lnSpc>
                <a:spcPct val="130000"/>
              </a:lnSpc>
              <a:buFont typeface="Arial" panose="020B0604020202020204" pitchFamily="34" charset="0"/>
              <a:buChar char="•"/>
              <a:defRPr/>
            </a:pPr>
            <a:r>
              <a:rPr lang="en-US">
                <a:solidFill>
                  <a:srgbClr val="093B60"/>
                </a:solidFill>
                <a:latin typeface="Arial" panose="020B0604020202020204" pitchFamily="34" charset="0"/>
                <a:ea typeface="AECOM Sans" panose="020B0504020202020204" pitchFamily="34" charset="0"/>
                <a:cs typeface="Arial" panose="020B0604020202020204" pitchFamily="34" charset="0"/>
              </a:rPr>
              <a:t>Public Hearing Notice (if locally required)</a:t>
            </a:r>
          </a:p>
          <a:p>
            <a:pPr marL="285750" indent="-285750">
              <a:lnSpc>
                <a:spcPct val="130000"/>
              </a:lnSpc>
              <a:buFont typeface="Arial" panose="020B0604020202020204" pitchFamily="34" charset="0"/>
              <a:buChar char="•"/>
              <a:defRPr/>
            </a:pPr>
            <a:r>
              <a:rPr lang="en-US">
                <a:solidFill>
                  <a:srgbClr val="093B60"/>
                </a:solidFill>
                <a:latin typeface="Arial" panose="020B0604020202020204" pitchFamily="34" charset="0"/>
                <a:ea typeface="AECOM Sans" panose="020B0504020202020204" pitchFamily="34" charset="0"/>
                <a:cs typeface="Arial" panose="020B0604020202020204" pitchFamily="34" charset="0"/>
              </a:rPr>
              <a:t>Public Hearing Affidavit (if locally required)</a:t>
            </a:r>
          </a:p>
          <a:p>
            <a:pPr marL="285750" indent="-285750">
              <a:lnSpc>
                <a:spcPct val="130000"/>
              </a:lnSpc>
              <a:buFont typeface="Arial" panose="020B0604020202020204" pitchFamily="34" charset="0"/>
              <a:buChar char="•"/>
              <a:defRPr/>
            </a:pPr>
            <a:r>
              <a:rPr lang="en-US">
                <a:solidFill>
                  <a:srgbClr val="093B60"/>
                </a:solidFill>
                <a:latin typeface="Arial" panose="020B0604020202020204" pitchFamily="34" charset="0"/>
                <a:ea typeface="AECOM Sans" panose="020B0504020202020204" pitchFamily="34" charset="0"/>
                <a:cs typeface="Arial" panose="020B0604020202020204" pitchFamily="34" charset="0"/>
              </a:rPr>
              <a:t>Public Hearing Record</a:t>
            </a:r>
          </a:p>
          <a:p>
            <a:pPr marL="285750" indent="-285750">
              <a:lnSpc>
                <a:spcPct val="130000"/>
              </a:lnSpc>
              <a:buFont typeface="Arial" panose="020B0604020202020204" pitchFamily="34" charset="0"/>
              <a:buChar char="•"/>
              <a:defRPr/>
            </a:pPr>
            <a:r>
              <a:rPr lang="en-US">
                <a:solidFill>
                  <a:srgbClr val="093B60"/>
                </a:solidFill>
                <a:latin typeface="Arial" panose="020B0604020202020204" pitchFamily="34" charset="0"/>
                <a:ea typeface="AECOM Sans" panose="020B0504020202020204" pitchFamily="34" charset="0"/>
                <a:cs typeface="Arial" panose="020B0604020202020204" pitchFamily="34" charset="0"/>
              </a:rPr>
              <a:t>Public Hearing Minutes</a:t>
            </a:r>
          </a:p>
          <a:p>
            <a:pPr marL="285750" indent="-285750">
              <a:lnSpc>
                <a:spcPct val="130000"/>
              </a:lnSpc>
              <a:buFont typeface="Arial" panose="020B0604020202020204" pitchFamily="34" charset="0"/>
              <a:buChar char="•"/>
              <a:defRPr/>
            </a:pPr>
            <a:endParaRPr lang="en-US">
              <a:solidFill>
                <a:srgbClr val="093B60"/>
              </a:solidFill>
              <a:latin typeface="Arial" panose="020B0604020202020204" pitchFamily="34" charset="0"/>
              <a:ea typeface="AECOM Sans" panose="020B05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9FC11AEF-9024-4720-B7D5-6E60CF239219}"/>
              </a:ext>
            </a:extLst>
          </p:cNvPr>
          <p:cNvSpPr/>
          <p:nvPr/>
        </p:nvSpPr>
        <p:spPr>
          <a:xfrm>
            <a:off x="664805" y="1411244"/>
            <a:ext cx="5204330" cy="461665"/>
          </a:xfrm>
          <a:prstGeom prst="rect">
            <a:avLst/>
          </a:prstGeom>
          <a:solidFill>
            <a:srgbClr val="EE96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FFFFF"/>
                </a:solidFill>
                <a:latin typeface="Arial" panose="020B0604020202020204" pitchFamily="34" charset="0"/>
                <a:ea typeface="AECOM Sans" panose="020B0504020202020204" pitchFamily="34" charset="0"/>
                <a:cs typeface="Arial" panose="020B0604020202020204" pitchFamily="34" charset="0"/>
              </a:rPr>
              <a:t>Application Phase Documents</a:t>
            </a:r>
            <a:endParaRPr lang="en-US" b="1">
              <a:solidFill>
                <a:srgbClr val="FFFFFF"/>
              </a:solidFill>
            </a:endParaRPr>
          </a:p>
        </p:txBody>
      </p:sp>
      <p:sp>
        <p:nvSpPr>
          <p:cNvPr id="5" name="Rectangle 4">
            <a:extLst>
              <a:ext uri="{FF2B5EF4-FFF2-40B4-BE49-F238E27FC236}">
                <a16:creationId xmlns:a16="http://schemas.microsoft.com/office/drawing/2014/main" id="{15D462D9-800E-451E-A8E6-5DF1D145BC67}"/>
              </a:ext>
            </a:extLst>
          </p:cNvPr>
          <p:cNvSpPr/>
          <p:nvPr/>
        </p:nvSpPr>
        <p:spPr>
          <a:xfrm rot="5400000">
            <a:off x="5910806" y="-5910805"/>
            <a:ext cx="370390" cy="12192001"/>
          </a:xfrm>
          <a:prstGeom prst="rect">
            <a:avLst/>
          </a:prstGeom>
          <a:solidFill>
            <a:srgbClr val="093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9">
            <a:extLst>
              <a:ext uri="{FF2B5EF4-FFF2-40B4-BE49-F238E27FC236}">
                <a16:creationId xmlns:a16="http://schemas.microsoft.com/office/drawing/2014/main" id="{433083A6-4D25-40E1-88BB-CB109FB51F8E}"/>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9733280" y="5578625"/>
            <a:ext cx="2283261" cy="1151995"/>
          </a:xfrm>
        </p:spPr>
      </p:pic>
      <p:sp>
        <p:nvSpPr>
          <p:cNvPr id="17" name="TextBox 16">
            <a:extLst>
              <a:ext uri="{FF2B5EF4-FFF2-40B4-BE49-F238E27FC236}">
                <a16:creationId xmlns:a16="http://schemas.microsoft.com/office/drawing/2014/main" id="{45261EF3-36AA-46BC-9505-57A9573B3DF8}"/>
              </a:ext>
            </a:extLst>
          </p:cNvPr>
          <p:cNvSpPr txBox="1"/>
          <p:nvPr/>
        </p:nvSpPr>
        <p:spPr>
          <a:xfrm>
            <a:off x="525910" y="689847"/>
            <a:ext cx="11570840" cy="461665"/>
          </a:xfrm>
          <a:prstGeom prst="rect">
            <a:avLst/>
          </a:prstGeom>
          <a:noFill/>
        </p:spPr>
        <p:txBody>
          <a:bodyPr wrap="square" rtlCol="0">
            <a:spAutoFit/>
          </a:bodyPr>
          <a:lstStyle/>
          <a:p>
            <a:r>
              <a:rPr lang="en-US" sz="2400" b="1">
                <a:solidFill>
                  <a:srgbClr val="093B60"/>
                </a:solidFill>
                <a:latin typeface="Arial" panose="020B0604020202020204" pitchFamily="34" charset="0"/>
                <a:ea typeface="AECOM Sans" panose="020B0504020202020204" pitchFamily="34" charset="0"/>
                <a:cs typeface="Arial" panose="020B0604020202020204" pitchFamily="34" charset="0"/>
              </a:rPr>
              <a:t>3.3	FY2028 Master Documents</a:t>
            </a:r>
          </a:p>
        </p:txBody>
      </p:sp>
      <p:sp>
        <p:nvSpPr>
          <p:cNvPr id="20" name="Rectangle 19">
            <a:extLst>
              <a:ext uri="{FF2B5EF4-FFF2-40B4-BE49-F238E27FC236}">
                <a16:creationId xmlns:a16="http://schemas.microsoft.com/office/drawing/2014/main" id="{DF2E5BA8-C8D6-4C75-A8A6-81064C1CDDDC}"/>
              </a:ext>
            </a:extLst>
          </p:cNvPr>
          <p:cNvSpPr/>
          <p:nvPr/>
        </p:nvSpPr>
        <p:spPr>
          <a:xfrm rot="5400000">
            <a:off x="6073142" y="-5707024"/>
            <a:ext cx="45719" cy="12192002"/>
          </a:xfrm>
          <a:prstGeom prst="rect">
            <a:avLst/>
          </a:prstGeom>
          <a:solidFill>
            <a:srgbClr val="29A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1718DDF-3AEE-4F66-8379-F1A563006FB1}"/>
              </a:ext>
            </a:extLst>
          </p:cNvPr>
          <p:cNvSpPr txBox="1"/>
          <p:nvPr/>
        </p:nvSpPr>
        <p:spPr>
          <a:xfrm>
            <a:off x="208347" y="-47587"/>
            <a:ext cx="2545209" cy="430887"/>
          </a:xfrm>
          <a:prstGeom prst="rect">
            <a:avLst/>
          </a:prstGeom>
          <a:noFill/>
        </p:spPr>
        <p:txBody>
          <a:bodyPr wrap="square" rtlCol="0">
            <a:spAutoFit/>
          </a:bodyPr>
          <a:lstStyle/>
          <a:p>
            <a:r>
              <a:rPr lang="en-US" sz="2200" b="1">
                <a:solidFill>
                  <a:schemeClr val="bg1"/>
                </a:solidFill>
                <a:latin typeface="Arial" panose="020B0604020202020204" pitchFamily="34" charset="0"/>
                <a:ea typeface="AECOM Sans" panose="020B0504020202020204" pitchFamily="34" charset="0"/>
                <a:cs typeface="Arial" panose="020B0604020202020204" pitchFamily="34" charset="0"/>
              </a:rPr>
              <a:t>ncdot.gov</a:t>
            </a:r>
          </a:p>
        </p:txBody>
      </p:sp>
      <p:pic>
        <p:nvPicPr>
          <p:cNvPr id="4" name="Picture 3">
            <a:extLst>
              <a:ext uri="{FF2B5EF4-FFF2-40B4-BE49-F238E27FC236}">
                <a16:creationId xmlns:a16="http://schemas.microsoft.com/office/drawing/2014/main" id="{257CFE39-E9F8-8C8E-E9B2-35D0BA88B47C}"/>
              </a:ext>
            </a:extLst>
          </p:cNvPr>
          <p:cNvPicPr>
            <a:picLocks noChangeAspect="1"/>
          </p:cNvPicPr>
          <p:nvPr/>
        </p:nvPicPr>
        <p:blipFill>
          <a:blip r:embed="rId5"/>
          <a:stretch>
            <a:fillRect/>
          </a:stretch>
        </p:blipFill>
        <p:spPr>
          <a:xfrm>
            <a:off x="5503428" y="2257635"/>
            <a:ext cx="2518646" cy="1344183"/>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6AD19A9E-0D73-6DF6-9932-4F2763A6F51A}"/>
              </a:ext>
            </a:extLst>
          </p:cNvPr>
          <p:cNvPicPr>
            <a:picLocks noChangeAspect="1"/>
          </p:cNvPicPr>
          <p:nvPr/>
        </p:nvPicPr>
        <p:blipFill>
          <a:blip r:embed="rId6"/>
          <a:stretch>
            <a:fillRect/>
          </a:stretch>
        </p:blipFill>
        <p:spPr>
          <a:xfrm>
            <a:off x="8293366" y="2134218"/>
            <a:ext cx="1223500" cy="1591015"/>
          </a:xfrm>
          <a:prstGeom prst="rect">
            <a:avLst/>
          </a:prstGeom>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B293020F-5CA7-FB50-7399-0A4838CA9D60}"/>
              </a:ext>
            </a:extLst>
          </p:cNvPr>
          <p:cNvPicPr>
            <a:picLocks noChangeAspect="1"/>
          </p:cNvPicPr>
          <p:nvPr/>
        </p:nvPicPr>
        <p:blipFill>
          <a:blip r:embed="rId7"/>
          <a:stretch>
            <a:fillRect/>
          </a:stretch>
        </p:blipFill>
        <p:spPr>
          <a:xfrm>
            <a:off x="9623649" y="2134218"/>
            <a:ext cx="1206121" cy="1583988"/>
          </a:xfrm>
          <a:prstGeom prst="rect">
            <a:avLst/>
          </a:prstGeom>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C273DA2A-14A1-EAF4-3573-DEA6B44D2491}"/>
              </a:ext>
            </a:extLst>
          </p:cNvPr>
          <p:cNvPicPr>
            <a:picLocks noChangeAspect="1"/>
          </p:cNvPicPr>
          <p:nvPr/>
        </p:nvPicPr>
        <p:blipFill>
          <a:blip r:embed="rId8"/>
          <a:stretch>
            <a:fillRect/>
          </a:stretch>
        </p:blipFill>
        <p:spPr>
          <a:xfrm>
            <a:off x="5492310" y="3902706"/>
            <a:ext cx="1268380" cy="1579359"/>
          </a:xfrm>
          <a:prstGeom prst="rect">
            <a:avLst/>
          </a:prstGeom>
          <a:effectLst>
            <a:outerShdw blurRad="50800" dist="38100" dir="2700000" algn="tl" rotWithShape="0">
              <a:prstClr val="black">
                <a:alpha val="40000"/>
              </a:prstClr>
            </a:outerShdw>
          </a:effectLst>
        </p:spPr>
      </p:pic>
      <p:pic>
        <p:nvPicPr>
          <p:cNvPr id="15" name="Picture 14">
            <a:extLst>
              <a:ext uri="{FF2B5EF4-FFF2-40B4-BE49-F238E27FC236}">
                <a16:creationId xmlns:a16="http://schemas.microsoft.com/office/drawing/2014/main" id="{90FCC3C9-6A72-EA84-2888-5568014A3A92}"/>
              </a:ext>
            </a:extLst>
          </p:cNvPr>
          <p:cNvPicPr>
            <a:picLocks noChangeAspect="1"/>
          </p:cNvPicPr>
          <p:nvPr/>
        </p:nvPicPr>
        <p:blipFill>
          <a:blip r:embed="rId9"/>
          <a:stretch>
            <a:fillRect/>
          </a:stretch>
        </p:blipFill>
        <p:spPr>
          <a:xfrm>
            <a:off x="6886913" y="3902706"/>
            <a:ext cx="1215909" cy="1598732"/>
          </a:xfrm>
          <a:prstGeom prst="rect">
            <a:avLst/>
          </a:prstGeom>
          <a:effectLst>
            <a:outerShdw blurRad="50800" dist="38100" dir="2700000" algn="tl" rotWithShape="0">
              <a:prstClr val="black">
                <a:alpha val="40000"/>
              </a:prstClr>
            </a:outerShdw>
          </a:effectLst>
        </p:spPr>
      </p:pic>
      <p:pic>
        <p:nvPicPr>
          <p:cNvPr id="18" name="Picture 17">
            <a:extLst>
              <a:ext uri="{FF2B5EF4-FFF2-40B4-BE49-F238E27FC236}">
                <a16:creationId xmlns:a16="http://schemas.microsoft.com/office/drawing/2014/main" id="{0D21BA8B-143E-0F0B-A94D-851CB9534B72}"/>
              </a:ext>
            </a:extLst>
          </p:cNvPr>
          <p:cNvPicPr>
            <a:picLocks noChangeAspect="1"/>
          </p:cNvPicPr>
          <p:nvPr/>
        </p:nvPicPr>
        <p:blipFill>
          <a:blip r:embed="rId10"/>
          <a:stretch>
            <a:fillRect/>
          </a:stretch>
        </p:blipFill>
        <p:spPr>
          <a:xfrm>
            <a:off x="8293366" y="3902706"/>
            <a:ext cx="1206121" cy="157935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2072340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D462D9-800E-451E-A8E6-5DF1D145BC67}"/>
              </a:ext>
            </a:extLst>
          </p:cNvPr>
          <p:cNvSpPr/>
          <p:nvPr/>
        </p:nvSpPr>
        <p:spPr>
          <a:xfrm rot="5400000">
            <a:off x="5910806" y="-5910805"/>
            <a:ext cx="370390" cy="12192001"/>
          </a:xfrm>
          <a:prstGeom prst="rect">
            <a:avLst/>
          </a:prstGeom>
          <a:solidFill>
            <a:srgbClr val="093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45261EF3-36AA-46BC-9505-57A9573B3DF8}"/>
              </a:ext>
            </a:extLst>
          </p:cNvPr>
          <p:cNvSpPr txBox="1"/>
          <p:nvPr/>
        </p:nvSpPr>
        <p:spPr>
          <a:xfrm>
            <a:off x="525910" y="689847"/>
            <a:ext cx="11570840" cy="461665"/>
          </a:xfrm>
          <a:prstGeom prst="rect">
            <a:avLst/>
          </a:prstGeom>
          <a:noFill/>
        </p:spPr>
        <p:txBody>
          <a:bodyPr wrap="square" rtlCol="0">
            <a:spAutoFit/>
          </a:bodyPr>
          <a:lstStyle/>
          <a:p>
            <a:r>
              <a:rPr lang="en-US" sz="2400" b="1">
                <a:solidFill>
                  <a:srgbClr val="093B60"/>
                </a:solidFill>
                <a:latin typeface="Arial" panose="020B0604020202020204" pitchFamily="34" charset="0"/>
                <a:ea typeface="AECOM Sans" panose="020B0504020202020204" pitchFamily="34" charset="0"/>
                <a:cs typeface="Arial" panose="020B0604020202020204" pitchFamily="34" charset="0"/>
              </a:rPr>
              <a:t>3.4	Section 5311 Program Submittals</a:t>
            </a:r>
          </a:p>
        </p:txBody>
      </p:sp>
      <p:sp>
        <p:nvSpPr>
          <p:cNvPr id="20" name="Rectangle 19">
            <a:extLst>
              <a:ext uri="{FF2B5EF4-FFF2-40B4-BE49-F238E27FC236}">
                <a16:creationId xmlns:a16="http://schemas.microsoft.com/office/drawing/2014/main" id="{DF2E5BA8-C8D6-4C75-A8A6-81064C1CDDDC}"/>
              </a:ext>
            </a:extLst>
          </p:cNvPr>
          <p:cNvSpPr/>
          <p:nvPr/>
        </p:nvSpPr>
        <p:spPr>
          <a:xfrm rot="5400000">
            <a:off x="6073142" y="-5707024"/>
            <a:ext cx="45719" cy="12192002"/>
          </a:xfrm>
          <a:prstGeom prst="rect">
            <a:avLst/>
          </a:prstGeom>
          <a:solidFill>
            <a:srgbClr val="29A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1718DDF-3AEE-4F66-8379-F1A563006FB1}"/>
              </a:ext>
            </a:extLst>
          </p:cNvPr>
          <p:cNvSpPr txBox="1"/>
          <p:nvPr/>
        </p:nvSpPr>
        <p:spPr>
          <a:xfrm>
            <a:off x="208347" y="-47587"/>
            <a:ext cx="2545209" cy="430887"/>
          </a:xfrm>
          <a:prstGeom prst="rect">
            <a:avLst/>
          </a:prstGeom>
          <a:noFill/>
        </p:spPr>
        <p:txBody>
          <a:bodyPr wrap="square" rtlCol="0">
            <a:spAutoFit/>
          </a:bodyPr>
          <a:lstStyle/>
          <a:p>
            <a:r>
              <a:rPr lang="en-US" sz="2200" b="1">
                <a:solidFill>
                  <a:schemeClr val="bg1"/>
                </a:solidFill>
                <a:latin typeface="Arial" panose="020B0604020202020204" pitchFamily="34" charset="0"/>
                <a:ea typeface="AECOM Sans" panose="020B0504020202020204" pitchFamily="34" charset="0"/>
                <a:cs typeface="Arial" panose="020B0604020202020204" pitchFamily="34" charset="0"/>
              </a:rPr>
              <a:t>ncdot.gov</a:t>
            </a:r>
          </a:p>
        </p:txBody>
      </p:sp>
      <p:sp>
        <p:nvSpPr>
          <p:cNvPr id="12" name="Rectangle 11">
            <a:extLst>
              <a:ext uri="{FF2B5EF4-FFF2-40B4-BE49-F238E27FC236}">
                <a16:creationId xmlns:a16="http://schemas.microsoft.com/office/drawing/2014/main" id="{D2EBB538-2F62-4D2D-A7E8-F2683DB550AD}"/>
              </a:ext>
            </a:extLst>
          </p:cNvPr>
          <p:cNvSpPr/>
          <p:nvPr/>
        </p:nvSpPr>
        <p:spPr>
          <a:xfrm>
            <a:off x="6634882" y="1672059"/>
            <a:ext cx="5031208" cy="400110"/>
          </a:xfrm>
          <a:prstGeom prst="rect">
            <a:avLst/>
          </a:prstGeom>
        </p:spPr>
        <p:txBody>
          <a:bodyPr wrap="square">
            <a:spAutoFit/>
          </a:bodyPr>
          <a:lstStyle/>
          <a:p>
            <a:r>
              <a:rPr lang="en-US" sz="2000" b="1">
                <a:solidFill>
                  <a:schemeClr val="bg1"/>
                </a:solidFill>
                <a:latin typeface="Arial" panose="020B0604020202020204" pitchFamily="34" charset="0"/>
                <a:ea typeface="AECOM Sans" panose="020B0504020202020204" pitchFamily="34" charset="0"/>
                <a:cs typeface="Arial" panose="020B0604020202020204" pitchFamily="34" charset="0"/>
              </a:rPr>
              <a:t>Notes</a:t>
            </a:r>
          </a:p>
        </p:txBody>
      </p:sp>
      <p:sp>
        <p:nvSpPr>
          <p:cNvPr id="11" name="TextBox 10">
            <a:extLst>
              <a:ext uri="{FF2B5EF4-FFF2-40B4-BE49-F238E27FC236}">
                <a16:creationId xmlns:a16="http://schemas.microsoft.com/office/drawing/2014/main" id="{EF2F866B-D762-48FF-B545-71214FC3073A}"/>
              </a:ext>
            </a:extLst>
          </p:cNvPr>
          <p:cNvSpPr txBox="1"/>
          <p:nvPr/>
        </p:nvSpPr>
        <p:spPr>
          <a:xfrm>
            <a:off x="664805" y="1429522"/>
            <a:ext cx="8486010" cy="5096267"/>
          </a:xfrm>
          <a:prstGeom prst="rect">
            <a:avLst/>
          </a:prstGeom>
          <a:noFill/>
        </p:spPr>
        <p:txBody>
          <a:bodyPr wrap="square" rtlCol="0">
            <a:spAutoFit/>
          </a:bodyPr>
          <a:lstStyle/>
          <a:p>
            <a:pPr marL="285750" lvl="0" indent="-285750">
              <a:lnSpc>
                <a:spcPct val="130000"/>
              </a:lnSpc>
              <a:buFont typeface="Arial" panose="020B0604020202020204" pitchFamily="34" charset="0"/>
              <a:buChar char="•"/>
              <a:defRPr/>
            </a:pPr>
            <a:r>
              <a:rPr lang="en-US">
                <a:solidFill>
                  <a:srgbClr val="093B60"/>
                </a:solidFill>
                <a:latin typeface="Arial" panose="020B0604020202020204" pitchFamily="34" charset="0"/>
                <a:ea typeface="AECOM Sans" panose="020B0504020202020204" pitchFamily="34" charset="0"/>
                <a:cs typeface="Arial" panose="020B0604020202020204" pitchFamily="34" charset="0"/>
              </a:rPr>
              <a:t>5311 Designee Certification Form (due FY28)</a:t>
            </a:r>
          </a:p>
          <a:p>
            <a:pPr marL="285750" indent="-285750">
              <a:lnSpc>
                <a:spcPct val="130000"/>
              </a:lnSpc>
              <a:buFont typeface="Arial" panose="020B0604020202020204" pitchFamily="34" charset="0"/>
              <a:buChar char="•"/>
              <a:defRPr/>
            </a:pPr>
            <a:r>
              <a:rPr lang="en-US">
                <a:solidFill>
                  <a:srgbClr val="093B60"/>
                </a:solidFill>
                <a:latin typeface="Arial" panose="020B0604020202020204" pitchFamily="34" charset="0"/>
                <a:ea typeface="AECOM Sans" panose="020B0504020202020204" pitchFamily="34" charset="0"/>
                <a:cs typeface="Arial" panose="020B0604020202020204" pitchFamily="34" charset="0"/>
              </a:rPr>
              <a:t>Vehicle Insurance Certification (required)</a:t>
            </a:r>
          </a:p>
          <a:p>
            <a:pPr marL="285750" indent="-285750">
              <a:lnSpc>
                <a:spcPct val="130000"/>
              </a:lnSpc>
              <a:buFont typeface="Arial" panose="020B0604020202020204" pitchFamily="34" charset="0"/>
              <a:buChar char="•"/>
              <a:defRPr/>
            </a:pPr>
            <a:r>
              <a:rPr lang="en-US">
                <a:solidFill>
                  <a:srgbClr val="093B60"/>
                </a:solidFill>
                <a:latin typeface="Arial" panose="020B0604020202020204" pitchFamily="34" charset="0"/>
                <a:ea typeface="AECOM Sans" panose="020B0504020202020204" pitchFamily="34" charset="0"/>
                <a:cs typeface="Arial" panose="020B0604020202020204" pitchFamily="34" charset="0"/>
              </a:rPr>
              <a:t>Insurance Auto Schedule (required)</a:t>
            </a:r>
          </a:p>
          <a:p>
            <a:pPr marL="285750" indent="-285750">
              <a:lnSpc>
                <a:spcPct val="130000"/>
              </a:lnSpc>
              <a:buFont typeface="Arial" panose="020B0604020202020204" pitchFamily="34" charset="0"/>
              <a:buChar char="•"/>
              <a:defRPr/>
            </a:pPr>
            <a:r>
              <a:rPr lang="en-US">
                <a:solidFill>
                  <a:srgbClr val="093B60"/>
                </a:solidFill>
                <a:latin typeface="Arial" panose="020B0604020202020204" pitchFamily="34" charset="0"/>
                <a:ea typeface="AECOM Sans" panose="020B0504020202020204" pitchFamily="34" charset="0"/>
                <a:cs typeface="Arial" panose="020B0604020202020204" pitchFamily="34" charset="0"/>
              </a:rPr>
              <a:t>Job Description (if changed) – as applicable</a:t>
            </a:r>
          </a:p>
          <a:p>
            <a:pPr marL="285750" indent="-285750">
              <a:lnSpc>
                <a:spcPct val="130000"/>
              </a:lnSpc>
              <a:buFont typeface="Arial" panose="020B0604020202020204" pitchFamily="34" charset="0"/>
              <a:buChar char="•"/>
              <a:defRPr/>
            </a:pPr>
            <a:r>
              <a:rPr lang="en-US">
                <a:solidFill>
                  <a:srgbClr val="093B60"/>
                </a:solidFill>
                <a:latin typeface="Arial" panose="020B0604020202020204" pitchFamily="34" charset="0"/>
                <a:ea typeface="AECOM Sans" panose="020B0504020202020204" pitchFamily="34" charset="0"/>
                <a:cs typeface="Arial" panose="020B0604020202020204" pitchFamily="34" charset="0"/>
              </a:rPr>
              <a:t>Retail Estimate(s) or Proposal(s) – as applicable</a:t>
            </a:r>
          </a:p>
          <a:p>
            <a:pPr marL="285750" indent="-285750">
              <a:lnSpc>
                <a:spcPct val="130000"/>
              </a:lnSpc>
              <a:buFont typeface="Arial" panose="020B0604020202020204" pitchFamily="34" charset="0"/>
              <a:buChar char="•"/>
              <a:defRPr/>
            </a:pPr>
            <a:r>
              <a:rPr lang="en-US">
                <a:solidFill>
                  <a:srgbClr val="093B60"/>
                </a:solidFill>
                <a:latin typeface="Arial" panose="020B0604020202020204" pitchFamily="34" charset="0"/>
                <a:ea typeface="AECOM Sans" panose="020B0504020202020204" pitchFamily="34" charset="0"/>
                <a:cs typeface="Arial" panose="020B0604020202020204" pitchFamily="34" charset="0"/>
              </a:rPr>
              <a:t>Deviated Fixed Route Material – as applicable</a:t>
            </a:r>
          </a:p>
          <a:p>
            <a:pPr marL="285750" lvl="0" indent="-285750">
              <a:lnSpc>
                <a:spcPct val="130000"/>
              </a:lnSpc>
              <a:buFont typeface="Arial" panose="020B0604020202020204" pitchFamily="34" charset="0"/>
              <a:buChar char="•"/>
              <a:defRPr/>
            </a:pPr>
            <a:r>
              <a:rPr lang="en-US">
                <a:solidFill>
                  <a:srgbClr val="093B60"/>
                </a:solidFill>
                <a:latin typeface="Arial" panose="020B0604020202020204" pitchFamily="34" charset="0"/>
                <a:ea typeface="AECOM Sans" panose="020B0504020202020204" pitchFamily="34" charset="0"/>
                <a:cs typeface="Arial" panose="020B0604020202020204" pitchFamily="34" charset="0"/>
              </a:rPr>
              <a:t>Cost Allocation/Indirect Cost Plan – as applicable</a:t>
            </a:r>
          </a:p>
          <a:p>
            <a:pPr marL="285750" indent="-285750">
              <a:lnSpc>
                <a:spcPct val="130000"/>
              </a:lnSpc>
              <a:buFont typeface="Arial" panose="020B0604020202020204" pitchFamily="34" charset="0"/>
              <a:buChar char="•"/>
              <a:defRPr/>
            </a:pPr>
            <a:r>
              <a:rPr lang="en-US">
                <a:solidFill>
                  <a:srgbClr val="093B60"/>
                </a:solidFill>
                <a:latin typeface="Arial" panose="020B0604020202020204" pitchFamily="34" charset="0"/>
                <a:ea typeface="AECOM Sans" panose="020B0504020202020204" pitchFamily="34" charset="0"/>
                <a:cs typeface="Arial" panose="020B0604020202020204" pitchFamily="34" charset="0"/>
              </a:rPr>
              <a:t>Indirect Cost Rate Verification  – as applicable</a:t>
            </a:r>
          </a:p>
          <a:p>
            <a:pPr marL="285750" lvl="0" indent="-285750">
              <a:lnSpc>
                <a:spcPct val="130000"/>
              </a:lnSpc>
              <a:buFont typeface="Arial" panose="020B0604020202020204" pitchFamily="34" charset="0"/>
              <a:buChar char="•"/>
              <a:defRPr/>
            </a:pPr>
            <a:r>
              <a:rPr lang="en-US">
                <a:solidFill>
                  <a:srgbClr val="093B60"/>
                </a:solidFill>
                <a:latin typeface="Arial" panose="020B0604020202020204" pitchFamily="34" charset="0"/>
                <a:ea typeface="AECOM Sans" panose="020B0504020202020204" pitchFamily="34" charset="0"/>
                <a:cs typeface="Arial" panose="020B0604020202020204" pitchFamily="34" charset="0"/>
              </a:rPr>
              <a:t>Facility Insurance Verification – as applicable</a:t>
            </a:r>
          </a:p>
          <a:p>
            <a:pPr marL="285750" indent="-285750">
              <a:lnSpc>
                <a:spcPct val="130000"/>
              </a:lnSpc>
              <a:buFont typeface="Arial" panose="020B0604020202020204" pitchFamily="34" charset="0"/>
              <a:buChar char="•"/>
              <a:defRPr/>
            </a:pPr>
            <a:r>
              <a:rPr lang="en-US">
                <a:solidFill>
                  <a:srgbClr val="093B60"/>
                </a:solidFill>
                <a:latin typeface="Arial" panose="020B0604020202020204" pitchFamily="34" charset="0"/>
                <a:ea typeface="AECOM Sans" panose="020B0504020202020204" pitchFamily="34" charset="0"/>
                <a:cs typeface="Arial" panose="020B0604020202020204" pitchFamily="34" charset="0"/>
              </a:rPr>
              <a:t>Vehicle Lease Agreement – as applicable</a:t>
            </a:r>
          </a:p>
          <a:p>
            <a:pPr marL="285750" indent="-285750">
              <a:lnSpc>
                <a:spcPct val="130000"/>
              </a:lnSpc>
              <a:buFont typeface="Arial" panose="020B0604020202020204" pitchFamily="34" charset="0"/>
              <a:buChar char="•"/>
              <a:defRPr/>
            </a:pPr>
            <a:r>
              <a:rPr lang="en-US">
                <a:solidFill>
                  <a:srgbClr val="093B60"/>
                </a:solidFill>
                <a:latin typeface="Arial" panose="020B0604020202020204" pitchFamily="34" charset="0"/>
                <a:ea typeface="AECOM Sans" panose="020B0504020202020204" pitchFamily="34" charset="0"/>
                <a:cs typeface="Arial" panose="020B0604020202020204" pitchFamily="34" charset="0"/>
              </a:rPr>
              <a:t>Third Party Provider Contract – as applicable</a:t>
            </a:r>
          </a:p>
          <a:p>
            <a:pPr marL="285750" lvl="0" indent="-285750">
              <a:lnSpc>
                <a:spcPct val="130000"/>
              </a:lnSpc>
              <a:buFont typeface="Arial" panose="020B0604020202020204" pitchFamily="34" charset="0"/>
              <a:buChar char="•"/>
              <a:defRPr/>
            </a:pPr>
            <a:r>
              <a:rPr lang="en-US">
                <a:solidFill>
                  <a:srgbClr val="093B60"/>
                </a:solidFill>
                <a:latin typeface="Arial" panose="020B0604020202020204" pitchFamily="34" charset="0"/>
                <a:ea typeface="AECOM Sans" panose="020B0504020202020204" pitchFamily="34" charset="0"/>
                <a:cs typeface="Arial" panose="020B0604020202020204" pitchFamily="34" charset="0"/>
              </a:rPr>
              <a:t>Rental Lease Agreement – as applicable</a:t>
            </a:r>
          </a:p>
          <a:p>
            <a:pPr marL="285750" lvl="0" indent="-285750">
              <a:lnSpc>
                <a:spcPct val="130000"/>
              </a:lnSpc>
              <a:buFont typeface="Arial" panose="020B0604020202020204" pitchFamily="34" charset="0"/>
              <a:buChar char="•"/>
              <a:defRPr/>
            </a:pPr>
            <a:r>
              <a:rPr lang="en-US">
                <a:solidFill>
                  <a:srgbClr val="093B60"/>
                </a:solidFill>
                <a:latin typeface="Arial" panose="020B0604020202020204" pitchFamily="34" charset="0"/>
                <a:ea typeface="AECOM Sans" panose="020B0504020202020204" pitchFamily="34" charset="0"/>
                <a:cs typeface="Arial" panose="020B0604020202020204" pitchFamily="34" charset="0"/>
              </a:rPr>
              <a:t>Software Lease Agreement – as applicable</a:t>
            </a:r>
          </a:p>
          <a:p>
            <a:pPr marL="285750" lvl="0" indent="-285750">
              <a:lnSpc>
                <a:spcPct val="130000"/>
              </a:lnSpc>
              <a:buFont typeface="Arial" panose="020B0604020202020204" pitchFamily="34" charset="0"/>
              <a:buChar char="•"/>
              <a:defRPr/>
            </a:pPr>
            <a:r>
              <a:rPr lang="en-US">
                <a:solidFill>
                  <a:srgbClr val="093B60"/>
                </a:solidFill>
                <a:latin typeface="Arial" panose="020B0604020202020204" pitchFamily="34" charset="0"/>
                <a:ea typeface="AECOM Sans" panose="020B0504020202020204" pitchFamily="34" charset="0"/>
                <a:cs typeface="Arial" panose="020B0604020202020204" pitchFamily="34" charset="0"/>
              </a:rPr>
              <a:t>Unified Application Checklist</a:t>
            </a:r>
          </a:p>
        </p:txBody>
      </p:sp>
    </p:spTree>
    <p:extLst>
      <p:ext uri="{BB962C8B-B14F-4D97-AF65-F5344CB8AC3E}">
        <p14:creationId xmlns:p14="http://schemas.microsoft.com/office/powerpoint/2010/main" val="101041504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Top Corners Rounded 8">
            <a:extLst>
              <a:ext uri="{FF2B5EF4-FFF2-40B4-BE49-F238E27FC236}">
                <a16:creationId xmlns:a16="http://schemas.microsoft.com/office/drawing/2014/main" id="{AA8C38C2-3705-4DDB-8816-942C16161A18}"/>
              </a:ext>
            </a:extLst>
          </p:cNvPr>
          <p:cNvSpPr/>
          <p:nvPr/>
        </p:nvSpPr>
        <p:spPr>
          <a:xfrm rot="16200000">
            <a:off x="4610288" y="-2106491"/>
            <a:ext cx="3043237" cy="10335259"/>
          </a:xfrm>
          <a:prstGeom prst="round2SameRect">
            <a:avLst>
              <a:gd name="adj1" fmla="val 8630"/>
              <a:gd name="adj2" fmla="val 10327"/>
            </a:avLst>
          </a:prstGeom>
          <a:solidFill>
            <a:srgbClr val="093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Top Corners Rounded 18">
            <a:extLst>
              <a:ext uri="{FF2B5EF4-FFF2-40B4-BE49-F238E27FC236}">
                <a16:creationId xmlns:a16="http://schemas.microsoft.com/office/drawing/2014/main" id="{4671CEBE-2701-4916-8977-6B563C70FCCA}"/>
              </a:ext>
            </a:extLst>
          </p:cNvPr>
          <p:cNvSpPr/>
          <p:nvPr/>
        </p:nvSpPr>
        <p:spPr>
          <a:xfrm>
            <a:off x="957644" y="1539526"/>
            <a:ext cx="10332656" cy="471684"/>
          </a:xfrm>
          <a:prstGeom prst="round2SameRect">
            <a:avLst>
              <a:gd name="adj1" fmla="val 50000"/>
              <a:gd name="adj2" fmla="val 0"/>
            </a:avLst>
          </a:prstGeom>
          <a:solidFill>
            <a:srgbClr val="29AAE2"/>
          </a:solidFill>
          <a:ln>
            <a:solidFill>
              <a:srgbClr val="29AA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5D462D9-800E-451E-A8E6-5DF1D145BC67}"/>
              </a:ext>
            </a:extLst>
          </p:cNvPr>
          <p:cNvSpPr/>
          <p:nvPr/>
        </p:nvSpPr>
        <p:spPr>
          <a:xfrm rot="5400000">
            <a:off x="5910806" y="-5910805"/>
            <a:ext cx="370390" cy="12192001"/>
          </a:xfrm>
          <a:prstGeom prst="rect">
            <a:avLst/>
          </a:prstGeom>
          <a:solidFill>
            <a:srgbClr val="093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45261EF3-36AA-46BC-9505-57A9573B3DF8}"/>
              </a:ext>
            </a:extLst>
          </p:cNvPr>
          <p:cNvSpPr txBox="1"/>
          <p:nvPr/>
        </p:nvSpPr>
        <p:spPr>
          <a:xfrm>
            <a:off x="525910" y="689847"/>
            <a:ext cx="11570840" cy="461665"/>
          </a:xfrm>
          <a:prstGeom prst="rect">
            <a:avLst/>
          </a:prstGeom>
          <a:noFill/>
        </p:spPr>
        <p:txBody>
          <a:bodyPr wrap="square" rtlCol="0">
            <a:spAutoFit/>
          </a:bodyPr>
          <a:lstStyle/>
          <a:p>
            <a:r>
              <a:rPr lang="en-US" sz="2400" b="1">
                <a:solidFill>
                  <a:srgbClr val="093B60"/>
                </a:solidFill>
                <a:latin typeface="Arial" panose="020B0604020202020204" pitchFamily="34" charset="0"/>
                <a:ea typeface="AECOM Sans" panose="020B0504020202020204" pitchFamily="34" charset="0"/>
                <a:cs typeface="Arial" panose="020B0604020202020204" pitchFamily="34" charset="0"/>
              </a:rPr>
              <a:t>3.4	Section 5311 Program Helpful Hints</a:t>
            </a:r>
          </a:p>
        </p:txBody>
      </p:sp>
      <p:sp>
        <p:nvSpPr>
          <p:cNvPr id="20" name="Rectangle 19">
            <a:extLst>
              <a:ext uri="{FF2B5EF4-FFF2-40B4-BE49-F238E27FC236}">
                <a16:creationId xmlns:a16="http://schemas.microsoft.com/office/drawing/2014/main" id="{DF2E5BA8-C8D6-4C75-A8A6-81064C1CDDDC}"/>
              </a:ext>
            </a:extLst>
          </p:cNvPr>
          <p:cNvSpPr/>
          <p:nvPr/>
        </p:nvSpPr>
        <p:spPr>
          <a:xfrm rot="5400000">
            <a:off x="6073142" y="-5707024"/>
            <a:ext cx="45719" cy="12192002"/>
          </a:xfrm>
          <a:prstGeom prst="rect">
            <a:avLst/>
          </a:prstGeom>
          <a:solidFill>
            <a:srgbClr val="29A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1718DDF-3AEE-4F66-8379-F1A563006FB1}"/>
              </a:ext>
            </a:extLst>
          </p:cNvPr>
          <p:cNvSpPr txBox="1"/>
          <p:nvPr/>
        </p:nvSpPr>
        <p:spPr>
          <a:xfrm>
            <a:off x="208347" y="-47587"/>
            <a:ext cx="2545209" cy="430887"/>
          </a:xfrm>
          <a:prstGeom prst="rect">
            <a:avLst/>
          </a:prstGeom>
          <a:noFill/>
        </p:spPr>
        <p:txBody>
          <a:bodyPr wrap="square" rtlCol="0">
            <a:spAutoFit/>
          </a:bodyPr>
          <a:lstStyle/>
          <a:p>
            <a:r>
              <a:rPr lang="en-US" sz="2200" b="1">
                <a:solidFill>
                  <a:schemeClr val="bg1"/>
                </a:solidFill>
                <a:latin typeface="Arial" panose="020B0604020202020204" pitchFamily="34" charset="0"/>
                <a:ea typeface="AECOM Sans" panose="020B0504020202020204" pitchFamily="34" charset="0"/>
                <a:cs typeface="Arial" panose="020B0604020202020204" pitchFamily="34" charset="0"/>
              </a:rPr>
              <a:t>ncdot.gov</a:t>
            </a:r>
          </a:p>
        </p:txBody>
      </p:sp>
      <p:sp>
        <p:nvSpPr>
          <p:cNvPr id="12" name="Rectangle 11">
            <a:extLst>
              <a:ext uri="{FF2B5EF4-FFF2-40B4-BE49-F238E27FC236}">
                <a16:creationId xmlns:a16="http://schemas.microsoft.com/office/drawing/2014/main" id="{D2EBB538-2F62-4D2D-A7E8-F2683DB550AD}"/>
              </a:ext>
            </a:extLst>
          </p:cNvPr>
          <p:cNvSpPr/>
          <p:nvPr/>
        </p:nvSpPr>
        <p:spPr>
          <a:xfrm>
            <a:off x="1177963" y="1591501"/>
            <a:ext cx="5031208" cy="400110"/>
          </a:xfrm>
          <a:prstGeom prst="rect">
            <a:avLst/>
          </a:prstGeom>
        </p:spPr>
        <p:txBody>
          <a:bodyPr wrap="square">
            <a:spAutoFit/>
          </a:bodyPr>
          <a:lstStyle/>
          <a:p>
            <a:r>
              <a:rPr lang="en-US" sz="2000" b="1">
                <a:solidFill>
                  <a:schemeClr val="bg1"/>
                </a:solidFill>
                <a:latin typeface="Arial" panose="020B0604020202020204" pitchFamily="34" charset="0"/>
                <a:ea typeface="AECOM Sans" panose="020B0504020202020204" pitchFamily="34" charset="0"/>
                <a:cs typeface="Arial" panose="020B0604020202020204" pitchFamily="34" charset="0"/>
              </a:rPr>
              <a:t>Quick Tips</a:t>
            </a:r>
          </a:p>
        </p:txBody>
      </p:sp>
      <p:sp>
        <p:nvSpPr>
          <p:cNvPr id="10" name="Rectangle 9">
            <a:extLst>
              <a:ext uri="{FF2B5EF4-FFF2-40B4-BE49-F238E27FC236}">
                <a16:creationId xmlns:a16="http://schemas.microsoft.com/office/drawing/2014/main" id="{A87CF3A0-C375-4784-A6AE-F804898E49C8}"/>
              </a:ext>
            </a:extLst>
          </p:cNvPr>
          <p:cNvSpPr/>
          <p:nvPr/>
        </p:nvSpPr>
        <p:spPr>
          <a:xfrm>
            <a:off x="1259242" y="2262711"/>
            <a:ext cx="9735578" cy="2954655"/>
          </a:xfrm>
          <a:prstGeom prst="rect">
            <a:avLst/>
          </a:prstGeom>
        </p:spPr>
        <p:txBody>
          <a:bodyPr wrap="square">
            <a:spAutoFit/>
          </a:bodyPr>
          <a:lstStyle/>
          <a:p>
            <a:pPr marL="342900" indent="-342900">
              <a:spcAft>
                <a:spcPts val="1200"/>
              </a:spcAft>
              <a:buFont typeface="+mj-lt"/>
              <a:buAutoNum type="arabicPeriod"/>
            </a:pPr>
            <a:r>
              <a:rPr lang="en-US">
                <a:solidFill>
                  <a:schemeClr val="bg1"/>
                </a:solidFill>
                <a:latin typeface="Arial" panose="020B0604020202020204" pitchFamily="34" charset="0"/>
                <a:cs typeface="Arial" panose="020B0604020202020204" pitchFamily="34" charset="0"/>
              </a:rPr>
              <a:t>Budget amount distributed to systems by assigned Regional Grant Specialist </a:t>
            </a:r>
          </a:p>
          <a:p>
            <a:pPr marL="342900" indent="-342900">
              <a:spcAft>
                <a:spcPts val="1200"/>
              </a:spcAft>
              <a:buFont typeface="+mj-lt"/>
              <a:buAutoNum type="arabicPeriod"/>
            </a:pPr>
            <a:r>
              <a:rPr lang="en-US">
                <a:solidFill>
                  <a:schemeClr val="bg1"/>
                </a:solidFill>
                <a:latin typeface="Arial" panose="020B0604020202020204" pitchFamily="34" charset="0"/>
                <a:cs typeface="Arial" panose="020B0604020202020204" pitchFamily="34" charset="0"/>
              </a:rPr>
              <a:t>Amount can be used as all Admin, all Operating, or Combination</a:t>
            </a:r>
          </a:p>
          <a:p>
            <a:pPr marL="342900" indent="-342900">
              <a:spcAft>
                <a:spcPts val="1200"/>
              </a:spcAft>
              <a:buFont typeface="+mj-lt"/>
              <a:buAutoNum type="arabicPeriod"/>
            </a:pPr>
            <a:r>
              <a:rPr lang="en-US">
                <a:solidFill>
                  <a:schemeClr val="bg1"/>
                </a:solidFill>
                <a:latin typeface="Arial" panose="020B0604020202020204" pitchFamily="34" charset="0"/>
                <a:cs typeface="Arial" panose="020B0604020202020204" pitchFamily="34" charset="0"/>
              </a:rPr>
              <a:t>State does not participate in Operating budgets</a:t>
            </a:r>
          </a:p>
          <a:p>
            <a:pPr marL="342900" indent="-342900">
              <a:spcAft>
                <a:spcPts val="1200"/>
              </a:spcAft>
              <a:buFont typeface="+mj-lt"/>
              <a:buAutoNum type="arabicPeriod"/>
            </a:pPr>
            <a:r>
              <a:rPr lang="en-US">
                <a:solidFill>
                  <a:schemeClr val="bg1"/>
                </a:solidFill>
                <a:latin typeface="Arial" panose="020B0604020202020204" pitchFamily="34" charset="0"/>
                <a:cs typeface="Arial" panose="020B0604020202020204" pitchFamily="34" charset="0"/>
              </a:rPr>
              <a:t>Administrative salary reimbursement correlation to public transportation</a:t>
            </a:r>
          </a:p>
          <a:p>
            <a:pPr marL="342900" indent="-342900">
              <a:spcAft>
                <a:spcPts val="1200"/>
              </a:spcAft>
              <a:buFont typeface="+mj-lt"/>
              <a:buAutoNum type="arabicPeriod"/>
            </a:pPr>
            <a:r>
              <a:rPr lang="en-US">
                <a:solidFill>
                  <a:schemeClr val="bg1"/>
                </a:solidFill>
                <a:latin typeface="Arial" panose="020B0604020202020204" pitchFamily="34" charset="0"/>
                <a:cs typeface="Arial" panose="020B0604020202020204" pitchFamily="34" charset="0"/>
              </a:rPr>
              <a:t>Lease and/or service agreements are required documents </a:t>
            </a:r>
          </a:p>
          <a:p>
            <a:pPr>
              <a:spcAft>
                <a:spcPts val="1200"/>
              </a:spcAft>
            </a:pPr>
            <a:endParaRPr lang="en-US">
              <a:solidFill>
                <a:schemeClr val="bg1"/>
              </a:solidFill>
              <a:latin typeface="Arial" panose="020B0604020202020204" pitchFamily="34" charset="0"/>
              <a:cs typeface="Arial" panose="020B0604020202020204" pitchFamily="34" charset="0"/>
            </a:endParaRPr>
          </a:p>
          <a:p>
            <a:pPr marL="342900" indent="-342900">
              <a:spcAft>
                <a:spcPts val="1200"/>
              </a:spcAft>
              <a:buFont typeface="+mj-lt"/>
              <a:buAutoNum type="arabicPeriod"/>
            </a:pPr>
            <a:endParaRPr lang="en-US">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9958735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0D570EE-9FB6-71B6-EFEE-2BFFC7CE908A}"/>
              </a:ext>
            </a:extLst>
          </p:cNvPr>
          <p:cNvPicPr>
            <a:picLocks noChangeAspect="1"/>
          </p:cNvPicPr>
          <p:nvPr/>
        </p:nvPicPr>
        <p:blipFill>
          <a:blip r:embed="rId3"/>
          <a:stretch>
            <a:fillRect/>
          </a:stretch>
        </p:blipFill>
        <p:spPr>
          <a:xfrm rot="786793">
            <a:off x="8397000" y="2085182"/>
            <a:ext cx="2361854" cy="3056741"/>
          </a:xfrm>
          <a:prstGeom prst="rect">
            <a:avLst/>
          </a:prstGeom>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33DE7325-529E-D9C0-BEE7-454D844ACB61}"/>
              </a:ext>
            </a:extLst>
          </p:cNvPr>
          <p:cNvPicPr>
            <a:picLocks noChangeAspect="1"/>
          </p:cNvPicPr>
          <p:nvPr/>
        </p:nvPicPr>
        <p:blipFill>
          <a:blip r:embed="rId4"/>
          <a:stretch>
            <a:fillRect/>
          </a:stretch>
        </p:blipFill>
        <p:spPr>
          <a:xfrm rot="169500">
            <a:off x="7827018" y="2042650"/>
            <a:ext cx="2365479" cy="3056518"/>
          </a:xfrm>
          <a:prstGeom prst="rect">
            <a:avLst/>
          </a:prstGeom>
          <a:effectLst>
            <a:outerShdw blurRad="50800" dist="38100" dir="2700000" algn="tl" rotWithShape="0">
              <a:prstClr val="black">
                <a:alpha val="40000"/>
              </a:prstClr>
            </a:outerShdw>
          </a:effectLst>
        </p:spPr>
      </p:pic>
      <p:sp>
        <p:nvSpPr>
          <p:cNvPr id="5" name="Rectangle 4">
            <a:extLst>
              <a:ext uri="{FF2B5EF4-FFF2-40B4-BE49-F238E27FC236}">
                <a16:creationId xmlns:a16="http://schemas.microsoft.com/office/drawing/2014/main" id="{15D462D9-800E-451E-A8E6-5DF1D145BC67}"/>
              </a:ext>
            </a:extLst>
          </p:cNvPr>
          <p:cNvSpPr/>
          <p:nvPr/>
        </p:nvSpPr>
        <p:spPr>
          <a:xfrm rot="5400000">
            <a:off x="5910806" y="-5910805"/>
            <a:ext cx="370390" cy="12192001"/>
          </a:xfrm>
          <a:prstGeom prst="rect">
            <a:avLst/>
          </a:prstGeom>
          <a:solidFill>
            <a:srgbClr val="093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F2E5BA8-C8D6-4C75-A8A6-81064C1CDDDC}"/>
              </a:ext>
            </a:extLst>
          </p:cNvPr>
          <p:cNvSpPr/>
          <p:nvPr/>
        </p:nvSpPr>
        <p:spPr>
          <a:xfrm rot="5400000">
            <a:off x="6073142" y="-5707024"/>
            <a:ext cx="45719" cy="12192002"/>
          </a:xfrm>
          <a:prstGeom prst="rect">
            <a:avLst/>
          </a:prstGeom>
          <a:solidFill>
            <a:srgbClr val="29A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1718DDF-3AEE-4F66-8379-F1A563006FB1}"/>
              </a:ext>
            </a:extLst>
          </p:cNvPr>
          <p:cNvSpPr txBox="1"/>
          <p:nvPr/>
        </p:nvSpPr>
        <p:spPr>
          <a:xfrm>
            <a:off x="208347" y="-47587"/>
            <a:ext cx="2545209" cy="430887"/>
          </a:xfrm>
          <a:prstGeom prst="rect">
            <a:avLst/>
          </a:prstGeom>
          <a:noFill/>
        </p:spPr>
        <p:txBody>
          <a:bodyPr wrap="square" rtlCol="0">
            <a:spAutoFit/>
          </a:bodyPr>
          <a:lstStyle/>
          <a:p>
            <a:r>
              <a:rPr lang="en-US" sz="2200" b="1">
                <a:solidFill>
                  <a:schemeClr val="bg1"/>
                </a:solidFill>
                <a:latin typeface="Arial" panose="020B0604020202020204" pitchFamily="34" charset="0"/>
                <a:ea typeface="AECOM Sans" panose="020B0504020202020204" pitchFamily="34" charset="0"/>
                <a:cs typeface="Arial" panose="020B0604020202020204" pitchFamily="34" charset="0"/>
              </a:rPr>
              <a:t>ncdot.gov</a:t>
            </a:r>
          </a:p>
        </p:txBody>
      </p:sp>
      <p:sp>
        <p:nvSpPr>
          <p:cNvPr id="8" name="TextBox 7">
            <a:extLst>
              <a:ext uri="{FF2B5EF4-FFF2-40B4-BE49-F238E27FC236}">
                <a16:creationId xmlns:a16="http://schemas.microsoft.com/office/drawing/2014/main" id="{5FF58A6D-F28F-4E21-B210-3EA91EBFCE4F}"/>
              </a:ext>
            </a:extLst>
          </p:cNvPr>
          <p:cNvSpPr txBox="1"/>
          <p:nvPr/>
        </p:nvSpPr>
        <p:spPr>
          <a:xfrm>
            <a:off x="664805" y="1429522"/>
            <a:ext cx="8486010" cy="2949525"/>
          </a:xfrm>
          <a:prstGeom prst="rect">
            <a:avLst/>
          </a:prstGeom>
          <a:noFill/>
        </p:spPr>
        <p:txBody>
          <a:bodyPr wrap="square" rtlCol="0">
            <a:spAutoFit/>
          </a:bodyPr>
          <a:lstStyle/>
          <a:p>
            <a:pPr marL="285750" lvl="0" indent="-285750">
              <a:lnSpc>
                <a:spcPct val="150000"/>
              </a:lnSpc>
              <a:buFont typeface="Arial" panose="020B0604020202020204" pitchFamily="34" charset="0"/>
              <a:buChar char="•"/>
              <a:defRPr/>
            </a:pPr>
            <a:r>
              <a:rPr lang="en-US" dirty="0">
                <a:solidFill>
                  <a:srgbClr val="093B60"/>
                </a:solidFill>
                <a:latin typeface="Arial" panose="020B0604020202020204" pitchFamily="34" charset="0"/>
                <a:ea typeface="AECOM Sans" panose="020B0504020202020204" pitchFamily="34" charset="0"/>
                <a:cs typeface="Arial" panose="020B0604020202020204" pitchFamily="34" charset="0"/>
              </a:rPr>
              <a:t>Combined Capital Application</a:t>
            </a:r>
          </a:p>
          <a:p>
            <a:pPr marL="285750" lvl="0" indent="-285750">
              <a:lnSpc>
                <a:spcPct val="150000"/>
              </a:lnSpc>
              <a:buFont typeface="Arial" panose="020B0604020202020204" pitchFamily="34" charset="0"/>
              <a:buChar char="•"/>
              <a:defRPr/>
            </a:pPr>
            <a:r>
              <a:rPr lang="en-US" dirty="0">
                <a:solidFill>
                  <a:srgbClr val="093B60"/>
                </a:solidFill>
                <a:latin typeface="Arial" panose="020B0604020202020204" pitchFamily="34" charset="0"/>
                <a:ea typeface="AECOM Sans" panose="020B0504020202020204" pitchFamily="34" charset="0"/>
                <a:cs typeface="Arial" panose="020B0604020202020204" pitchFamily="34" charset="0"/>
              </a:rPr>
              <a:t>Fleet Replacement Plan (required)</a:t>
            </a:r>
          </a:p>
          <a:p>
            <a:pPr marL="285750" indent="-285750">
              <a:lnSpc>
                <a:spcPct val="150000"/>
              </a:lnSpc>
              <a:buFont typeface="Arial" panose="020B0604020202020204" pitchFamily="34" charset="0"/>
              <a:buChar char="•"/>
              <a:defRPr/>
            </a:pPr>
            <a:r>
              <a:rPr lang="en-US" dirty="0">
                <a:solidFill>
                  <a:srgbClr val="093B60"/>
                </a:solidFill>
                <a:latin typeface="Arial" panose="020B0604020202020204" pitchFamily="34" charset="0"/>
                <a:ea typeface="AECOM Sans" panose="020B0504020202020204" pitchFamily="34" charset="0"/>
                <a:cs typeface="Arial" panose="020B0604020202020204" pitchFamily="34" charset="0"/>
              </a:rPr>
              <a:t>Independent Cost Estimate (ICE) Form – as applicable</a:t>
            </a:r>
          </a:p>
          <a:p>
            <a:pPr marL="285750" lvl="0" indent="-285750">
              <a:lnSpc>
                <a:spcPct val="150000"/>
              </a:lnSpc>
              <a:buFont typeface="Arial" panose="020B0604020202020204" pitchFamily="34" charset="0"/>
              <a:buChar char="•"/>
              <a:defRPr/>
            </a:pPr>
            <a:r>
              <a:rPr lang="en-US" dirty="0">
                <a:solidFill>
                  <a:srgbClr val="093B60"/>
                </a:solidFill>
                <a:latin typeface="Arial" panose="020B0604020202020204" pitchFamily="34" charset="0"/>
                <a:ea typeface="AECOM Sans" panose="020B0504020202020204" pitchFamily="34" charset="0"/>
                <a:cs typeface="Arial" panose="020B0604020202020204" pitchFamily="34" charset="0"/>
              </a:rPr>
              <a:t>Estimate(s) or Proposal(s) – as applicable</a:t>
            </a:r>
          </a:p>
          <a:p>
            <a:pPr marL="285750" lvl="0" indent="-285750">
              <a:lnSpc>
                <a:spcPct val="150000"/>
              </a:lnSpc>
              <a:buFont typeface="Arial" panose="020B0604020202020204" pitchFamily="34" charset="0"/>
              <a:buChar char="•"/>
              <a:defRPr/>
            </a:pPr>
            <a:r>
              <a:rPr lang="en-US" dirty="0">
                <a:solidFill>
                  <a:srgbClr val="093B60"/>
                </a:solidFill>
                <a:latin typeface="Arial" panose="020B0604020202020204" pitchFamily="34" charset="0"/>
                <a:ea typeface="AECOM Sans" panose="020B0504020202020204" pitchFamily="34" charset="0"/>
                <a:cs typeface="Arial" panose="020B0604020202020204" pitchFamily="34" charset="0"/>
              </a:rPr>
              <a:t>NEPA Information Form (Specified G-codes)</a:t>
            </a:r>
          </a:p>
          <a:p>
            <a:pPr marL="285750" indent="-285750">
              <a:lnSpc>
                <a:spcPct val="150000"/>
              </a:lnSpc>
              <a:buFont typeface="Arial" panose="020B0604020202020204" pitchFamily="34" charset="0"/>
              <a:buChar char="•"/>
              <a:defRPr/>
            </a:pPr>
            <a:r>
              <a:rPr lang="en-US" dirty="0">
                <a:solidFill>
                  <a:srgbClr val="093B60"/>
                </a:solidFill>
                <a:latin typeface="Arial" panose="020B0604020202020204" pitchFamily="34" charset="0"/>
                <a:ea typeface="AECOM Sans" panose="020B0504020202020204" pitchFamily="34" charset="0"/>
                <a:cs typeface="Arial" panose="020B0604020202020204" pitchFamily="34" charset="0"/>
              </a:rPr>
              <a:t>Unified Application Checklist</a:t>
            </a:r>
          </a:p>
          <a:p>
            <a:pPr>
              <a:lnSpc>
                <a:spcPct val="150000"/>
              </a:lnSpc>
              <a:defRPr/>
            </a:pPr>
            <a:endParaRPr lang="en-US" dirty="0">
              <a:solidFill>
                <a:srgbClr val="093B60"/>
              </a:solidFill>
              <a:latin typeface="Arial" panose="020B0604020202020204" pitchFamily="34" charset="0"/>
              <a:ea typeface="AECOM Sans" panose="020B05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853622C0-028C-4DFE-9A3E-272ACBE6FBA5}"/>
              </a:ext>
            </a:extLst>
          </p:cNvPr>
          <p:cNvSpPr txBox="1"/>
          <p:nvPr/>
        </p:nvSpPr>
        <p:spPr>
          <a:xfrm>
            <a:off x="525910" y="689847"/>
            <a:ext cx="11570840" cy="461665"/>
          </a:xfrm>
          <a:prstGeom prst="rect">
            <a:avLst/>
          </a:prstGeom>
          <a:noFill/>
        </p:spPr>
        <p:txBody>
          <a:bodyPr wrap="square" rtlCol="0">
            <a:spAutoFit/>
          </a:bodyPr>
          <a:lstStyle/>
          <a:p>
            <a:r>
              <a:rPr lang="en-US" sz="2400" b="1">
                <a:solidFill>
                  <a:srgbClr val="093B60"/>
                </a:solidFill>
                <a:latin typeface="Arial" panose="020B0604020202020204" pitchFamily="34" charset="0"/>
                <a:ea typeface="AECOM Sans" panose="020B0504020202020204" pitchFamily="34" charset="0"/>
                <a:cs typeface="Arial" panose="020B0604020202020204" pitchFamily="34" charset="0"/>
              </a:rPr>
              <a:t>3.4	Combined Capital Program Submittals</a:t>
            </a:r>
          </a:p>
        </p:txBody>
      </p:sp>
      <p:pic>
        <p:nvPicPr>
          <p:cNvPr id="9" name="Picture 8">
            <a:extLst>
              <a:ext uri="{FF2B5EF4-FFF2-40B4-BE49-F238E27FC236}">
                <a16:creationId xmlns:a16="http://schemas.microsoft.com/office/drawing/2014/main" id="{046236E9-C3BE-EB30-0882-E74D6CC1FEF2}"/>
              </a:ext>
            </a:extLst>
          </p:cNvPr>
          <p:cNvPicPr>
            <a:picLocks noChangeAspect="1"/>
          </p:cNvPicPr>
          <p:nvPr/>
        </p:nvPicPr>
        <p:blipFill>
          <a:blip r:embed="rId5"/>
          <a:stretch>
            <a:fillRect/>
          </a:stretch>
        </p:blipFill>
        <p:spPr>
          <a:xfrm rot="21297098">
            <a:off x="7329532" y="1958500"/>
            <a:ext cx="2444105" cy="316938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0076456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Top Corners Rounded 33">
            <a:extLst>
              <a:ext uri="{FF2B5EF4-FFF2-40B4-BE49-F238E27FC236}">
                <a16:creationId xmlns:a16="http://schemas.microsoft.com/office/drawing/2014/main" id="{38524E71-4CCB-4C6D-84B3-4D08D5F97360}"/>
              </a:ext>
            </a:extLst>
          </p:cNvPr>
          <p:cNvSpPr/>
          <p:nvPr/>
        </p:nvSpPr>
        <p:spPr>
          <a:xfrm rot="16200000">
            <a:off x="3996423" y="-1492625"/>
            <a:ext cx="4270972" cy="10335259"/>
          </a:xfrm>
          <a:prstGeom prst="round2SameRect">
            <a:avLst>
              <a:gd name="adj1" fmla="val 8149"/>
              <a:gd name="adj2" fmla="val 8932"/>
            </a:avLst>
          </a:prstGeom>
          <a:solidFill>
            <a:srgbClr val="093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Top Corners Rounded 34">
            <a:extLst>
              <a:ext uri="{FF2B5EF4-FFF2-40B4-BE49-F238E27FC236}">
                <a16:creationId xmlns:a16="http://schemas.microsoft.com/office/drawing/2014/main" id="{0B9D4B52-CEA8-43ED-8076-D459D377EF25}"/>
              </a:ext>
            </a:extLst>
          </p:cNvPr>
          <p:cNvSpPr/>
          <p:nvPr/>
        </p:nvSpPr>
        <p:spPr>
          <a:xfrm>
            <a:off x="957644" y="1539526"/>
            <a:ext cx="10332656" cy="471684"/>
          </a:xfrm>
          <a:prstGeom prst="round2SameRect">
            <a:avLst>
              <a:gd name="adj1" fmla="val 50000"/>
              <a:gd name="adj2" fmla="val 0"/>
            </a:avLst>
          </a:prstGeom>
          <a:solidFill>
            <a:srgbClr val="29AAE2"/>
          </a:solidFill>
          <a:ln>
            <a:solidFill>
              <a:srgbClr val="29AA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5D462D9-800E-451E-A8E6-5DF1D145BC67}"/>
              </a:ext>
            </a:extLst>
          </p:cNvPr>
          <p:cNvSpPr/>
          <p:nvPr/>
        </p:nvSpPr>
        <p:spPr>
          <a:xfrm rot="5400000">
            <a:off x="5910806" y="-5910805"/>
            <a:ext cx="370390" cy="12192001"/>
          </a:xfrm>
          <a:prstGeom prst="rect">
            <a:avLst/>
          </a:prstGeom>
          <a:solidFill>
            <a:srgbClr val="093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45261EF3-36AA-46BC-9505-57A9573B3DF8}"/>
              </a:ext>
            </a:extLst>
          </p:cNvPr>
          <p:cNvSpPr txBox="1"/>
          <p:nvPr/>
        </p:nvSpPr>
        <p:spPr>
          <a:xfrm>
            <a:off x="525910" y="689847"/>
            <a:ext cx="11570840" cy="461665"/>
          </a:xfrm>
          <a:prstGeom prst="rect">
            <a:avLst/>
          </a:prstGeom>
          <a:noFill/>
        </p:spPr>
        <p:txBody>
          <a:bodyPr wrap="square" rtlCol="0">
            <a:spAutoFit/>
          </a:bodyPr>
          <a:lstStyle/>
          <a:p>
            <a:r>
              <a:rPr lang="en-US" sz="2400" b="1">
                <a:solidFill>
                  <a:srgbClr val="093B60"/>
                </a:solidFill>
                <a:latin typeface="Arial" panose="020B0604020202020204" pitchFamily="34" charset="0"/>
                <a:ea typeface="AECOM Sans" panose="020B0504020202020204" pitchFamily="34" charset="0"/>
                <a:cs typeface="Arial" panose="020B0604020202020204" pitchFamily="34" charset="0"/>
              </a:rPr>
              <a:t>3.4	Combined Capital Program Helpful Hints</a:t>
            </a:r>
          </a:p>
        </p:txBody>
      </p:sp>
      <p:sp>
        <p:nvSpPr>
          <p:cNvPr id="20" name="Rectangle 19">
            <a:extLst>
              <a:ext uri="{FF2B5EF4-FFF2-40B4-BE49-F238E27FC236}">
                <a16:creationId xmlns:a16="http://schemas.microsoft.com/office/drawing/2014/main" id="{DF2E5BA8-C8D6-4C75-A8A6-81064C1CDDDC}"/>
              </a:ext>
            </a:extLst>
          </p:cNvPr>
          <p:cNvSpPr/>
          <p:nvPr/>
        </p:nvSpPr>
        <p:spPr>
          <a:xfrm rot="5400000">
            <a:off x="6073142" y="-5707024"/>
            <a:ext cx="45719" cy="12192002"/>
          </a:xfrm>
          <a:prstGeom prst="rect">
            <a:avLst/>
          </a:prstGeom>
          <a:solidFill>
            <a:srgbClr val="29A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1718DDF-3AEE-4F66-8379-F1A563006FB1}"/>
              </a:ext>
            </a:extLst>
          </p:cNvPr>
          <p:cNvSpPr txBox="1"/>
          <p:nvPr/>
        </p:nvSpPr>
        <p:spPr>
          <a:xfrm>
            <a:off x="208347" y="-47587"/>
            <a:ext cx="2545209" cy="430887"/>
          </a:xfrm>
          <a:prstGeom prst="rect">
            <a:avLst/>
          </a:prstGeom>
          <a:noFill/>
        </p:spPr>
        <p:txBody>
          <a:bodyPr wrap="square" rtlCol="0">
            <a:spAutoFit/>
          </a:bodyPr>
          <a:lstStyle/>
          <a:p>
            <a:r>
              <a:rPr lang="en-US" sz="2200" b="1">
                <a:solidFill>
                  <a:schemeClr val="bg1"/>
                </a:solidFill>
                <a:latin typeface="Arial" panose="020B0604020202020204" pitchFamily="34" charset="0"/>
                <a:ea typeface="AECOM Sans" panose="020B0504020202020204" pitchFamily="34" charset="0"/>
                <a:cs typeface="Arial" panose="020B0604020202020204" pitchFamily="34" charset="0"/>
              </a:rPr>
              <a:t>ncdot.gov</a:t>
            </a:r>
          </a:p>
        </p:txBody>
      </p:sp>
      <p:sp>
        <p:nvSpPr>
          <p:cNvPr id="27" name="Rectangle 26">
            <a:extLst>
              <a:ext uri="{FF2B5EF4-FFF2-40B4-BE49-F238E27FC236}">
                <a16:creationId xmlns:a16="http://schemas.microsoft.com/office/drawing/2014/main" id="{1FDCF2D1-4796-40F4-BB5F-322A1CB1536D}"/>
              </a:ext>
            </a:extLst>
          </p:cNvPr>
          <p:cNvSpPr/>
          <p:nvPr/>
        </p:nvSpPr>
        <p:spPr>
          <a:xfrm>
            <a:off x="1177963" y="1591501"/>
            <a:ext cx="5031208" cy="400110"/>
          </a:xfrm>
          <a:prstGeom prst="rect">
            <a:avLst/>
          </a:prstGeom>
        </p:spPr>
        <p:txBody>
          <a:bodyPr wrap="square">
            <a:spAutoFit/>
          </a:bodyPr>
          <a:lstStyle/>
          <a:p>
            <a:r>
              <a:rPr lang="en-US" sz="2000" b="1">
                <a:solidFill>
                  <a:schemeClr val="bg1"/>
                </a:solidFill>
                <a:latin typeface="Arial" panose="020B0604020202020204" pitchFamily="34" charset="0"/>
                <a:ea typeface="AECOM Sans" panose="020B0504020202020204" pitchFamily="34" charset="0"/>
                <a:cs typeface="Arial" panose="020B0604020202020204" pitchFamily="34" charset="0"/>
              </a:rPr>
              <a:t>Quick Tips</a:t>
            </a:r>
          </a:p>
        </p:txBody>
      </p:sp>
      <p:sp>
        <p:nvSpPr>
          <p:cNvPr id="28" name="Rectangle 27">
            <a:extLst>
              <a:ext uri="{FF2B5EF4-FFF2-40B4-BE49-F238E27FC236}">
                <a16:creationId xmlns:a16="http://schemas.microsoft.com/office/drawing/2014/main" id="{6F2DA4E5-07D1-41F6-8BC8-6939E604BC1D}"/>
              </a:ext>
            </a:extLst>
          </p:cNvPr>
          <p:cNvSpPr/>
          <p:nvPr/>
        </p:nvSpPr>
        <p:spPr>
          <a:xfrm>
            <a:off x="1259242" y="2262711"/>
            <a:ext cx="9735578" cy="3354765"/>
          </a:xfrm>
          <a:prstGeom prst="rect">
            <a:avLst/>
          </a:prstGeom>
        </p:spPr>
        <p:txBody>
          <a:bodyPr wrap="square">
            <a:spAutoFit/>
          </a:bodyPr>
          <a:lstStyle/>
          <a:p>
            <a:pPr marL="342900" indent="-342900">
              <a:spcAft>
                <a:spcPts val="1200"/>
              </a:spcAft>
              <a:buFont typeface="+mj-lt"/>
              <a:buAutoNum type="arabicPeriod"/>
            </a:pPr>
            <a:r>
              <a:rPr lang="en-US" dirty="0">
                <a:solidFill>
                  <a:schemeClr val="bg1"/>
                </a:solidFill>
                <a:latin typeface="Arial" panose="020B0604020202020204" pitchFamily="34" charset="0"/>
                <a:cs typeface="Arial" panose="020B0604020202020204" pitchFamily="34" charset="0"/>
              </a:rPr>
              <a:t>Useful life miles criteria for replacement (Circular 5010.E)</a:t>
            </a:r>
          </a:p>
          <a:p>
            <a:pPr marL="342900" indent="-342900">
              <a:spcAft>
                <a:spcPts val="1200"/>
              </a:spcAft>
              <a:buFont typeface="+mj-lt"/>
              <a:buAutoNum type="arabicPeriod"/>
            </a:pPr>
            <a:r>
              <a:rPr lang="en-US" dirty="0">
                <a:solidFill>
                  <a:schemeClr val="bg1"/>
                </a:solidFill>
                <a:latin typeface="Arial" panose="020B0604020202020204" pitchFamily="34" charset="0"/>
                <a:cs typeface="Arial" panose="020B0604020202020204" pitchFamily="34" charset="0"/>
              </a:rPr>
              <a:t>Procurements over $15,000 require procurement checklist, review, and approval from IMD</a:t>
            </a:r>
          </a:p>
          <a:p>
            <a:pPr marL="342900" indent="-342900">
              <a:spcAft>
                <a:spcPts val="1200"/>
              </a:spcAft>
              <a:buFont typeface="+mj-lt"/>
              <a:buAutoNum type="arabicPeriod"/>
            </a:pPr>
            <a:r>
              <a:rPr lang="en-US" dirty="0">
                <a:solidFill>
                  <a:schemeClr val="bg1"/>
                </a:solidFill>
                <a:latin typeface="Arial" panose="020B0604020202020204" pitchFamily="34" charset="0"/>
                <a:cs typeface="Arial" panose="020B0604020202020204" pitchFamily="34" charset="0"/>
              </a:rPr>
              <a:t>Elaborate as much as possible on the application questions requiring a written answer</a:t>
            </a:r>
          </a:p>
          <a:p>
            <a:pPr marL="342900" indent="-342900">
              <a:spcAft>
                <a:spcPts val="1200"/>
              </a:spcAft>
              <a:buFont typeface="+mj-lt"/>
              <a:buAutoNum type="arabicPeriod"/>
            </a:pPr>
            <a:r>
              <a:rPr lang="en-US" dirty="0">
                <a:solidFill>
                  <a:schemeClr val="bg1"/>
                </a:solidFill>
                <a:latin typeface="Arial" panose="020B0604020202020204" pitchFamily="34" charset="0"/>
                <a:cs typeface="Arial" panose="020B0604020202020204" pitchFamily="34" charset="0"/>
              </a:rPr>
              <a:t>Regional Grant Specialists will be working with transit systems on determining how many and which vehicles will be in line for replacement in FY28</a:t>
            </a:r>
          </a:p>
          <a:p>
            <a:pPr marL="342900" indent="-342900">
              <a:spcAft>
                <a:spcPts val="1200"/>
              </a:spcAft>
              <a:buFont typeface="+mj-lt"/>
              <a:buAutoNum type="arabicPeriod"/>
            </a:pPr>
            <a:r>
              <a:rPr lang="en-US" dirty="0">
                <a:solidFill>
                  <a:schemeClr val="bg1"/>
                </a:solidFill>
                <a:latin typeface="Arial" panose="020B0604020202020204" pitchFamily="34" charset="0"/>
                <a:cs typeface="Arial" panose="020B0604020202020204" pitchFamily="34" charset="0"/>
              </a:rPr>
              <a:t>Eligible for electric vehicles (EV) if systems have initiated a feasibility study and EV infrastructure design OR already have charging infrastructure in place. Charging infrastructure must be used for transit vehicles only.</a:t>
            </a:r>
          </a:p>
          <a:p>
            <a:pPr marL="342900" indent="-342900">
              <a:spcAft>
                <a:spcPts val="1200"/>
              </a:spcAft>
              <a:buFont typeface="+mj-lt"/>
              <a:buAutoNum type="arabicPeriod"/>
            </a:pPr>
            <a:r>
              <a:rPr lang="en-US" dirty="0">
                <a:solidFill>
                  <a:schemeClr val="bg1"/>
                </a:solidFill>
                <a:latin typeface="Arial" panose="020B0604020202020204" pitchFamily="34" charset="0"/>
                <a:cs typeface="Arial" panose="020B0604020202020204" pitchFamily="34" charset="0"/>
              </a:rPr>
              <a:t>ITRE pre-approval no longer required</a:t>
            </a:r>
          </a:p>
        </p:txBody>
      </p:sp>
    </p:spTree>
    <p:extLst>
      <p:ext uri="{BB962C8B-B14F-4D97-AF65-F5344CB8AC3E}">
        <p14:creationId xmlns:p14="http://schemas.microsoft.com/office/powerpoint/2010/main" val="271170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17BFC8-BE30-2B66-0E09-A77426D260B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22848" y="1515626"/>
            <a:ext cx="6160923" cy="4784257"/>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15D462D9-800E-451E-A8E6-5DF1D145BC67}"/>
              </a:ext>
            </a:extLst>
          </p:cNvPr>
          <p:cNvSpPr/>
          <p:nvPr/>
        </p:nvSpPr>
        <p:spPr>
          <a:xfrm rot="5400000">
            <a:off x="5910806" y="-5910805"/>
            <a:ext cx="370390" cy="12192001"/>
          </a:xfrm>
          <a:prstGeom prst="rect">
            <a:avLst/>
          </a:prstGeom>
          <a:solidFill>
            <a:srgbClr val="093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45261EF3-36AA-46BC-9505-57A9573B3DF8}"/>
              </a:ext>
            </a:extLst>
          </p:cNvPr>
          <p:cNvSpPr txBox="1"/>
          <p:nvPr/>
        </p:nvSpPr>
        <p:spPr>
          <a:xfrm>
            <a:off x="525910" y="689847"/>
            <a:ext cx="11570840" cy="461665"/>
          </a:xfrm>
          <a:prstGeom prst="rect">
            <a:avLst/>
          </a:prstGeom>
          <a:noFill/>
        </p:spPr>
        <p:txBody>
          <a:bodyPr wrap="square" rtlCol="0">
            <a:spAutoFit/>
          </a:bodyPr>
          <a:lstStyle/>
          <a:p>
            <a:r>
              <a:rPr lang="en-US" sz="2400" b="1">
                <a:solidFill>
                  <a:srgbClr val="093B60"/>
                </a:solidFill>
                <a:latin typeface="Arial" panose="020B0604020202020204" pitchFamily="34" charset="0"/>
                <a:ea typeface="AECOM Sans" panose="020B0504020202020204" pitchFamily="34" charset="0"/>
                <a:cs typeface="Arial" panose="020B0604020202020204" pitchFamily="34" charset="0"/>
              </a:rPr>
              <a:t>INTRO.1	UGA Guidance Overview</a:t>
            </a:r>
          </a:p>
        </p:txBody>
      </p:sp>
      <p:sp>
        <p:nvSpPr>
          <p:cNvPr id="20" name="Rectangle 19">
            <a:extLst>
              <a:ext uri="{FF2B5EF4-FFF2-40B4-BE49-F238E27FC236}">
                <a16:creationId xmlns:a16="http://schemas.microsoft.com/office/drawing/2014/main" id="{DF2E5BA8-C8D6-4C75-A8A6-81064C1CDDDC}"/>
              </a:ext>
            </a:extLst>
          </p:cNvPr>
          <p:cNvSpPr/>
          <p:nvPr/>
        </p:nvSpPr>
        <p:spPr>
          <a:xfrm rot="5400000">
            <a:off x="6073142" y="-5707024"/>
            <a:ext cx="45719" cy="12192002"/>
          </a:xfrm>
          <a:prstGeom prst="rect">
            <a:avLst/>
          </a:prstGeom>
          <a:solidFill>
            <a:srgbClr val="29A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1718DDF-3AEE-4F66-8379-F1A563006FB1}"/>
              </a:ext>
            </a:extLst>
          </p:cNvPr>
          <p:cNvSpPr txBox="1"/>
          <p:nvPr/>
        </p:nvSpPr>
        <p:spPr>
          <a:xfrm>
            <a:off x="208347" y="-47587"/>
            <a:ext cx="2545209" cy="430887"/>
          </a:xfrm>
          <a:prstGeom prst="rect">
            <a:avLst/>
          </a:prstGeom>
          <a:noFill/>
        </p:spPr>
        <p:txBody>
          <a:bodyPr wrap="square" rtlCol="0">
            <a:spAutoFit/>
          </a:bodyPr>
          <a:lstStyle/>
          <a:p>
            <a:r>
              <a:rPr lang="en-US" sz="2200" b="1">
                <a:solidFill>
                  <a:schemeClr val="bg1"/>
                </a:solidFill>
                <a:latin typeface="Arial" panose="020B0604020202020204" pitchFamily="34" charset="0"/>
                <a:ea typeface="AECOM Sans" panose="020B0504020202020204" pitchFamily="34" charset="0"/>
                <a:cs typeface="Arial" panose="020B0604020202020204" pitchFamily="34" charset="0"/>
              </a:rPr>
              <a:t>ncdot.gov</a:t>
            </a:r>
          </a:p>
        </p:txBody>
      </p:sp>
      <p:sp>
        <p:nvSpPr>
          <p:cNvPr id="35" name="Oval 34">
            <a:extLst>
              <a:ext uri="{FF2B5EF4-FFF2-40B4-BE49-F238E27FC236}">
                <a16:creationId xmlns:a16="http://schemas.microsoft.com/office/drawing/2014/main" id="{043223A4-FB20-4DDC-BF71-68EB5B3E832A}"/>
              </a:ext>
            </a:extLst>
          </p:cNvPr>
          <p:cNvSpPr/>
          <p:nvPr/>
        </p:nvSpPr>
        <p:spPr>
          <a:xfrm>
            <a:off x="7318258" y="3434650"/>
            <a:ext cx="231892" cy="231892"/>
          </a:xfrm>
          <a:prstGeom prst="ellipse">
            <a:avLst/>
          </a:prstGeom>
          <a:solidFill>
            <a:srgbClr val="0F3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latin typeface="AECOM Sans" panose="020B0504020202020204" pitchFamily="34" charset="0"/>
              <a:ea typeface="AECOM Sans" panose="020B0504020202020204" pitchFamily="34" charset="0"/>
              <a:cs typeface="AECOM Sans" panose="020B0504020202020204" pitchFamily="34" charset="0"/>
            </a:endParaRPr>
          </a:p>
        </p:txBody>
      </p:sp>
      <p:sp>
        <p:nvSpPr>
          <p:cNvPr id="36" name="TextBox 35">
            <a:extLst>
              <a:ext uri="{FF2B5EF4-FFF2-40B4-BE49-F238E27FC236}">
                <a16:creationId xmlns:a16="http://schemas.microsoft.com/office/drawing/2014/main" id="{7F016982-60B7-455D-8F45-A79DD55CBEF9}"/>
              </a:ext>
            </a:extLst>
          </p:cNvPr>
          <p:cNvSpPr txBox="1"/>
          <p:nvPr/>
        </p:nvSpPr>
        <p:spPr>
          <a:xfrm>
            <a:off x="7612121" y="3406502"/>
            <a:ext cx="3427541" cy="307777"/>
          </a:xfrm>
          <a:prstGeom prst="rect">
            <a:avLst/>
          </a:prstGeom>
          <a:noFill/>
        </p:spPr>
        <p:txBody>
          <a:bodyPr wrap="none" rtlCol="0">
            <a:spAutoFit/>
          </a:bodyPr>
          <a:lstStyle/>
          <a:p>
            <a:r>
              <a:rPr lang="en-US" sz="1400">
                <a:latin typeface="Arial" panose="020B0604020202020204" pitchFamily="34" charset="0"/>
                <a:ea typeface="AECOM Sans Light" panose="020B0404020202020204" pitchFamily="34" charset="0"/>
                <a:cs typeface="Arial" panose="020B0604020202020204" pitchFamily="34" charset="0"/>
              </a:rPr>
              <a:t>Use the survey button to leave feedback.</a:t>
            </a:r>
          </a:p>
        </p:txBody>
      </p:sp>
      <p:sp>
        <p:nvSpPr>
          <p:cNvPr id="37" name="TextBox 36">
            <a:extLst>
              <a:ext uri="{FF2B5EF4-FFF2-40B4-BE49-F238E27FC236}">
                <a16:creationId xmlns:a16="http://schemas.microsoft.com/office/drawing/2014/main" id="{195F43EE-19E8-42EE-938F-F3A5FFD8AF2D}"/>
              </a:ext>
            </a:extLst>
          </p:cNvPr>
          <p:cNvSpPr txBox="1"/>
          <p:nvPr/>
        </p:nvSpPr>
        <p:spPr>
          <a:xfrm>
            <a:off x="7300613" y="3421891"/>
            <a:ext cx="263826" cy="276999"/>
          </a:xfrm>
          <a:prstGeom prst="rect">
            <a:avLst/>
          </a:prstGeom>
          <a:noFill/>
        </p:spPr>
        <p:txBody>
          <a:bodyPr wrap="square" rtlCol="0">
            <a:spAutoFit/>
          </a:bodyPr>
          <a:lstStyle/>
          <a:p>
            <a:r>
              <a:rPr lang="en-US" sz="1200">
                <a:solidFill>
                  <a:schemeClr val="bg1"/>
                </a:solidFill>
                <a:latin typeface="Arial" panose="020B0604020202020204" pitchFamily="34" charset="0"/>
                <a:ea typeface="AECOM Sans" panose="020B0504020202020204" pitchFamily="34" charset="0"/>
                <a:cs typeface="Arial" panose="020B0604020202020204" pitchFamily="34" charset="0"/>
              </a:rPr>
              <a:t>3</a:t>
            </a:r>
          </a:p>
        </p:txBody>
      </p:sp>
      <p:sp>
        <p:nvSpPr>
          <p:cNvPr id="38" name="Oval 37">
            <a:extLst>
              <a:ext uri="{FF2B5EF4-FFF2-40B4-BE49-F238E27FC236}">
                <a16:creationId xmlns:a16="http://schemas.microsoft.com/office/drawing/2014/main" id="{B713EC3B-9493-45EE-94EE-0801053F6E7C}"/>
              </a:ext>
            </a:extLst>
          </p:cNvPr>
          <p:cNvSpPr/>
          <p:nvPr/>
        </p:nvSpPr>
        <p:spPr>
          <a:xfrm>
            <a:off x="7318258" y="2962105"/>
            <a:ext cx="231892" cy="231892"/>
          </a:xfrm>
          <a:prstGeom prst="ellipse">
            <a:avLst/>
          </a:prstGeom>
          <a:solidFill>
            <a:srgbClr val="0F3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latin typeface="AECOM Sans" panose="020B0504020202020204" pitchFamily="34" charset="0"/>
              <a:ea typeface="AECOM Sans" panose="020B0504020202020204" pitchFamily="34" charset="0"/>
              <a:cs typeface="AECOM Sans" panose="020B0504020202020204" pitchFamily="34" charset="0"/>
            </a:endParaRPr>
          </a:p>
        </p:txBody>
      </p:sp>
      <p:sp>
        <p:nvSpPr>
          <p:cNvPr id="39" name="TextBox 38">
            <a:extLst>
              <a:ext uri="{FF2B5EF4-FFF2-40B4-BE49-F238E27FC236}">
                <a16:creationId xmlns:a16="http://schemas.microsoft.com/office/drawing/2014/main" id="{CDCC2D76-FBBC-496C-942A-B9E9FAEB4ADD}"/>
              </a:ext>
            </a:extLst>
          </p:cNvPr>
          <p:cNvSpPr txBox="1"/>
          <p:nvPr/>
        </p:nvSpPr>
        <p:spPr>
          <a:xfrm>
            <a:off x="7612121" y="2933957"/>
            <a:ext cx="4378122" cy="307777"/>
          </a:xfrm>
          <a:prstGeom prst="rect">
            <a:avLst/>
          </a:prstGeom>
          <a:noFill/>
        </p:spPr>
        <p:txBody>
          <a:bodyPr wrap="square" rtlCol="0">
            <a:spAutoFit/>
          </a:bodyPr>
          <a:lstStyle>
            <a:defPPr>
              <a:defRPr lang="en-US"/>
            </a:defPPr>
            <a:lvl1pPr>
              <a:defRPr sz="1400">
                <a:latin typeface="Arial" panose="020B0604020202020204" pitchFamily="34" charset="0"/>
                <a:ea typeface="AECOM Sans Light" panose="020B0404020202020204" pitchFamily="34" charset="0"/>
                <a:cs typeface="Arial" panose="020B0604020202020204" pitchFamily="34" charset="0"/>
              </a:defRPr>
            </a:lvl1pPr>
          </a:lstStyle>
          <a:p>
            <a:r>
              <a:rPr lang="en-US"/>
              <a:t>Use navigation buttons to view previous/next pages.</a:t>
            </a:r>
          </a:p>
        </p:txBody>
      </p:sp>
      <p:sp>
        <p:nvSpPr>
          <p:cNvPr id="40" name="TextBox 39">
            <a:extLst>
              <a:ext uri="{FF2B5EF4-FFF2-40B4-BE49-F238E27FC236}">
                <a16:creationId xmlns:a16="http://schemas.microsoft.com/office/drawing/2014/main" id="{61DB1DDD-E6A7-46F9-806A-D93EDD8CAEEA}"/>
              </a:ext>
            </a:extLst>
          </p:cNvPr>
          <p:cNvSpPr txBox="1"/>
          <p:nvPr/>
        </p:nvSpPr>
        <p:spPr>
          <a:xfrm>
            <a:off x="7300613" y="2949346"/>
            <a:ext cx="263826" cy="276999"/>
          </a:xfrm>
          <a:prstGeom prst="rect">
            <a:avLst/>
          </a:prstGeom>
          <a:noFill/>
        </p:spPr>
        <p:txBody>
          <a:bodyPr wrap="square" rtlCol="0">
            <a:spAutoFit/>
          </a:bodyPr>
          <a:lstStyle/>
          <a:p>
            <a:r>
              <a:rPr lang="en-US" sz="1200">
                <a:solidFill>
                  <a:schemeClr val="bg1"/>
                </a:solidFill>
                <a:latin typeface="Arial" panose="020B0604020202020204" pitchFamily="34" charset="0"/>
                <a:ea typeface="AECOM Sans" panose="020B0504020202020204" pitchFamily="34" charset="0"/>
                <a:cs typeface="Arial" panose="020B0604020202020204" pitchFamily="34" charset="0"/>
              </a:rPr>
              <a:t>2</a:t>
            </a:r>
          </a:p>
        </p:txBody>
      </p:sp>
      <p:sp>
        <p:nvSpPr>
          <p:cNvPr id="41" name="Oval 40">
            <a:extLst>
              <a:ext uri="{FF2B5EF4-FFF2-40B4-BE49-F238E27FC236}">
                <a16:creationId xmlns:a16="http://schemas.microsoft.com/office/drawing/2014/main" id="{F0544DD2-A9CF-459B-BFDC-B6D4C4DFADA2}"/>
              </a:ext>
            </a:extLst>
          </p:cNvPr>
          <p:cNvSpPr/>
          <p:nvPr/>
        </p:nvSpPr>
        <p:spPr>
          <a:xfrm>
            <a:off x="7318258" y="2489560"/>
            <a:ext cx="231892" cy="231892"/>
          </a:xfrm>
          <a:prstGeom prst="ellipse">
            <a:avLst/>
          </a:prstGeom>
          <a:solidFill>
            <a:srgbClr val="0F3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latin typeface="AECOM Sans" panose="020B0504020202020204" pitchFamily="34" charset="0"/>
              <a:ea typeface="AECOM Sans" panose="020B0504020202020204" pitchFamily="34" charset="0"/>
              <a:cs typeface="AECOM Sans" panose="020B0504020202020204" pitchFamily="34" charset="0"/>
            </a:endParaRPr>
          </a:p>
        </p:txBody>
      </p:sp>
      <p:sp>
        <p:nvSpPr>
          <p:cNvPr id="42" name="TextBox 41">
            <a:extLst>
              <a:ext uri="{FF2B5EF4-FFF2-40B4-BE49-F238E27FC236}">
                <a16:creationId xmlns:a16="http://schemas.microsoft.com/office/drawing/2014/main" id="{9B0F6827-C916-4DA6-AEF1-288BD9784467}"/>
              </a:ext>
            </a:extLst>
          </p:cNvPr>
          <p:cNvSpPr txBox="1"/>
          <p:nvPr/>
        </p:nvSpPr>
        <p:spPr>
          <a:xfrm>
            <a:off x="7612121" y="2461412"/>
            <a:ext cx="4354594" cy="307777"/>
          </a:xfrm>
          <a:prstGeom prst="rect">
            <a:avLst/>
          </a:prstGeom>
          <a:noFill/>
        </p:spPr>
        <p:txBody>
          <a:bodyPr wrap="square" rtlCol="0">
            <a:spAutoFit/>
          </a:bodyPr>
          <a:lstStyle/>
          <a:p>
            <a:r>
              <a:rPr lang="en-US" sz="1400">
                <a:latin typeface="Arial" panose="020B0604020202020204" pitchFamily="34" charset="0"/>
                <a:ea typeface="AECOM Sans Light" panose="020B0404020202020204" pitchFamily="34" charset="0"/>
                <a:cs typeface="Arial" panose="020B0604020202020204" pitchFamily="34" charset="0"/>
              </a:rPr>
              <a:t>Click on icons to navigate to each part of the UGA. </a:t>
            </a:r>
          </a:p>
        </p:txBody>
      </p:sp>
      <p:sp>
        <p:nvSpPr>
          <p:cNvPr id="43" name="TextBox 42">
            <a:extLst>
              <a:ext uri="{FF2B5EF4-FFF2-40B4-BE49-F238E27FC236}">
                <a16:creationId xmlns:a16="http://schemas.microsoft.com/office/drawing/2014/main" id="{22699628-00BA-412C-A07C-8A9112AB5872}"/>
              </a:ext>
            </a:extLst>
          </p:cNvPr>
          <p:cNvSpPr txBox="1"/>
          <p:nvPr/>
        </p:nvSpPr>
        <p:spPr>
          <a:xfrm>
            <a:off x="7300613" y="2476801"/>
            <a:ext cx="263826" cy="276999"/>
          </a:xfrm>
          <a:prstGeom prst="rect">
            <a:avLst/>
          </a:prstGeom>
          <a:noFill/>
        </p:spPr>
        <p:txBody>
          <a:bodyPr wrap="square" rtlCol="0">
            <a:spAutoFit/>
          </a:bodyPr>
          <a:lstStyle/>
          <a:p>
            <a:r>
              <a:rPr lang="en-US" sz="1200">
                <a:solidFill>
                  <a:schemeClr val="bg1"/>
                </a:solidFill>
                <a:latin typeface="Arial" panose="020B0604020202020204" pitchFamily="34" charset="0"/>
                <a:ea typeface="AECOM Sans" panose="020B0504020202020204" pitchFamily="34" charset="0"/>
                <a:cs typeface="Arial" panose="020B0604020202020204" pitchFamily="34" charset="0"/>
              </a:rPr>
              <a:t>1</a:t>
            </a:r>
          </a:p>
        </p:txBody>
      </p:sp>
      <p:sp>
        <p:nvSpPr>
          <p:cNvPr id="29" name="Rectangle 28">
            <a:extLst>
              <a:ext uri="{FF2B5EF4-FFF2-40B4-BE49-F238E27FC236}">
                <a16:creationId xmlns:a16="http://schemas.microsoft.com/office/drawing/2014/main" id="{2FEB14BE-29AD-4B57-BA43-DF444B9BA324}"/>
              </a:ext>
            </a:extLst>
          </p:cNvPr>
          <p:cNvSpPr/>
          <p:nvPr/>
        </p:nvSpPr>
        <p:spPr>
          <a:xfrm>
            <a:off x="6278500" y="5955957"/>
            <a:ext cx="329513" cy="329185"/>
          </a:xfrm>
          <a:prstGeom prst="rect">
            <a:avLst/>
          </a:prstGeom>
          <a:solidFill>
            <a:srgbClr val="FFC0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7039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p:bldP spid="43"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6CB3447-742E-E11E-483C-ABBCFD8943A9}"/>
              </a:ext>
            </a:extLst>
          </p:cNvPr>
          <p:cNvPicPr>
            <a:picLocks noChangeAspect="1"/>
          </p:cNvPicPr>
          <p:nvPr/>
        </p:nvPicPr>
        <p:blipFill>
          <a:blip r:embed="rId3"/>
          <a:stretch>
            <a:fillRect/>
          </a:stretch>
        </p:blipFill>
        <p:spPr>
          <a:xfrm rot="21436249">
            <a:off x="7910310" y="1879702"/>
            <a:ext cx="2681179" cy="3473181"/>
          </a:xfrm>
          <a:prstGeom prst="rect">
            <a:avLst/>
          </a:prstGeom>
          <a:effectLst>
            <a:outerShdw blurRad="50800" dist="38100" dir="5400000" algn="t" rotWithShape="0">
              <a:prstClr val="black">
                <a:alpha val="40000"/>
              </a:prstClr>
            </a:outerShdw>
          </a:effectLst>
        </p:spPr>
      </p:pic>
      <p:sp>
        <p:nvSpPr>
          <p:cNvPr id="14" name="TextBox 13">
            <a:extLst>
              <a:ext uri="{FF2B5EF4-FFF2-40B4-BE49-F238E27FC236}">
                <a16:creationId xmlns:a16="http://schemas.microsoft.com/office/drawing/2014/main" id="{7A297887-E143-46E8-8089-42982D0AB953}"/>
              </a:ext>
            </a:extLst>
          </p:cNvPr>
          <p:cNvSpPr txBox="1"/>
          <p:nvPr/>
        </p:nvSpPr>
        <p:spPr>
          <a:xfrm>
            <a:off x="664805" y="1443254"/>
            <a:ext cx="8486010" cy="1703030"/>
          </a:xfrm>
          <a:prstGeom prst="rect">
            <a:avLst/>
          </a:prstGeom>
          <a:noFill/>
        </p:spPr>
        <p:txBody>
          <a:bodyPr wrap="square" rtlCol="0">
            <a:spAutoFit/>
          </a:bodyPr>
          <a:lstStyle/>
          <a:p>
            <a:pPr marL="285750" lvl="0" indent="-285750">
              <a:lnSpc>
                <a:spcPct val="150000"/>
              </a:lnSpc>
              <a:buFont typeface="Arial" panose="020B0604020202020204" pitchFamily="34" charset="0"/>
              <a:buChar char="•"/>
              <a:defRPr/>
            </a:pPr>
            <a:r>
              <a:rPr lang="en-US">
                <a:solidFill>
                  <a:srgbClr val="093B60"/>
                </a:solidFill>
                <a:latin typeface="Arial" panose="020B0604020202020204" pitchFamily="34" charset="0"/>
                <a:ea typeface="AECOM Sans" panose="020B0504020202020204" pitchFamily="34" charset="0"/>
                <a:cs typeface="Arial" panose="020B0604020202020204" pitchFamily="34" charset="0"/>
              </a:rPr>
              <a:t>5310 Application - Operating</a:t>
            </a:r>
          </a:p>
          <a:p>
            <a:pPr marL="285750" indent="-285750">
              <a:lnSpc>
                <a:spcPct val="150000"/>
              </a:lnSpc>
              <a:buFont typeface="Arial" panose="020B0604020202020204" pitchFamily="34" charset="0"/>
              <a:buChar char="•"/>
              <a:defRPr/>
            </a:pPr>
            <a:r>
              <a:rPr lang="en-US">
                <a:solidFill>
                  <a:srgbClr val="093B60"/>
                </a:solidFill>
                <a:latin typeface="Arial" panose="020B0604020202020204" pitchFamily="34" charset="0"/>
                <a:ea typeface="AECOM Sans" panose="020B0504020202020204" pitchFamily="34" charset="0"/>
                <a:cs typeface="Arial" panose="020B0604020202020204" pitchFamily="34" charset="0"/>
              </a:rPr>
              <a:t>MPO/RPO Letter(s) of Support</a:t>
            </a:r>
          </a:p>
          <a:p>
            <a:pPr marL="285750" indent="-285750">
              <a:lnSpc>
                <a:spcPct val="150000"/>
              </a:lnSpc>
              <a:buFont typeface="Arial" panose="020B0604020202020204" pitchFamily="34" charset="0"/>
              <a:buChar char="•"/>
              <a:defRPr/>
            </a:pPr>
            <a:r>
              <a:rPr lang="en-US">
                <a:solidFill>
                  <a:srgbClr val="093B60"/>
                </a:solidFill>
                <a:latin typeface="Arial" panose="020B0604020202020204" pitchFamily="34" charset="0"/>
                <a:ea typeface="AECOM Sans" panose="020B0504020202020204" pitchFamily="34" charset="0"/>
                <a:cs typeface="Arial" panose="020B0604020202020204" pitchFamily="34" charset="0"/>
              </a:rPr>
              <a:t>Locally Coordinated Human Service Plan</a:t>
            </a:r>
          </a:p>
          <a:p>
            <a:pPr marL="285750" indent="-285750">
              <a:lnSpc>
                <a:spcPct val="150000"/>
              </a:lnSpc>
              <a:buFont typeface="Arial" panose="020B0604020202020204" pitchFamily="34" charset="0"/>
              <a:buChar char="•"/>
              <a:defRPr/>
            </a:pPr>
            <a:r>
              <a:rPr lang="en-US">
                <a:solidFill>
                  <a:srgbClr val="093B60"/>
                </a:solidFill>
                <a:latin typeface="Arial" panose="020B0604020202020204" pitchFamily="34" charset="0"/>
                <a:ea typeface="AECOM Sans" panose="020B0504020202020204" pitchFamily="34" charset="0"/>
                <a:cs typeface="Arial" panose="020B0604020202020204" pitchFamily="34" charset="0"/>
              </a:rPr>
              <a:t>Unified Application Checklist</a:t>
            </a:r>
          </a:p>
        </p:txBody>
      </p:sp>
      <p:sp>
        <p:nvSpPr>
          <p:cNvPr id="5" name="Rectangle 4">
            <a:extLst>
              <a:ext uri="{FF2B5EF4-FFF2-40B4-BE49-F238E27FC236}">
                <a16:creationId xmlns:a16="http://schemas.microsoft.com/office/drawing/2014/main" id="{15D462D9-800E-451E-A8E6-5DF1D145BC67}"/>
              </a:ext>
            </a:extLst>
          </p:cNvPr>
          <p:cNvSpPr/>
          <p:nvPr/>
        </p:nvSpPr>
        <p:spPr>
          <a:xfrm rot="5400000">
            <a:off x="5910806" y="-5910805"/>
            <a:ext cx="370390" cy="12192001"/>
          </a:xfrm>
          <a:prstGeom prst="rect">
            <a:avLst/>
          </a:prstGeom>
          <a:solidFill>
            <a:srgbClr val="093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F2E5BA8-C8D6-4C75-A8A6-81064C1CDDDC}"/>
              </a:ext>
            </a:extLst>
          </p:cNvPr>
          <p:cNvSpPr/>
          <p:nvPr/>
        </p:nvSpPr>
        <p:spPr>
          <a:xfrm rot="5400000">
            <a:off x="6073142" y="-5707024"/>
            <a:ext cx="45719" cy="12192002"/>
          </a:xfrm>
          <a:prstGeom prst="rect">
            <a:avLst/>
          </a:prstGeom>
          <a:solidFill>
            <a:srgbClr val="29A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1718DDF-3AEE-4F66-8379-F1A563006FB1}"/>
              </a:ext>
            </a:extLst>
          </p:cNvPr>
          <p:cNvSpPr txBox="1"/>
          <p:nvPr/>
        </p:nvSpPr>
        <p:spPr>
          <a:xfrm>
            <a:off x="208347" y="-47587"/>
            <a:ext cx="2545209" cy="430887"/>
          </a:xfrm>
          <a:prstGeom prst="rect">
            <a:avLst/>
          </a:prstGeom>
          <a:noFill/>
        </p:spPr>
        <p:txBody>
          <a:bodyPr wrap="square" rtlCol="0">
            <a:spAutoFit/>
          </a:bodyPr>
          <a:lstStyle/>
          <a:p>
            <a:r>
              <a:rPr lang="en-US" sz="2200" b="1">
                <a:solidFill>
                  <a:schemeClr val="bg1"/>
                </a:solidFill>
                <a:latin typeface="Arial" panose="020B0604020202020204" pitchFamily="34" charset="0"/>
                <a:ea typeface="AECOM Sans" panose="020B0504020202020204" pitchFamily="34" charset="0"/>
                <a:cs typeface="Arial" panose="020B0604020202020204" pitchFamily="34" charset="0"/>
              </a:rPr>
              <a:t>ncdot.gov</a:t>
            </a:r>
          </a:p>
        </p:txBody>
      </p:sp>
      <p:sp>
        <p:nvSpPr>
          <p:cNvPr id="11" name="TextBox 10">
            <a:extLst>
              <a:ext uri="{FF2B5EF4-FFF2-40B4-BE49-F238E27FC236}">
                <a16:creationId xmlns:a16="http://schemas.microsoft.com/office/drawing/2014/main" id="{853622C0-028C-4DFE-9A3E-272ACBE6FBA5}"/>
              </a:ext>
            </a:extLst>
          </p:cNvPr>
          <p:cNvSpPr txBox="1"/>
          <p:nvPr/>
        </p:nvSpPr>
        <p:spPr>
          <a:xfrm>
            <a:off x="525910" y="689847"/>
            <a:ext cx="11570840" cy="461665"/>
          </a:xfrm>
          <a:prstGeom prst="rect">
            <a:avLst/>
          </a:prstGeom>
          <a:noFill/>
        </p:spPr>
        <p:txBody>
          <a:bodyPr wrap="square" rtlCol="0">
            <a:spAutoFit/>
          </a:bodyPr>
          <a:lstStyle/>
          <a:p>
            <a:r>
              <a:rPr lang="en-US" sz="2400" b="1">
                <a:solidFill>
                  <a:srgbClr val="093B60"/>
                </a:solidFill>
                <a:latin typeface="Arial" panose="020B0604020202020204" pitchFamily="34" charset="0"/>
                <a:ea typeface="AECOM Sans" panose="020B0504020202020204" pitchFamily="34" charset="0"/>
                <a:cs typeface="Arial" panose="020B0604020202020204" pitchFamily="34" charset="0"/>
              </a:rPr>
              <a:t>3.4	Section 5310 Operating Program Submittals</a:t>
            </a:r>
          </a:p>
        </p:txBody>
      </p:sp>
      <p:sp>
        <p:nvSpPr>
          <p:cNvPr id="2" name="Rectangle 1">
            <a:extLst>
              <a:ext uri="{FF2B5EF4-FFF2-40B4-BE49-F238E27FC236}">
                <a16:creationId xmlns:a16="http://schemas.microsoft.com/office/drawing/2014/main" id="{94458BBB-F79E-6B9D-E6EE-4DE9D7AFB233}"/>
              </a:ext>
            </a:extLst>
          </p:cNvPr>
          <p:cNvSpPr/>
          <p:nvPr/>
        </p:nvSpPr>
        <p:spPr>
          <a:xfrm rot="21395751">
            <a:off x="8493506" y="4950081"/>
            <a:ext cx="849194" cy="11079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741752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Top Corners Rounded 31">
            <a:extLst>
              <a:ext uri="{FF2B5EF4-FFF2-40B4-BE49-F238E27FC236}">
                <a16:creationId xmlns:a16="http://schemas.microsoft.com/office/drawing/2014/main" id="{8DB38D1F-5DCF-4A6A-AC28-9E9BE5560879}"/>
              </a:ext>
            </a:extLst>
          </p:cNvPr>
          <p:cNvSpPr/>
          <p:nvPr/>
        </p:nvSpPr>
        <p:spPr>
          <a:xfrm rot="16200000">
            <a:off x="4242431" y="-1738633"/>
            <a:ext cx="3778951" cy="10335259"/>
          </a:xfrm>
          <a:prstGeom prst="round2SameRect">
            <a:avLst>
              <a:gd name="adj1" fmla="val 8433"/>
              <a:gd name="adj2" fmla="val 9501"/>
            </a:avLst>
          </a:prstGeom>
          <a:solidFill>
            <a:srgbClr val="093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Top Corners Rounded 36">
            <a:extLst>
              <a:ext uri="{FF2B5EF4-FFF2-40B4-BE49-F238E27FC236}">
                <a16:creationId xmlns:a16="http://schemas.microsoft.com/office/drawing/2014/main" id="{998FFBEA-877B-4054-A4CF-9E8FD893283C}"/>
              </a:ext>
            </a:extLst>
          </p:cNvPr>
          <p:cNvSpPr/>
          <p:nvPr/>
        </p:nvSpPr>
        <p:spPr>
          <a:xfrm>
            <a:off x="957644" y="1539526"/>
            <a:ext cx="10332656" cy="471684"/>
          </a:xfrm>
          <a:prstGeom prst="round2SameRect">
            <a:avLst>
              <a:gd name="adj1" fmla="val 50000"/>
              <a:gd name="adj2" fmla="val 0"/>
            </a:avLst>
          </a:prstGeom>
          <a:solidFill>
            <a:srgbClr val="29AAE2"/>
          </a:solidFill>
          <a:ln>
            <a:solidFill>
              <a:srgbClr val="29AA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5D462D9-800E-451E-A8E6-5DF1D145BC67}"/>
              </a:ext>
            </a:extLst>
          </p:cNvPr>
          <p:cNvSpPr/>
          <p:nvPr/>
        </p:nvSpPr>
        <p:spPr>
          <a:xfrm rot="5400000">
            <a:off x="5910806" y="-5910805"/>
            <a:ext cx="370390" cy="12192001"/>
          </a:xfrm>
          <a:prstGeom prst="rect">
            <a:avLst/>
          </a:prstGeom>
          <a:solidFill>
            <a:srgbClr val="093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45261EF3-36AA-46BC-9505-57A9573B3DF8}"/>
              </a:ext>
            </a:extLst>
          </p:cNvPr>
          <p:cNvSpPr txBox="1"/>
          <p:nvPr/>
        </p:nvSpPr>
        <p:spPr>
          <a:xfrm>
            <a:off x="525910" y="689847"/>
            <a:ext cx="11570840" cy="461665"/>
          </a:xfrm>
          <a:prstGeom prst="rect">
            <a:avLst/>
          </a:prstGeom>
          <a:noFill/>
        </p:spPr>
        <p:txBody>
          <a:bodyPr wrap="square" rtlCol="0">
            <a:spAutoFit/>
          </a:bodyPr>
          <a:lstStyle/>
          <a:p>
            <a:r>
              <a:rPr lang="en-US" sz="2400" b="1">
                <a:solidFill>
                  <a:srgbClr val="093B60"/>
                </a:solidFill>
                <a:latin typeface="Arial" panose="020B0604020202020204" pitchFamily="34" charset="0"/>
                <a:ea typeface="AECOM Sans" panose="020B0504020202020204" pitchFamily="34" charset="0"/>
                <a:cs typeface="Arial" panose="020B0604020202020204" pitchFamily="34" charset="0"/>
              </a:rPr>
              <a:t>3.4	Section 5310 Operating Program Helpful Hints</a:t>
            </a:r>
          </a:p>
        </p:txBody>
      </p:sp>
      <p:sp>
        <p:nvSpPr>
          <p:cNvPr id="20" name="Rectangle 19">
            <a:extLst>
              <a:ext uri="{FF2B5EF4-FFF2-40B4-BE49-F238E27FC236}">
                <a16:creationId xmlns:a16="http://schemas.microsoft.com/office/drawing/2014/main" id="{DF2E5BA8-C8D6-4C75-A8A6-81064C1CDDDC}"/>
              </a:ext>
            </a:extLst>
          </p:cNvPr>
          <p:cNvSpPr/>
          <p:nvPr/>
        </p:nvSpPr>
        <p:spPr>
          <a:xfrm rot="5400000">
            <a:off x="6073142" y="-5707024"/>
            <a:ext cx="45719" cy="12192002"/>
          </a:xfrm>
          <a:prstGeom prst="rect">
            <a:avLst/>
          </a:prstGeom>
          <a:solidFill>
            <a:srgbClr val="29A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1718DDF-3AEE-4F66-8379-F1A563006FB1}"/>
              </a:ext>
            </a:extLst>
          </p:cNvPr>
          <p:cNvSpPr txBox="1"/>
          <p:nvPr/>
        </p:nvSpPr>
        <p:spPr>
          <a:xfrm>
            <a:off x="208347" y="-47587"/>
            <a:ext cx="2545209" cy="430887"/>
          </a:xfrm>
          <a:prstGeom prst="rect">
            <a:avLst/>
          </a:prstGeom>
          <a:noFill/>
        </p:spPr>
        <p:txBody>
          <a:bodyPr wrap="square" rtlCol="0">
            <a:spAutoFit/>
          </a:bodyPr>
          <a:lstStyle/>
          <a:p>
            <a:r>
              <a:rPr lang="en-US" sz="2200" b="1">
                <a:solidFill>
                  <a:schemeClr val="bg1"/>
                </a:solidFill>
                <a:latin typeface="Arial" panose="020B0604020202020204" pitchFamily="34" charset="0"/>
                <a:ea typeface="AECOM Sans" panose="020B0504020202020204" pitchFamily="34" charset="0"/>
                <a:cs typeface="Arial" panose="020B0604020202020204" pitchFamily="34" charset="0"/>
              </a:rPr>
              <a:t>ncdot.gov</a:t>
            </a:r>
          </a:p>
        </p:txBody>
      </p:sp>
      <p:sp>
        <p:nvSpPr>
          <p:cNvPr id="24" name="Rectangle 23">
            <a:extLst>
              <a:ext uri="{FF2B5EF4-FFF2-40B4-BE49-F238E27FC236}">
                <a16:creationId xmlns:a16="http://schemas.microsoft.com/office/drawing/2014/main" id="{C3809747-E395-4EF8-B12A-690A01191914}"/>
              </a:ext>
            </a:extLst>
          </p:cNvPr>
          <p:cNvSpPr/>
          <p:nvPr/>
        </p:nvSpPr>
        <p:spPr>
          <a:xfrm>
            <a:off x="1177963" y="1591501"/>
            <a:ext cx="5031208" cy="400110"/>
          </a:xfrm>
          <a:prstGeom prst="rect">
            <a:avLst/>
          </a:prstGeom>
        </p:spPr>
        <p:txBody>
          <a:bodyPr wrap="square">
            <a:spAutoFit/>
          </a:bodyPr>
          <a:lstStyle/>
          <a:p>
            <a:r>
              <a:rPr lang="en-US" sz="2000" b="1">
                <a:solidFill>
                  <a:schemeClr val="bg1"/>
                </a:solidFill>
                <a:latin typeface="Arial" panose="020B0604020202020204" pitchFamily="34" charset="0"/>
                <a:ea typeface="AECOM Sans" panose="020B0504020202020204" pitchFamily="34" charset="0"/>
                <a:cs typeface="Arial" panose="020B0604020202020204" pitchFamily="34" charset="0"/>
              </a:rPr>
              <a:t>Quick Tips</a:t>
            </a:r>
          </a:p>
        </p:txBody>
      </p:sp>
      <p:sp>
        <p:nvSpPr>
          <p:cNvPr id="25" name="Rectangle 24">
            <a:extLst>
              <a:ext uri="{FF2B5EF4-FFF2-40B4-BE49-F238E27FC236}">
                <a16:creationId xmlns:a16="http://schemas.microsoft.com/office/drawing/2014/main" id="{8DF558C8-0D9F-4CDE-868E-C94262CFAC74}"/>
              </a:ext>
            </a:extLst>
          </p:cNvPr>
          <p:cNvSpPr/>
          <p:nvPr/>
        </p:nvSpPr>
        <p:spPr>
          <a:xfrm>
            <a:off x="1259242" y="2262711"/>
            <a:ext cx="9735578" cy="2523768"/>
          </a:xfrm>
          <a:prstGeom prst="rect">
            <a:avLst/>
          </a:prstGeom>
        </p:spPr>
        <p:txBody>
          <a:bodyPr wrap="square">
            <a:spAutoFit/>
          </a:bodyPr>
          <a:lstStyle/>
          <a:p>
            <a:pPr marL="342900" indent="-342900">
              <a:spcAft>
                <a:spcPts val="1200"/>
              </a:spcAft>
              <a:buFont typeface="+mj-lt"/>
              <a:buAutoNum type="arabicPeriod"/>
            </a:pPr>
            <a:r>
              <a:rPr lang="en-US">
                <a:solidFill>
                  <a:schemeClr val="bg1"/>
                </a:solidFill>
                <a:latin typeface="Arial" panose="020B0604020202020204" pitchFamily="34" charset="0"/>
                <a:cs typeface="Arial" panose="020B0604020202020204" pitchFamily="34" charset="0"/>
              </a:rPr>
              <a:t>Goal: Seniors and Individuals with Disabilities</a:t>
            </a:r>
          </a:p>
          <a:p>
            <a:pPr marL="342900" indent="-342900">
              <a:spcAft>
                <a:spcPts val="1200"/>
              </a:spcAft>
              <a:buFont typeface="+mj-lt"/>
              <a:buAutoNum type="arabicPeriod"/>
            </a:pPr>
            <a:r>
              <a:rPr lang="en-US">
                <a:solidFill>
                  <a:schemeClr val="bg1"/>
                </a:solidFill>
                <a:latin typeface="Arial" panose="020B0604020202020204" pitchFamily="34" charset="0"/>
                <a:cs typeface="Arial" panose="020B0604020202020204" pitchFamily="34" charset="0"/>
              </a:rPr>
              <a:t>Senior = an individual 65 years or older</a:t>
            </a:r>
          </a:p>
          <a:p>
            <a:pPr marL="342900" indent="-342900">
              <a:spcAft>
                <a:spcPts val="1200"/>
              </a:spcAft>
              <a:buFont typeface="+mj-lt"/>
              <a:buAutoNum type="arabicPeriod"/>
            </a:pPr>
            <a:r>
              <a:rPr lang="en-US">
                <a:solidFill>
                  <a:schemeClr val="bg1"/>
                </a:solidFill>
                <a:latin typeface="Arial" panose="020B0604020202020204" pitchFamily="34" charset="0"/>
                <a:cs typeface="Arial" panose="020B0604020202020204" pitchFamily="34" charset="0"/>
              </a:rPr>
              <a:t>Section 5310 funding is allocated based on systematic set of project scoring criteria</a:t>
            </a:r>
          </a:p>
          <a:p>
            <a:pPr marL="342900" indent="-342900">
              <a:spcAft>
                <a:spcPts val="1200"/>
              </a:spcAft>
              <a:buFont typeface="+mj-lt"/>
              <a:buAutoNum type="arabicPeriod"/>
            </a:pPr>
            <a:r>
              <a:rPr lang="en-US">
                <a:solidFill>
                  <a:schemeClr val="bg1"/>
                </a:solidFill>
                <a:latin typeface="Arial" panose="020B0604020202020204" pitchFamily="34" charset="0"/>
                <a:cs typeface="Arial" panose="020B0604020202020204" pitchFamily="34" charset="0"/>
              </a:rPr>
              <a:t>Funding is not guaranteed</a:t>
            </a:r>
          </a:p>
          <a:p>
            <a:pPr marL="342900" indent="-342900">
              <a:spcAft>
                <a:spcPts val="1200"/>
              </a:spcAft>
              <a:buFont typeface="+mj-lt"/>
              <a:buAutoNum type="arabicPeriod"/>
            </a:pPr>
            <a:r>
              <a:rPr lang="en-US">
                <a:solidFill>
                  <a:schemeClr val="bg1"/>
                </a:solidFill>
                <a:latin typeface="Arial" panose="020B0604020202020204" pitchFamily="34" charset="0"/>
                <a:cs typeface="Arial" panose="020B0604020202020204" pitchFamily="34" charset="0"/>
              </a:rPr>
              <a:t>Letter of Support from the applicant’s MPO/RPO </a:t>
            </a:r>
          </a:p>
          <a:p>
            <a:pPr marL="342900" indent="-342900">
              <a:spcAft>
                <a:spcPts val="1200"/>
              </a:spcAft>
              <a:buFont typeface="+mj-lt"/>
              <a:buAutoNum type="arabicPeriod"/>
            </a:pPr>
            <a:r>
              <a:rPr lang="en-US">
                <a:solidFill>
                  <a:schemeClr val="bg1"/>
                </a:solidFill>
                <a:latin typeface="Arial" panose="020B0604020202020204" pitchFamily="34" charset="0"/>
                <a:cs typeface="Arial" panose="020B0604020202020204" pitchFamily="34" charset="0"/>
              </a:rPr>
              <a:t>Limited eligibility of operating expenditures</a:t>
            </a:r>
          </a:p>
        </p:txBody>
      </p:sp>
    </p:spTree>
    <p:extLst>
      <p:ext uri="{BB962C8B-B14F-4D97-AF65-F5344CB8AC3E}">
        <p14:creationId xmlns:p14="http://schemas.microsoft.com/office/powerpoint/2010/main" val="298448116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7A297887-E143-46E8-8089-42982D0AB953}"/>
              </a:ext>
            </a:extLst>
          </p:cNvPr>
          <p:cNvSpPr txBox="1"/>
          <p:nvPr/>
        </p:nvSpPr>
        <p:spPr>
          <a:xfrm>
            <a:off x="664805" y="1443254"/>
            <a:ext cx="8486010" cy="2118529"/>
          </a:xfrm>
          <a:prstGeom prst="rect">
            <a:avLst/>
          </a:prstGeom>
          <a:noFill/>
        </p:spPr>
        <p:txBody>
          <a:bodyPr wrap="square" rtlCol="0">
            <a:spAutoFit/>
          </a:bodyPr>
          <a:lstStyle/>
          <a:p>
            <a:pPr marL="285750" lvl="0" indent="-285750">
              <a:lnSpc>
                <a:spcPct val="150000"/>
              </a:lnSpc>
              <a:buFont typeface="Arial" panose="020B0604020202020204" pitchFamily="34" charset="0"/>
              <a:buChar char="•"/>
              <a:defRPr/>
            </a:pPr>
            <a:r>
              <a:rPr lang="en-US" dirty="0">
                <a:solidFill>
                  <a:srgbClr val="093B60"/>
                </a:solidFill>
                <a:latin typeface="Arial" panose="020B0604020202020204" pitchFamily="34" charset="0"/>
                <a:ea typeface="AECOM Sans" panose="020B0504020202020204" pitchFamily="34" charset="0"/>
                <a:cs typeface="Arial" panose="020B0604020202020204" pitchFamily="34" charset="0"/>
              </a:rPr>
              <a:t>5310 Application - Capital Purchase of Service</a:t>
            </a:r>
          </a:p>
          <a:p>
            <a:pPr marL="285750" indent="-285750">
              <a:lnSpc>
                <a:spcPct val="150000"/>
              </a:lnSpc>
              <a:buFont typeface="Arial" panose="020B0604020202020204" pitchFamily="34" charset="0"/>
              <a:buChar char="•"/>
              <a:defRPr/>
            </a:pPr>
            <a:r>
              <a:rPr lang="en-US" dirty="0">
                <a:solidFill>
                  <a:srgbClr val="093B60"/>
                </a:solidFill>
                <a:latin typeface="Arial" panose="020B0604020202020204" pitchFamily="34" charset="0"/>
                <a:ea typeface="AECOM Sans" panose="020B0504020202020204" pitchFamily="34" charset="0"/>
                <a:cs typeface="Arial" panose="020B0604020202020204" pitchFamily="34" charset="0"/>
              </a:rPr>
              <a:t>MPO/RPO Letter(s) of Support</a:t>
            </a:r>
          </a:p>
          <a:p>
            <a:pPr marL="285750" indent="-285750">
              <a:lnSpc>
                <a:spcPct val="150000"/>
              </a:lnSpc>
              <a:buFont typeface="Arial" panose="020B0604020202020204" pitchFamily="34" charset="0"/>
              <a:buChar char="•"/>
              <a:defRPr/>
            </a:pPr>
            <a:r>
              <a:rPr lang="en-US" dirty="0">
                <a:solidFill>
                  <a:srgbClr val="093B60"/>
                </a:solidFill>
                <a:latin typeface="Arial" panose="020B0604020202020204" pitchFamily="34" charset="0"/>
                <a:ea typeface="AECOM Sans" panose="020B0504020202020204" pitchFamily="34" charset="0"/>
                <a:cs typeface="Arial" panose="020B0604020202020204" pitchFamily="34" charset="0"/>
              </a:rPr>
              <a:t>Locally Coordinated Human Service Plan</a:t>
            </a:r>
          </a:p>
          <a:p>
            <a:pPr marL="285750" indent="-285750">
              <a:lnSpc>
                <a:spcPct val="150000"/>
              </a:lnSpc>
              <a:buFont typeface="Arial" panose="020B0604020202020204" pitchFamily="34" charset="0"/>
              <a:buChar char="•"/>
              <a:defRPr/>
            </a:pPr>
            <a:r>
              <a:rPr lang="en-US" dirty="0">
                <a:solidFill>
                  <a:srgbClr val="093B60"/>
                </a:solidFill>
                <a:latin typeface="Arial" panose="020B0604020202020204" pitchFamily="34" charset="0"/>
                <a:ea typeface="AECOM Sans" panose="020B0504020202020204" pitchFamily="34" charset="0"/>
                <a:cs typeface="Arial" panose="020B0604020202020204" pitchFamily="34" charset="0"/>
              </a:rPr>
              <a:t>Third-Party Contract(s), Estimate(s) or Proposal(s) – as applicable</a:t>
            </a:r>
          </a:p>
          <a:p>
            <a:pPr marL="285750" indent="-285750">
              <a:lnSpc>
                <a:spcPct val="150000"/>
              </a:lnSpc>
              <a:buFont typeface="Arial" panose="020B0604020202020204" pitchFamily="34" charset="0"/>
              <a:buChar char="•"/>
              <a:defRPr/>
            </a:pPr>
            <a:r>
              <a:rPr lang="en-US" dirty="0">
                <a:solidFill>
                  <a:srgbClr val="093B60"/>
                </a:solidFill>
                <a:latin typeface="Arial" panose="020B0604020202020204" pitchFamily="34" charset="0"/>
                <a:ea typeface="AECOM Sans" panose="020B0504020202020204" pitchFamily="34" charset="0"/>
                <a:cs typeface="Arial" panose="020B0604020202020204" pitchFamily="34" charset="0"/>
              </a:rPr>
              <a:t>Unified Application Checklist</a:t>
            </a:r>
          </a:p>
        </p:txBody>
      </p:sp>
      <p:sp>
        <p:nvSpPr>
          <p:cNvPr id="5" name="Rectangle 4">
            <a:extLst>
              <a:ext uri="{FF2B5EF4-FFF2-40B4-BE49-F238E27FC236}">
                <a16:creationId xmlns:a16="http://schemas.microsoft.com/office/drawing/2014/main" id="{15D462D9-800E-451E-A8E6-5DF1D145BC67}"/>
              </a:ext>
            </a:extLst>
          </p:cNvPr>
          <p:cNvSpPr/>
          <p:nvPr/>
        </p:nvSpPr>
        <p:spPr>
          <a:xfrm rot="5400000">
            <a:off x="5910806" y="-5910805"/>
            <a:ext cx="370390" cy="12192001"/>
          </a:xfrm>
          <a:prstGeom prst="rect">
            <a:avLst/>
          </a:prstGeom>
          <a:solidFill>
            <a:srgbClr val="093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F2E5BA8-C8D6-4C75-A8A6-81064C1CDDDC}"/>
              </a:ext>
            </a:extLst>
          </p:cNvPr>
          <p:cNvSpPr/>
          <p:nvPr/>
        </p:nvSpPr>
        <p:spPr>
          <a:xfrm rot="5400000">
            <a:off x="6073142" y="-5707024"/>
            <a:ext cx="45719" cy="12192002"/>
          </a:xfrm>
          <a:prstGeom prst="rect">
            <a:avLst/>
          </a:prstGeom>
          <a:solidFill>
            <a:srgbClr val="29A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1718DDF-3AEE-4F66-8379-F1A563006FB1}"/>
              </a:ext>
            </a:extLst>
          </p:cNvPr>
          <p:cNvSpPr txBox="1"/>
          <p:nvPr/>
        </p:nvSpPr>
        <p:spPr>
          <a:xfrm>
            <a:off x="208347" y="-47587"/>
            <a:ext cx="2545209" cy="430887"/>
          </a:xfrm>
          <a:prstGeom prst="rect">
            <a:avLst/>
          </a:prstGeom>
          <a:noFill/>
        </p:spPr>
        <p:txBody>
          <a:bodyPr wrap="square" rtlCol="0">
            <a:spAutoFit/>
          </a:bodyPr>
          <a:lstStyle/>
          <a:p>
            <a:r>
              <a:rPr lang="en-US" sz="2200" b="1">
                <a:solidFill>
                  <a:schemeClr val="bg1"/>
                </a:solidFill>
                <a:latin typeface="Arial" panose="020B0604020202020204" pitchFamily="34" charset="0"/>
                <a:ea typeface="AECOM Sans" panose="020B0504020202020204" pitchFamily="34" charset="0"/>
                <a:cs typeface="Arial" panose="020B0604020202020204" pitchFamily="34" charset="0"/>
              </a:rPr>
              <a:t>ncdot.gov</a:t>
            </a:r>
          </a:p>
        </p:txBody>
      </p:sp>
      <p:sp>
        <p:nvSpPr>
          <p:cNvPr id="11" name="TextBox 10">
            <a:extLst>
              <a:ext uri="{FF2B5EF4-FFF2-40B4-BE49-F238E27FC236}">
                <a16:creationId xmlns:a16="http://schemas.microsoft.com/office/drawing/2014/main" id="{853622C0-028C-4DFE-9A3E-272ACBE6FBA5}"/>
              </a:ext>
            </a:extLst>
          </p:cNvPr>
          <p:cNvSpPr txBox="1"/>
          <p:nvPr/>
        </p:nvSpPr>
        <p:spPr>
          <a:xfrm>
            <a:off x="525910" y="689847"/>
            <a:ext cx="11570840" cy="461665"/>
          </a:xfrm>
          <a:prstGeom prst="rect">
            <a:avLst/>
          </a:prstGeom>
          <a:noFill/>
        </p:spPr>
        <p:txBody>
          <a:bodyPr wrap="square" rtlCol="0">
            <a:spAutoFit/>
          </a:bodyPr>
          <a:lstStyle/>
          <a:p>
            <a:r>
              <a:rPr lang="en-US" sz="2400" b="1">
                <a:solidFill>
                  <a:srgbClr val="093B60"/>
                </a:solidFill>
                <a:latin typeface="Arial" panose="020B0604020202020204" pitchFamily="34" charset="0"/>
                <a:ea typeface="AECOM Sans" panose="020B0504020202020204" pitchFamily="34" charset="0"/>
                <a:cs typeface="Arial" panose="020B0604020202020204" pitchFamily="34" charset="0"/>
              </a:rPr>
              <a:t>3.4	5310 Capital Purchase of Service Program Submittals</a:t>
            </a:r>
          </a:p>
        </p:txBody>
      </p:sp>
    </p:spTree>
    <p:extLst>
      <p:ext uri="{BB962C8B-B14F-4D97-AF65-F5344CB8AC3E}">
        <p14:creationId xmlns:p14="http://schemas.microsoft.com/office/powerpoint/2010/main" val="213122039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Top Corners Rounded 24">
            <a:extLst>
              <a:ext uri="{FF2B5EF4-FFF2-40B4-BE49-F238E27FC236}">
                <a16:creationId xmlns:a16="http://schemas.microsoft.com/office/drawing/2014/main" id="{1D066296-C7B0-4FCE-B83F-02BF33D5040A}"/>
              </a:ext>
            </a:extLst>
          </p:cNvPr>
          <p:cNvSpPr/>
          <p:nvPr/>
        </p:nvSpPr>
        <p:spPr>
          <a:xfrm rot="16200000">
            <a:off x="3974401" y="-1470603"/>
            <a:ext cx="4315015" cy="10335259"/>
          </a:xfrm>
          <a:prstGeom prst="round2SameRect">
            <a:avLst>
              <a:gd name="adj1" fmla="val 7579"/>
              <a:gd name="adj2" fmla="val 8647"/>
            </a:avLst>
          </a:prstGeom>
          <a:solidFill>
            <a:srgbClr val="093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Top Corners Rounded 26">
            <a:extLst>
              <a:ext uri="{FF2B5EF4-FFF2-40B4-BE49-F238E27FC236}">
                <a16:creationId xmlns:a16="http://schemas.microsoft.com/office/drawing/2014/main" id="{EC71BF27-B378-4A3F-B016-B9D97DBFC8DE}"/>
              </a:ext>
            </a:extLst>
          </p:cNvPr>
          <p:cNvSpPr/>
          <p:nvPr/>
        </p:nvSpPr>
        <p:spPr>
          <a:xfrm>
            <a:off x="957644" y="1539526"/>
            <a:ext cx="10332656" cy="471684"/>
          </a:xfrm>
          <a:prstGeom prst="round2SameRect">
            <a:avLst>
              <a:gd name="adj1" fmla="val 50000"/>
              <a:gd name="adj2" fmla="val 0"/>
            </a:avLst>
          </a:prstGeom>
          <a:solidFill>
            <a:srgbClr val="29AAE2"/>
          </a:solidFill>
          <a:ln>
            <a:solidFill>
              <a:srgbClr val="29AA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5D462D9-800E-451E-A8E6-5DF1D145BC67}"/>
              </a:ext>
            </a:extLst>
          </p:cNvPr>
          <p:cNvSpPr/>
          <p:nvPr/>
        </p:nvSpPr>
        <p:spPr>
          <a:xfrm rot="5400000">
            <a:off x="5910806" y="-5910805"/>
            <a:ext cx="370390" cy="12192001"/>
          </a:xfrm>
          <a:prstGeom prst="rect">
            <a:avLst/>
          </a:prstGeom>
          <a:solidFill>
            <a:srgbClr val="093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45261EF3-36AA-46BC-9505-57A9573B3DF8}"/>
              </a:ext>
            </a:extLst>
          </p:cNvPr>
          <p:cNvSpPr txBox="1"/>
          <p:nvPr/>
        </p:nvSpPr>
        <p:spPr>
          <a:xfrm>
            <a:off x="525910" y="689847"/>
            <a:ext cx="11570840" cy="461665"/>
          </a:xfrm>
          <a:prstGeom prst="rect">
            <a:avLst/>
          </a:prstGeom>
          <a:noFill/>
        </p:spPr>
        <p:txBody>
          <a:bodyPr wrap="square" rtlCol="0">
            <a:spAutoFit/>
          </a:bodyPr>
          <a:lstStyle/>
          <a:p>
            <a:r>
              <a:rPr lang="en-US" sz="2400" b="1">
                <a:solidFill>
                  <a:srgbClr val="093B60"/>
                </a:solidFill>
                <a:latin typeface="Arial" panose="020B0604020202020204" pitchFamily="34" charset="0"/>
                <a:ea typeface="AECOM Sans" panose="020B0504020202020204" pitchFamily="34" charset="0"/>
                <a:cs typeface="Arial" panose="020B0604020202020204" pitchFamily="34" charset="0"/>
              </a:rPr>
              <a:t>3.4	5310 Capital Purchase of Service Program Helpful Hints</a:t>
            </a:r>
          </a:p>
        </p:txBody>
      </p:sp>
      <p:sp>
        <p:nvSpPr>
          <p:cNvPr id="20" name="Rectangle 19">
            <a:extLst>
              <a:ext uri="{FF2B5EF4-FFF2-40B4-BE49-F238E27FC236}">
                <a16:creationId xmlns:a16="http://schemas.microsoft.com/office/drawing/2014/main" id="{DF2E5BA8-C8D6-4C75-A8A6-81064C1CDDDC}"/>
              </a:ext>
            </a:extLst>
          </p:cNvPr>
          <p:cNvSpPr/>
          <p:nvPr/>
        </p:nvSpPr>
        <p:spPr>
          <a:xfrm rot="5400000">
            <a:off x="6073142" y="-5707024"/>
            <a:ext cx="45719" cy="12192002"/>
          </a:xfrm>
          <a:prstGeom prst="rect">
            <a:avLst/>
          </a:prstGeom>
          <a:solidFill>
            <a:srgbClr val="29A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1718DDF-3AEE-4F66-8379-F1A563006FB1}"/>
              </a:ext>
            </a:extLst>
          </p:cNvPr>
          <p:cNvSpPr txBox="1"/>
          <p:nvPr/>
        </p:nvSpPr>
        <p:spPr>
          <a:xfrm>
            <a:off x="208347" y="-47587"/>
            <a:ext cx="2545209" cy="430887"/>
          </a:xfrm>
          <a:prstGeom prst="rect">
            <a:avLst/>
          </a:prstGeom>
          <a:noFill/>
        </p:spPr>
        <p:txBody>
          <a:bodyPr wrap="square" rtlCol="0">
            <a:spAutoFit/>
          </a:bodyPr>
          <a:lstStyle/>
          <a:p>
            <a:r>
              <a:rPr lang="en-US" sz="2200" b="1">
                <a:solidFill>
                  <a:schemeClr val="bg1"/>
                </a:solidFill>
                <a:latin typeface="Arial" panose="020B0604020202020204" pitchFamily="34" charset="0"/>
                <a:ea typeface="AECOM Sans" panose="020B0504020202020204" pitchFamily="34" charset="0"/>
                <a:cs typeface="Arial" panose="020B0604020202020204" pitchFamily="34" charset="0"/>
              </a:rPr>
              <a:t>ncdot.gov</a:t>
            </a:r>
          </a:p>
        </p:txBody>
      </p:sp>
      <p:sp>
        <p:nvSpPr>
          <p:cNvPr id="22" name="Rectangle 21">
            <a:extLst>
              <a:ext uri="{FF2B5EF4-FFF2-40B4-BE49-F238E27FC236}">
                <a16:creationId xmlns:a16="http://schemas.microsoft.com/office/drawing/2014/main" id="{370E2E2D-0161-4653-8F77-A464666487CC}"/>
              </a:ext>
            </a:extLst>
          </p:cNvPr>
          <p:cNvSpPr/>
          <p:nvPr/>
        </p:nvSpPr>
        <p:spPr>
          <a:xfrm>
            <a:off x="1177963" y="1591501"/>
            <a:ext cx="5031208" cy="400110"/>
          </a:xfrm>
          <a:prstGeom prst="rect">
            <a:avLst/>
          </a:prstGeom>
        </p:spPr>
        <p:txBody>
          <a:bodyPr wrap="square">
            <a:spAutoFit/>
          </a:bodyPr>
          <a:lstStyle/>
          <a:p>
            <a:r>
              <a:rPr lang="en-US" sz="2000" b="1">
                <a:solidFill>
                  <a:schemeClr val="bg1"/>
                </a:solidFill>
                <a:latin typeface="Arial" panose="020B0604020202020204" pitchFamily="34" charset="0"/>
                <a:ea typeface="AECOM Sans" panose="020B0504020202020204" pitchFamily="34" charset="0"/>
                <a:cs typeface="Arial" panose="020B0604020202020204" pitchFamily="34" charset="0"/>
              </a:rPr>
              <a:t>Quick Tips</a:t>
            </a:r>
          </a:p>
        </p:txBody>
      </p:sp>
      <p:sp>
        <p:nvSpPr>
          <p:cNvPr id="24" name="Rectangle 23">
            <a:extLst>
              <a:ext uri="{FF2B5EF4-FFF2-40B4-BE49-F238E27FC236}">
                <a16:creationId xmlns:a16="http://schemas.microsoft.com/office/drawing/2014/main" id="{99C6A23A-382F-4EF0-8DC3-A307A890A93D}"/>
              </a:ext>
            </a:extLst>
          </p:cNvPr>
          <p:cNvSpPr/>
          <p:nvPr/>
        </p:nvSpPr>
        <p:spPr>
          <a:xfrm>
            <a:off x="1259242" y="2262711"/>
            <a:ext cx="9968482" cy="3385542"/>
          </a:xfrm>
          <a:prstGeom prst="rect">
            <a:avLst/>
          </a:prstGeom>
        </p:spPr>
        <p:txBody>
          <a:bodyPr wrap="square">
            <a:spAutoFit/>
          </a:bodyPr>
          <a:lstStyle/>
          <a:p>
            <a:pPr marL="342900" indent="-342900">
              <a:spcAft>
                <a:spcPts val="1200"/>
              </a:spcAft>
              <a:buFont typeface="+mj-lt"/>
              <a:buAutoNum type="arabicPeriod"/>
            </a:pPr>
            <a:r>
              <a:rPr lang="en-US">
                <a:solidFill>
                  <a:schemeClr val="bg1"/>
                </a:solidFill>
                <a:latin typeface="Arial" panose="020B0604020202020204" pitchFamily="34" charset="0"/>
                <a:cs typeface="Arial" panose="020B0604020202020204" pitchFamily="34" charset="0"/>
              </a:rPr>
              <a:t>Non-transit agencies to apply for funds to purchase service from a public or private provider</a:t>
            </a:r>
          </a:p>
          <a:p>
            <a:pPr marL="342900" indent="-342900">
              <a:spcAft>
                <a:spcPts val="1200"/>
              </a:spcAft>
              <a:buFont typeface="+mj-lt"/>
              <a:buAutoNum type="arabicPeriod"/>
            </a:pPr>
            <a:r>
              <a:rPr lang="en-US">
                <a:solidFill>
                  <a:schemeClr val="bg1"/>
                </a:solidFill>
                <a:latin typeface="Arial" panose="020B0604020202020204" pitchFamily="34" charset="0"/>
                <a:cs typeface="Arial" panose="020B0604020202020204" pitchFamily="34" charset="0"/>
              </a:rPr>
              <a:t>Goal: Seniors and Individuals with Disabilities</a:t>
            </a:r>
          </a:p>
          <a:p>
            <a:pPr marL="342900" indent="-342900">
              <a:spcAft>
                <a:spcPts val="1200"/>
              </a:spcAft>
              <a:buFont typeface="+mj-lt"/>
              <a:buAutoNum type="arabicPeriod"/>
            </a:pPr>
            <a:r>
              <a:rPr lang="en-US">
                <a:solidFill>
                  <a:schemeClr val="bg1"/>
                </a:solidFill>
                <a:latin typeface="Arial" panose="020B0604020202020204" pitchFamily="34" charset="0"/>
                <a:cs typeface="Arial" panose="020B0604020202020204" pitchFamily="34" charset="0"/>
              </a:rPr>
              <a:t>Contracts/Memorandums of Agreement for service are required</a:t>
            </a:r>
          </a:p>
          <a:p>
            <a:pPr marL="342900" indent="-342900">
              <a:spcAft>
                <a:spcPts val="1200"/>
              </a:spcAft>
              <a:buFont typeface="+mj-lt"/>
              <a:buAutoNum type="arabicPeriod"/>
            </a:pPr>
            <a:r>
              <a:rPr lang="en-US">
                <a:solidFill>
                  <a:schemeClr val="bg1"/>
                </a:solidFill>
                <a:latin typeface="Arial" panose="020B0604020202020204" pitchFamily="34" charset="0"/>
                <a:cs typeface="Arial" panose="020B0604020202020204" pitchFamily="34" charset="0"/>
              </a:rPr>
              <a:t>Senior as an individual 65 years or older</a:t>
            </a:r>
          </a:p>
          <a:p>
            <a:pPr marL="342900" indent="-342900">
              <a:spcAft>
                <a:spcPts val="1200"/>
              </a:spcAft>
              <a:buFont typeface="+mj-lt"/>
              <a:buAutoNum type="arabicPeriod"/>
            </a:pPr>
            <a:r>
              <a:rPr lang="en-US">
                <a:solidFill>
                  <a:schemeClr val="bg1"/>
                </a:solidFill>
                <a:latin typeface="Arial" panose="020B0604020202020204" pitchFamily="34" charset="0"/>
                <a:cs typeface="Arial" panose="020B0604020202020204" pitchFamily="34" charset="0"/>
              </a:rPr>
              <a:t>Section 5310 funding is allocated based on systematic set of project scoring criteria</a:t>
            </a:r>
          </a:p>
          <a:p>
            <a:pPr marL="342900" indent="-342900">
              <a:spcAft>
                <a:spcPts val="1200"/>
              </a:spcAft>
              <a:buFont typeface="+mj-lt"/>
              <a:buAutoNum type="arabicPeriod"/>
            </a:pPr>
            <a:r>
              <a:rPr lang="en-US">
                <a:solidFill>
                  <a:schemeClr val="bg1"/>
                </a:solidFill>
                <a:latin typeface="Arial" panose="020B0604020202020204" pitchFamily="34" charset="0"/>
                <a:cs typeface="Arial" panose="020B0604020202020204" pitchFamily="34" charset="0"/>
              </a:rPr>
              <a:t>Locally Coordinated Human Services Transportation Plan</a:t>
            </a:r>
          </a:p>
          <a:p>
            <a:pPr marL="342900" indent="-342900">
              <a:spcAft>
                <a:spcPts val="1200"/>
              </a:spcAft>
              <a:buFont typeface="+mj-lt"/>
              <a:buAutoNum type="arabicPeriod"/>
            </a:pPr>
            <a:r>
              <a:rPr lang="en-US">
                <a:solidFill>
                  <a:schemeClr val="bg1"/>
                </a:solidFill>
                <a:latin typeface="Arial" panose="020B0604020202020204" pitchFamily="34" charset="0"/>
                <a:cs typeface="Arial" panose="020B0604020202020204" pitchFamily="34" charset="0"/>
              </a:rPr>
              <a:t>Letter of Support from the applicant’s MPO/RPO </a:t>
            </a:r>
          </a:p>
          <a:p>
            <a:pPr marL="342900" indent="-342900">
              <a:spcAft>
                <a:spcPts val="1200"/>
              </a:spcAft>
              <a:buFont typeface="+mj-lt"/>
              <a:buAutoNum type="arabicPeriod"/>
            </a:pPr>
            <a:r>
              <a:rPr lang="en-US">
                <a:solidFill>
                  <a:schemeClr val="bg1"/>
                </a:solidFill>
                <a:latin typeface="Arial" panose="020B0604020202020204" pitchFamily="34" charset="0"/>
                <a:cs typeface="Arial" panose="020B0604020202020204" pitchFamily="34" charset="0"/>
              </a:rPr>
              <a:t>Reimbursements are made on a cost-per-trip basis</a:t>
            </a:r>
          </a:p>
        </p:txBody>
      </p:sp>
    </p:spTree>
    <p:extLst>
      <p:ext uri="{BB962C8B-B14F-4D97-AF65-F5344CB8AC3E}">
        <p14:creationId xmlns:p14="http://schemas.microsoft.com/office/powerpoint/2010/main" val="409562123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D462D9-800E-451E-A8E6-5DF1D145BC67}"/>
              </a:ext>
            </a:extLst>
          </p:cNvPr>
          <p:cNvSpPr/>
          <p:nvPr/>
        </p:nvSpPr>
        <p:spPr>
          <a:xfrm rot="5400000">
            <a:off x="5910806" y="-5910805"/>
            <a:ext cx="370390" cy="12192001"/>
          </a:xfrm>
          <a:prstGeom prst="rect">
            <a:avLst/>
          </a:prstGeom>
          <a:solidFill>
            <a:srgbClr val="093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45261EF3-36AA-46BC-9505-57A9573B3DF8}"/>
              </a:ext>
            </a:extLst>
          </p:cNvPr>
          <p:cNvSpPr txBox="1"/>
          <p:nvPr/>
        </p:nvSpPr>
        <p:spPr>
          <a:xfrm>
            <a:off x="525910" y="689847"/>
            <a:ext cx="11570840" cy="461665"/>
          </a:xfrm>
          <a:prstGeom prst="rect">
            <a:avLst/>
          </a:prstGeom>
          <a:noFill/>
        </p:spPr>
        <p:txBody>
          <a:bodyPr wrap="square" rtlCol="0">
            <a:spAutoFit/>
          </a:bodyPr>
          <a:lstStyle/>
          <a:p>
            <a:r>
              <a:rPr lang="en-US" sz="2400" b="1">
                <a:solidFill>
                  <a:srgbClr val="093B60"/>
                </a:solidFill>
                <a:latin typeface="Arial" panose="020B0604020202020204" pitchFamily="34" charset="0"/>
                <a:ea typeface="AECOM Sans" panose="020B0504020202020204" pitchFamily="34" charset="0"/>
                <a:cs typeface="Arial" panose="020B0604020202020204" pitchFamily="34" charset="0"/>
              </a:rPr>
              <a:t>3.4	5310 Capital Purchase of Service Contract Template</a:t>
            </a:r>
            <a:endParaRPr lang="en-US" sz="2400" b="1">
              <a:solidFill>
                <a:srgbClr val="FF0000"/>
              </a:solidFill>
              <a:latin typeface="Arial" panose="020B0604020202020204" pitchFamily="34" charset="0"/>
              <a:ea typeface="AECOM Sans" panose="020B05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DF2E5BA8-C8D6-4C75-A8A6-81064C1CDDDC}"/>
              </a:ext>
            </a:extLst>
          </p:cNvPr>
          <p:cNvSpPr/>
          <p:nvPr/>
        </p:nvSpPr>
        <p:spPr>
          <a:xfrm rot="5400000">
            <a:off x="6073142" y="-5707024"/>
            <a:ext cx="45719" cy="12192002"/>
          </a:xfrm>
          <a:prstGeom prst="rect">
            <a:avLst/>
          </a:prstGeom>
          <a:solidFill>
            <a:srgbClr val="29A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1718DDF-3AEE-4F66-8379-F1A563006FB1}"/>
              </a:ext>
            </a:extLst>
          </p:cNvPr>
          <p:cNvSpPr txBox="1"/>
          <p:nvPr/>
        </p:nvSpPr>
        <p:spPr>
          <a:xfrm>
            <a:off x="208347" y="-47587"/>
            <a:ext cx="2545209" cy="430887"/>
          </a:xfrm>
          <a:prstGeom prst="rect">
            <a:avLst/>
          </a:prstGeom>
          <a:noFill/>
        </p:spPr>
        <p:txBody>
          <a:bodyPr wrap="square" rtlCol="0">
            <a:spAutoFit/>
          </a:bodyPr>
          <a:lstStyle/>
          <a:p>
            <a:r>
              <a:rPr lang="en-US" sz="2200" b="1">
                <a:solidFill>
                  <a:schemeClr val="bg1"/>
                </a:solidFill>
                <a:latin typeface="Arial" panose="020B0604020202020204" pitchFamily="34" charset="0"/>
                <a:ea typeface="AECOM Sans" panose="020B0504020202020204" pitchFamily="34" charset="0"/>
                <a:cs typeface="Arial" panose="020B0604020202020204" pitchFamily="34" charset="0"/>
              </a:rPr>
              <a:t>ncdot.gov</a:t>
            </a:r>
          </a:p>
        </p:txBody>
      </p:sp>
      <p:pic>
        <p:nvPicPr>
          <p:cNvPr id="7" name="Picture 6">
            <a:extLst>
              <a:ext uri="{FF2B5EF4-FFF2-40B4-BE49-F238E27FC236}">
                <a16:creationId xmlns:a16="http://schemas.microsoft.com/office/drawing/2014/main" id="{623A6703-C0E0-4A5C-B0D4-CAB96F17F3E3}"/>
              </a:ext>
            </a:extLst>
          </p:cNvPr>
          <p:cNvPicPr>
            <a:picLocks noChangeAspect="1"/>
          </p:cNvPicPr>
          <p:nvPr/>
        </p:nvPicPr>
        <p:blipFill>
          <a:blip r:embed="rId3"/>
          <a:stretch>
            <a:fillRect/>
          </a:stretch>
        </p:blipFill>
        <p:spPr>
          <a:xfrm>
            <a:off x="955657" y="1555502"/>
            <a:ext cx="5140343" cy="4398506"/>
          </a:xfrm>
          <a:prstGeom prst="rect">
            <a:avLst/>
          </a:prstGeom>
        </p:spPr>
      </p:pic>
      <p:pic>
        <p:nvPicPr>
          <p:cNvPr id="2" name="Picture 1">
            <a:extLst>
              <a:ext uri="{FF2B5EF4-FFF2-40B4-BE49-F238E27FC236}">
                <a16:creationId xmlns:a16="http://schemas.microsoft.com/office/drawing/2014/main" id="{1D1A2625-4A62-4387-8A96-AE828D093A24}"/>
              </a:ext>
            </a:extLst>
          </p:cNvPr>
          <p:cNvPicPr>
            <a:picLocks noChangeAspect="1"/>
          </p:cNvPicPr>
          <p:nvPr/>
        </p:nvPicPr>
        <p:blipFill>
          <a:blip r:embed="rId4"/>
          <a:stretch>
            <a:fillRect/>
          </a:stretch>
        </p:blipFill>
        <p:spPr>
          <a:xfrm>
            <a:off x="6629093" y="1536106"/>
            <a:ext cx="4492338" cy="3986950"/>
          </a:xfrm>
          <a:prstGeom prst="rect">
            <a:avLst/>
          </a:prstGeom>
        </p:spPr>
      </p:pic>
      <p:sp>
        <p:nvSpPr>
          <p:cNvPr id="4" name="Rectangle 3">
            <a:extLst>
              <a:ext uri="{FF2B5EF4-FFF2-40B4-BE49-F238E27FC236}">
                <a16:creationId xmlns:a16="http://schemas.microsoft.com/office/drawing/2014/main" id="{7A1DFA5B-F56F-4E9F-BF73-49DFB083FF8B}"/>
              </a:ext>
            </a:extLst>
          </p:cNvPr>
          <p:cNvSpPr/>
          <p:nvPr/>
        </p:nvSpPr>
        <p:spPr>
          <a:xfrm>
            <a:off x="767192" y="6011280"/>
            <a:ext cx="10165774" cy="369332"/>
          </a:xfrm>
          <a:prstGeom prst="rect">
            <a:avLst/>
          </a:prstGeom>
        </p:spPr>
        <p:txBody>
          <a:bodyPr wrap="square">
            <a:spAutoFit/>
          </a:bodyPr>
          <a:lstStyle/>
          <a:p>
            <a:r>
              <a:rPr lang="en-US">
                <a:solidFill>
                  <a:srgbClr val="093B60"/>
                </a:solidFill>
                <a:latin typeface="Arial" panose="020B0604020202020204" pitchFamily="34" charset="0"/>
                <a:cs typeface="Arial" panose="020B0604020202020204" pitchFamily="34" charset="0"/>
              </a:rPr>
              <a:t>NOTE: THIS IS A TEMPLATE - ANOTHER LOCAL TEMPLATE COULD BE USED IF DESIRED</a:t>
            </a:r>
          </a:p>
        </p:txBody>
      </p:sp>
    </p:spTree>
    <p:extLst>
      <p:ext uri="{BB962C8B-B14F-4D97-AF65-F5344CB8AC3E}">
        <p14:creationId xmlns:p14="http://schemas.microsoft.com/office/powerpoint/2010/main" val="413042815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D462D9-800E-451E-A8E6-5DF1D145BC67}"/>
              </a:ext>
            </a:extLst>
          </p:cNvPr>
          <p:cNvSpPr/>
          <p:nvPr/>
        </p:nvSpPr>
        <p:spPr>
          <a:xfrm rot="5400000">
            <a:off x="5910806" y="-5910805"/>
            <a:ext cx="370390" cy="12192001"/>
          </a:xfrm>
          <a:prstGeom prst="rect">
            <a:avLst/>
          </a:prstGeom>
          <a:solidFill>
            <a:srgbClr val="093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F2E5BA8-C8D6-4C75-A8A6-81064C1CDDDC}"/>
              </a:ext>
            </a:extLst>
          </p:cNvPr>
          <p:cNvSpPr/>
          <p:nvPr/>
        </p:nvSpPr>
        <p:spPr>
          <a:xfrm rot="5400000">
            <a:off x="6073142" y="-5707024"/>
            <a:ext cx="45719" cy="12192002"/>
          </a:xfrm>
          <a:prstGeom prst="rect">
            <a:avLst/>
          </a:prstGeom>
          <a:solidFill>
            <a:srgbClr val="29A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1718DDF-3AEE-4F66-8379-F1A563006FB1}"/>
              </a:ext>
            </a:extLst>
          </p:cNvPr>
          <p:cNvSpPr txBox="1"/>
          <p:nvPr/>
        </p:nvSpPr>
        <p:spPr>
          <a:xfrm>
            <a:off x="208347" y="-47587"/>
            <a:ext cx="2545209" cy="430887"/>
          </a:xfrm>
          <a:prstGeom prst="rect">
            <a:avLst/>
          </a:prstGeom>
          <a:noFill/>
        </p:spPr>
        <p:txBody>
          <a:bodyPr wrap="square" rtlCol="0">
            <a:spAutoFit/>
          </a:bodyPr>
          <a:lstStyle/>
          <a:p>
            <a:r>
              <a:rPr lang="en-US" sz="2200" b="1">
                <a:solidFill>
                  <a:schemeClr val="bg1"/>
                </a:solidFill>
                <a:latin typeface="Arial" panose="020B0604020202020204" pitchFamily="34" charset="0"/>
                <a:ea typeface="AECOM Sans" panose="020B0504020202020204" pitchFamily="34" charset="0"/>
                <a:cs typeface="Arial" panose="020B0604020202020204" pitchFamily="34" charset="0"/>
              </a:rPr>
              <a:t>ncdot.gov</a:t>
            </a:r>
          </a:p>
        </p:txBody>
      </p:sp>
      <p:sp>
        <p:nvSpPr>
          <p:cNvPr id="8" name="TextBox 7">
            <a:extLst>
              <a:ext uri="{FF2B5EF4-FFF2-40B4-BE49-F238E27FC236}">
                <a16:creationId xmlns:a16="http://schemas.microsoft.com/office/drawing/2014/main" id="{5FF58A6D-F28F-4E21-B210-3EA91EBFCE4F}"/>
              </a:ext>
            </a:extLst>
          </p:cNvPr>
          <p:cNvSpPr txBox="1"/>
          <p:nvPr/>
        </p:nvSpPr>
        <p:spPr>
          <a:xfrm>
            <a:off x="664805" y="1429522"/>
            <a:ext cx="8486010" cy="3925947"/>
          </a:xfrm>
          <a:prstGeom prst="rect">
            <a:avLst/>
          </a:prstGeom>
          <a:noFill/>
        </p:spPr>
        <p:txBody>
          <a:bodyPr wrap="square" rtlCol="0">
            <a:spAutoFit/>
          </a:bodyPr>
          <a:lstStyle/>
          <a:p>
            <a:pPr marL="285750" lvl="0" indent="-285750">
              <a:lnSpc>
                <a:spcPct val="140000"/>
              </a:lnSpc>
              <a:buFont typeface="Arial" panose="020B0604020202020204" pitchFamily="34" charset="0"/>
              <a:buChar char="•"/>
              <a:defRPr/>
            </a:pPr>
            <a:r>
              <a:rPr lang="en-US">
                <a:solidFill>
                  <a:srgbClr val="093B60"/>
                </a:solidFill>
                <a:latin typeface="Arial" panose="020B0604020202020204" pitchFamily="34" charset="0"/>
                <a:ea typeface="AECOM Sans" panose="020B0504020202020204" pitchFamily="34" charset="0"/>
                <a:cs typeface="Arial" panose="020B0604020202020204" pitchFamily="34" charset="0"/>
              </a:rPr>
              <a:t>Mobility Manager Application</a:t>
            </a:r>
          </a:p>
          <a:p>
            <a:pPr marL="285750" lvl="0" indent="-285750">
              <a:lnSpc>
                <a:spcPct val="140000"/>
              </a:lnSpc>
              <a:buFont typeface="Arial" panose="020B0604020202020204" pitchFamily="34" charset="0"/>
              <a:buChar char="•"/>
              <a:defRPr/>
            </a:pPr>
            <a:r>
              <a:rPr lang="en-US">
                <a:solidFill>
                  <a:srgbClr val="093B60"/>
                </a:solidFill>
                <a:latin typeface="Arial" panose="020B0604020202020204" pitchFamily="34" charset="0"/>
                <a:ea typeface="AECOM Sans" panose="020B0504020202020204" pitchFamily="34" charset="0"/>
                <a:cs typeface="Arial" panose="020B0604020202020204" pitchFamily="34" charset="0"/>
              </a:rPr>
              <a:t>Locally Coordinated Human Service Plan (MTIP)</a:t>
            </a:r>
          </a:p>
          <a:p>
            <a:pPr marL="285750" lvl="0" indent="-285750">
              <a:lnSpc>
                <a:spcPct val="140000"/>
              </a:lnSpc>
              <a:buFont typeface="Arial" panose="020B0604020202020204" pitchFamily="34" charset="0"/>
              <a:buChar char="•"/>
              <a:defRPr/>
            </a:pPr>
            <a:r>
              <a:rPr lang="en-US">
                <a:solidFill>
                  <a:srgbClr val="093B60"/>
                </a:solidFill>
                <a:latin typeface="Arial" panose="020B0604020202020204" pitchFamily="34" charset="0"/>
                <a:ea typeface="AECOM Sans" panose="020B0504020202020204" pitchFamily="34" charset="0"/>
                <a:cs typeface="Arial" panose="020B0604020202020204" pitchFamily="34" charset="0"/>
              </a:rPr>
              <a:t>MPO/RPO Letter(s) of Support</a:t>
            </a:r>
          </a:p>
          <a:p>
            <a:pPr marL="285750" indent="-285750">
              <a:lnSpc>
                <a:spcPct val="140000"/>
              </a:lnSpc>
              <a:buFont typeface="Arial" panose="020B0604020202020204" pitchFamily="34" charset="0"/>
              <a:buChar char="•"/>
              <a:defRPr/>
            </a:pPr>
            <a:r>
              <a:rPr lang="en-US">
                <a:solidFill>
                  <a:srgbClr val="093B60"/>
                </a:solidFill>
                <a:latin typeface="Arial" panose="020B0604020202020204" pitchFamily="34" charset="0"/>
                <a:ea typeface="AECOM Sans" panose="020B0504020202020204" pitchFamily="34" charset="0"/>
                <a:cs typeface="Arial" panose="020B0604020202020204" pitchFamily="34" charset="0"/>
              </a:rPr>
              <a:t>Job Description w/ % of Time Assigned</a:t>
            </a:r>
          </a:p>
          <a:p>
            <a:pPr marL="285750" indent="-285750">
              <a:lnSpc>
                <a:spcPct val="140000"/>
              </a:lnSpc>
              <a:buFont typeface="Arial" panose="020B0604020202020204" pitchFamily="34" charset="0"/>
              <a:buChar char="•"/>
              <a:defRPr/>
            </a:pPr>
            <a:r>
              <a:rPr lang="en-US">
                <a:solidFill>
                  <a:srgbClr val="093B60"/>
                </a:solidFill>
                <a:latin typeface="Arial" panose="020B0604020202020204" pitchFamily="34" charset="0"/>
                <a:ea typeface="AECOM Sans" panose="020B0504020202020204" pitchFamily="34" charset="0"/>
                <a:cs typeface="Arial" panose="020B0604020202020204" pitchFamily="34" charset="0"/>
              </a:rPr>
              <a:t>Letters of Support (Optional, agencies and/or client letters not MPO or RPO)</a:t>
            </a:r>
          </a:p>
          <a:p>
            <a:pPr marL="285750" indent="-285750">
              <a:lnSpc>
                <a:spcPct val="140000"/>
              </a:lnSpc>
              <a:buFont typeface="Arial" panose="020B0604020202020204" pitchFamily="34" charset="0"/>
              <a:buChar char="•"/>
              <a:defRPr/>
            </a:pPr>
            <a:r>
              <a:rPr lang="en-US">
                <a:solidFill>
                  <a:srgbClr val="093B60"/>
                </a:solidFill>
                <a:latin typeface="Arial" panose="020B0604020202020204" pitchFamily="34" charset="0"/>
                <a:ea typeface="AECOM Sans" panose="020B0504020202020204" pitchFamily="34" charset="0"/>
                <a:cs typeface="Arial" panose="020B0604020202020204" pitchFamily="34" charset="0"/>
              </a:rPr>
              <a:t>Pictures (Optional)</a:t>
            </a:r>
          </a:p>
          <a:p>
            <a:pPr marL="285750" lvl="0" indent="-285750">
              <a:lnSpc>
                <a:spcPct val="140000"/>
              </a:lnSpc>
              <a:buFont typeface="Arial" panose="020B0604020202020204" pitchFamily="34" charset="0"/>
              <a:buChar char="•"/>
              <a:defRPr/>
            </a:pPr>
            <a:r>
              <a:rPr lang="en-US">
                <a:solidFill>
                  <a:srgbClr val="093B60"/>
                </a:solidFill>
                <a:latin typeface="Arial" panose="020B0604020202020204" pitchFamily="34" charset="0"/>
                <a:ea typeface="AECOM Sans" panose="020B0504020202020204" pitchFamily="34" charset="0"/>
                <a:cs typeface="Arial" panose="020B0604020202020204" pitchFamily="34" charset="0"/>
              </a:rPr>
              <a:t>Charts and/or Graphs (Optional)</a:t>
            </a:r>
          </a:p>
          <a:p>
            <a:pPr marL="285750" lvl="0" indent="-285750">
              <a:lnSpc>
                <a:spcPct val="140000"/>
              </a:lnSpc>
              <a:buFont typeface="Arial" panose="020B0604020202020204" pitchFamily="34" charset="0"/>
              <a:buChar char="•"/>
              <a:defRPr/>
            </a:pPr>
            <a:r>
              <a:rPr lang="en-US">
                <a:solidFill>
                  <a:srgbClr val="093B60"/>
                </a:solidFill>
                <a:latin typeface="Arial" panose="020B0604020202020204" pitchFamily="34" charset="0"/>
                <a:ea typeface="AECOM Sans" panose="020B0504020202020204" pitchFamily="34" charset="0"/>
                <a:cs typeface="Arial" panose="020B0604020202020204" pitchFamily="34" charset="0"/>
              </a:rPr>
              <a:t>Route Schedules (Optional)</a:t>
            </a:r>
          </a:p>
          <a:p>
            <a:pPr marL="285750" lvl="0" indent="-285750">
              <a:lnSpc>
                <a:spcPct val="140000"/>
              </a:lnSpc>
              <a:buFont typeface="Arial" panose="020B0604020202020204" pitchFamily="34" charset="0"/>
              <a:buChar char="•"/>
              <a:defRPr/>
            </a:pPr>
            <a:r>
              <a:rPr lang="en-US">
                <a:solidFill>
                  <a:srgbClr val="093B60"/>
                </a:solidFill>
                <a:latin typeface="Arial" panose="020B0604020202020204" pitchFamily="34" charset="0"/>
                <a:ea typeface="AECOM Sans" panose="020B0504020202020204" pitchFamily="34" charset="0"/>
                <a:cs typeface="Arial" panose="020B0604020202020204" pitchFamily="34" charset="0"/>
              </a:rPr>
              <a:t>Marketing Plan (Optional)</a:t>
            </a:r>
          </a:p>
          <a:p>
            <a:pPr marL="285750" lvl="0" indent="-285750">
              <a:lnSpc>
                <a:spcPct val="140000"/>
              </a:lnSpc>
              <a:buFont typeface="Arial" panose="020B0604020202020204" pitchFamily="34" charset="0"/>
              <a:buChar char="•"/>
              <a:defRPr/>
            </a:pPr>
            <a:r>
              <a:rPr lang="en-US">
                <a:solidFill>
                  <a:srgbClr val="093B60"/>
                </a:solidFill>
                <a:latin typeface="Arial" panose="020B0604020202020204" pitchFamily="34" charset="0"/>
                <a:ea typeface="AECOM Sans" panose="020B0504020202020204" pitchFamily="34" charset="0"/>
                <a:cs typeface="Arial" panose="020B0604020202020204" pitchFamily="34" charset="0"/>
              </a:rPr>
              <a:t>Unified Application Checklist</a:t>
            </a:r>
          </a:p>
        </p:txBody>
      </p:sp>
      <p:sp>
        <p:nvSpPr>
          <p:cNvPr id="11" name="TextBox 10">
            <a:extLst>
              <a:ext uri="{FF2B5EF4-FFF2-40B4-BE49-F238E27FC236}">
                <a16:creationId xmlns:a16="http://schemas.microsoft.com/office/drawing/2014/main" id="{853622C0-028C-4DFE-9A3E-272ACBE6FBA5}"/>
              </a:ext>
            </a:extLst>
          </p:cNvPr>
          <p:cNvSpPr txBox="1"/>
          <p:nvPr/>
        </p:nvSpPr>
        <p:spPr>
          <a:xfrm>
            <a:off x="525910" y="689847"/>
            <a:ext cx="11570840" cy="461665"/>
          </a:xfrm>
          <a:prstGeom prst="rect">
            <a:avLst/>
          </a:prstGeom>
          <a:noFill/>
        </p:spPr>
        <p:txBody>
          <a:bodyPr wrap="square" rtlCol="0">
            <a:spAutoFit/>
          </a:bodyPr>
          <a:lstStyle/>
          <a:p>
            <a:r>
              <a:rPr lang="en-US" sz="2400" b="1">
                <a:solidFill>
                  <a:srgbClr val="093B60"/>
                </a:solidFill>
                <a:latin typeface="Arial" panose="020B0604020202020204" pitchFamily="34" charset="0"/>
                <a:ea typeface="AECOM Sans" panose="020B0504020202020204" pitchFamily="34" charset="0"/>
                <a:cs typeface="Arial" panose="020B0604020202020204" pitchFamily="34" charset="0"/>
              </a:rPr>
              <a:t>3.4	Mobility Manager Program Submittals</a:t>
            </a:r>
          </a:p>
        </p:txBody>
      </p:sp>
    </p:spTree>
    <p:extLst>
      <p:ext uri="{BB962C8B-B14F-4D97-AF65-F5344CB8AC3E}">
        <p14:creationId xmlns:p14="http://schemas.microsoft.com/office/powerpoint/2010/main" val="346325807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Top Corners Rounded 28">
            <a:extLst>
              <a:ext uri="{FF2B5EF4-FFF2-40B4-BE49-F238E27FC236}">
                <a16:creationId xmlns:a16="http://schemas.microsoft.com/office/drawing/2014/main" id="{992FD9FE-DA50-43E7-9EB4-D1EA19BDD280}"/>
              </a:ext>
            </a:extLst>
          </p:cNvPr>
          <p:cNvSpPr/>
          <p:nvPr/>
        </p:nvSpPr>
        <p:spPr>
          <a:xfrm rot="16200000">
            <a:off x="4182221" y="-1678420"/>
            <a:ext cx="3899379" cy="10335259"/>
          </a:xfrm>
          <a:prstGeom prst="round2SameRect">
            <a:avLst>
              <a:gd name="adj1" fmla="val 7864"/>
              <a:gd name="adj2" fmla="val 9501"/>
            </a:avLst>
          </a:prstGeom>
          <a:solidFill>
            <a:srgbClr val="093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Top Corners Rounded 31">
            <a:extLst>
              <a:ext uri="{FF2B5EF4-FFF2-40B4-BE49-F238E27FC236}">
                <a16:creationId xmlns:a16="http://schemas.microsoft.com/office/drawing/2014/main" id="{540484C9-4D5D-47B5-A516-F5AAC17F0034}"/>
              </a:ext>
            </a:extLst>
          </p:cNvPr>
          <p:cNvSpPr/>
          <p:nvPr/>
        </p:nvSpPr>
        <p:spPr>
          <a:xfrm>
            <a:off x="957644" y="1539526"/>
            <a:ext cx="10332656" cy="471684"/>
          </a:xfrm>
          <a:prstGeom prst="round2SameRect">
            <a:avLst>
              <a:gd name="adj1" fmla="val 50000"/>
              <a:gd name="adj2" fmla="val 0"/>
            </a:avLst>
          </a:prstGeom>
          <a:solidFill>
            <a:srgbClr val="29AAE2"/>
          </a:solidFill>
          <a:ln>
            <a:solidFill>
              <a:srgbClr val="29AA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5D462D9-800E-451E-A8E6-5DF1D145BC67}"/>
              </a:ext>
            </a:extLst>
          </p:cNvPr>
          <p:cNvSpPr/>
          <p:nvPr/>
        </p:nvSpPr>
        <p:spPr>
          <a:xfrm rot="5400000">
            <a:off x="5910806" y="-5910805"/>
            <a:ext cx="370390" cy="12192001"/>
          </a:xfrm>
          <a:prstGeom prst="rect">
            <a:avLst/>
          </a:prstGeom>
          <a:solidFill>
            <a:srgbClr val="093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45261EF3-36AA-46BC-9505-57A9573B3DF8}"/>
              </a:ext>
            </a:extLst>
          </p:cNvPr>
          <p:cNvSpPr txBox="1"/>
          <p:nvPr/>
        </p:nvSpPr>
        <p:spPr>
          <a:xfrm>
            <a:off x="525910" y="689847"/>
            <a:ext cx="11570840" cy="461665"/>
          </a:xfrm>
          <a:prstGeom prst="rect">
            <a:avLst/>
          </a:prstGeom>
          <a:noFill/>
        </p:spPr>
        <p:txBody>
          <a:bodyPr wrap="square" rtlCol="0">
            <a:spAutoFit/>
          </a:bodyPr>
          <a:lstStyle/>
          <a:p>
            <a:r>
              <a:rPr lang="en-US" sz="2400" b="1">
                <a:solidFill>
                  <a:srgbClr val="093B60"/>
                </a:solidFill>
                <a:latin typeface="Arial" panose="020B0604020202020204" pitchFamily="34" charset="0"/>
                <a:ea typeface="AECOM Sans" panose="020B0504020202020204" pitchFamily="34" charset="0"/>
                <a:cs typeface="Arial" panose="020B0604020202020204" pitchFamily="34" charset="0"/>
              </a:rPr>
              <a:t>3.4	Mobility Manager Program Helpful Hints</a:t>
            </a:r>
          </a:p>
        </p:txBody>
      </p:sp>
      <p:sp>
        <p:nvSpPr>
          <p:cNvPr id="20" name="Rectangle 19">
            <a:extLst>
              <a:ext uri="{FF2B5EF4-FFF2-40B4-BE49-F238E27FC236}">
                <a16:creationId xmlns:a16="http://schemas.microsoft.com/office/drawing/2014/main" id="{DF2E5BA8-C8D6-4C75-A8A6-81064C1CDDDC}"/>
              </a:ext>
            </a:extLst>
          </p:cNvPr>
          <p:cNvSpPr/>
          <p:nvPr/>
        </p:nvSpPr>
        <p:spPr>
          <a:xfrm rot="5400000">
            <a:off x="6073142" y="-5707024"/>
            <a:ext cx="45719" cy="12192002"/>
          </a:xfrm>
          <a:prstGeom prst="rect">
            <a:avLst/>
          </a:prstGeom>
          <a:solidFill>
            <a:srgbClr val="29A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1718DDF-3AEE-4F66-8379-F1A563006FB1}"/>
              </a:ext>
            </a:extLst>
          </p:cNvPr>
          <p:cNvSpPr txBox="1"/>
          <p:nvPr/>
        </p:nvSpPr>
        <p:spPr>
          <a:xfrm>
            <a:off x="208347" y="-47587"/>
            <a:ext cx="2545209" cy="430887"/>
          </a:xfrm>
          <a:prstGeom prst="rect">
            <a:avLst/>
          </a:prstGeom>
          <a:noFill/>
        </p:spPr>
        <p:txBody>
          <a:bodyPr wrap="square" rtlCol="0">
            <a:spAutoFit/>
          </a:bodyPr>
          <a:lstStyle/>
          <a:p>
            <a:r>
              <a:rPr lang="en-US" sz="2200" b="1">
                <a:solidFill>
                  <a:schemeClr val="bg1"/>
                </a:solidFill>
                <a:latin typeface="Arial" panose="020B0604020202020204" pitchFamily="34" charset="0"/>
                <a:ea typeface="AECOM Sans" panose="020B0504020202020204" pitchFamily="34" charset="0"/>
                <a:cs typeface="Arial" panose="020B0604020202020204" pitchFamily="34" charset="0"/>
              </a:rPr>
              <a:t>ncdot.gov</a:t>
            </a:r>
          </a:p>
        </p:txBody>
      </p:sp>
      <p:sp>
        <p:nvSpPr>
          <p:cNvPr id="27" name="Rectangle 26">
            <a:extLst>
              <a:ext uri="{FF2B5EF4-FFF2-40B4-BE49-F238E27FC236}">
                <a16:creationId xmlns:a16="http://schemas.microsoft.com/office/drawing/2014/main" id="{018F1A25-02F7-428D-80C5-EE99A3D7A127}"/>
              </a:ext>
            </a:extLst>
          </p:cNvPr>
          <p:cNvSpPr/>
          <p:nvPr/>
        </p:nvSpPr>
        <p:spPr>
          <a:xfrm>
            <a:off x="1177963" y="1591501"/>
            <a:ext cx="5031208" cy="400110"/>
          </a:xfrm>
          <a:prstGeom prst="rect">
            <a:avLst/>
          </a:prstGeom>
        </p:spPr>
        <p:txBody>
          <a:bodyPr wrap="square">
            <a:spAutoFit/>
          </a:bodyPr>
          <a:lstStyle/>
          <a:p>
            <a:r>
              <a:rPr lang="en-US" sz="2000" b="1">
                <a:solidFill>
                  <a:schemeClr val="bg1"/>
                </a:solidFill>
                <a:latin typeface="Arial" panose="020B0604020202020204" pitchFamily="34" charset="0"/>
                <a:ea typeface="AECOM Sans" panose="020B0504020202020204" pitchFamily="34" charset="0"/>
                <a:cs typeface="Arial" panose="020B0604020202020204" pitchFamily="34" charset="0"/>
              </a:rPr>
              <a:t>Quick Tips</a:t>
            </a:r>
          </a:p>
        </p:txBody>
      </p:sp>
      <p:sp>
        <p:nvSpPr>
          <p:cNvPr id="28" name="Rectangle 27">
            <a:extLst>
              <a:ext uri="{FF2B5EF4-FFF2-40B4-BE49-F238E27FC236}">
                <a16:creationId xmlns:a16="http://schemas.microsoft.com/office/drawing/2014/main" id="{653D1056-77F2-43E1-B75A-7AE91D56AA68}"/>
              </a:ext>
            </a:extLst>
          </p:cNvPr>
          <p:cNvSpPr/>
          <p:nvPr/>
        </p:nvSpPr>
        <p:spPr>
          <a:xfrm>
            <a:off x="1259242" y="2262711"/>
            <a:ext cx="9735578" cy="3385542"/>
          </a:xfrm>
          <a:prstGeom prst="rect">
            <a:avLst/>
          </a:prstGeom>
        </p:spPr>
        <p:txBody>
          <a:bodyPr wrap="square">
            <a:spAutoFit/>
          </a:bodyPr>
          <a:lstStyle/>
          <a:p>
            <a:pPr marL="342900" indent="-342900">
              <a:spcAft>
                <a:spcPts val="1200"/>
              </a:spcAft>
              <a:buFont typeface="+mj-lt"/>
              <a:buAutoNum type="arabicPeriod"/>
            </a:pPr>
            <a:r>
              <a:rPr lang="en-US">
                <a:solidFill>
                  <a:schemeClr val="bg1"/>
                </a:solidFill>
                <a:latin typeface="Arial" panose="020B0604020202020204" pitchFamily="34" charset="0"/>
                <a:cs typeface="Arial" panose="020B0604020202020204" pitchFamily="34" charset="0"/>
              </a:rPr>
              <a:t>Multi-county participation no longer required</a:t>
            </a:r>
          </a:p>
          <a:p>
            <a:pPr marL="342900" indent="-342900">
              <a:spcAft>
                <a:spcPts val="1200"/>
              </a:spcAft>
              <a:buFont typeface="+mj-lt"/>
              <a:buAutoNum type="arabicPeriod"/>
            </a:pPr>
            <a:r>
              <a:rPr lang="en-US">
                <a:solidFill>
                  <a:schemeClr val="bg1"/>
                </a:solidFill>
                <a:latin typeface="Arial" panose="020B0604020202020204" pitchFamily="34" charset="0"/>
                <a:cs typeface="Arial" panose="020B0604020202020204" pitchFamily="34" charset="0"/>
              </a:rPr>
              <a:t>1 position only per applicant</a:t>
            </a:r>
          </a:p>
          <a:p>
            <a:pPr marL="342900" indent="-342900">
              <a:spcAft>
                <a:spcPts val="1200"/>
              </a:spcAft>
              <a:buFont typeface="+mj-lt"/>
              <a:buAutoNum type="arabicPeriod"/>
            </a:pPr>
            <a:r>
              <a:rPr lang="en-US">
                <a:solidFill>
                  <a:schemeClr val="bg1"/>
                </a:solidFill>
                <a:latin typeface="Arial" panose="020B0604020202020204" pitchFamily="34" charset="0"/>
                <a:cs typeface="Arial" panose="020B0604020202020204" pitchFamily="34" charset="0"/>
              </a:rPr>
              <a:t>Section 5310 funding is allocated based on systematic set of project scoring criteria</a:t>
            </a:r>
          </a:p>
          <a:p>
            <a:pPr marL="342900" indent="-342900">
              <a:spcAft>
                <a:spcPts val="1200"/>
              </a:spcAft>
              <a:buFont typeface="+mj-lt"/>
              <a:buAutoNum type="arabicPeriod"/>
            </a:pPr>
            <a:r>
              <a:rPr lang="en-US">
                <a:solidFill>
                  <a:schemeClr val="bg1"/>
                </a:solidFill>
                <a:latin typeface="Arial" panose="020B0604020202020204" pitchFamily="34" charset="0"/>
                <a:cs typeface="Arial" panose="020B0604020202020204" pitchFamily="34" charset="0"/>
              </a:rPr>
              <a:t>The progress report submitted quarterly or with each claim </a:t>
            </a:r>
          </a:p>
          <a:p>
            <a:pPr marL="342900" indent="-342900">
              <a:spcAft>
                <a:spcPts val="1200"/>
              </a:spcAft>
              <a:buFont typeface="+mj-lt"/>
              <a:buAutoNum type="arabicPeriod"/>
            </a:pPr>
            <a:r>
              <a:rPr lang="en-US">
                <a:solidFill>
                  <a:schemeClr val="bg1"/>
                </a:solidFill>
                <a:latin typeface="Arial" panose="020B0604020202020204" pitchFamily="34" charset="0"/>
                <a:cs typeface="Arial" panose="020B0604020202020204" pitchFamily="34" charset="0"/>
              </a:rPr>
              <a:t>Not eligible for marketing and general administrative duties </a:t>
            </a:r>
          </a:p>
          <a:p>
            <a:pPr marL="342900" indent="-342900">
              <a:spcAft>
                <a:spcPts val="1200"/>
              </a:spcAft>
              <a:buFont typeface="+mj-lt"/>
              <a:buAutoNum type="arabicPeriod"/>
            </a:pPr>
            <a:r>
              <a:rPr lang="en-US">
                <a:solidFill>
                  <a:schemeClr val="bg1"/>
                </a:solidFill>
                <a:latin typeface="Arial" panose="020B0604020202020204" pitchFamily="34" charset="0"/>
                <a:cs typeface="Arial" panose="020B0604020202020204" pitchFamily="34" charset="0"/>
              </a:rPr>
              <a:t>Matching funds are 80% federal, 10% state, and 10% local</a:t>
            </a:r>
          </a:p>
          <a:p>
            <a:pPr marL="342900" indent="-342900">
              <a:spcAft>
                <a:spcPts val="1200"/>
              </a:spcAft>
              <a:buFont typeface="+mj-lt"/>
              <a:buAutoNum type="arabicPeriod"/>
            </a:pPr>
            <a:r>
              <a:rPr lang="en-US">
                <a:solidFill>
                  <a:schemeClr val="bg1"/>
                </a:solidFill>
                <a:latin typeface="Arial" panose="020B0604020202020204" pitchFamily="34" charset="0"/>
                <a:cs typeface="Arial" panose="020B0604020202020204" pitchFamily="34" charset="0"/>
              </a:rPr>
              <a:t>Statewide Locally Coordinated Plan </a:t>
            </a:r>
          </a:p>
          <a:p>
            <a:pPr>
              <a:spcAft>
                <a:spcPts val="1200"/>
              </a:spcAft>
            </a:pPr>
            <a:r>
              <a:rPr lang="en-US">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4589421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BC8DB4B-76F6-C492-9A59-D50B09F87D65}"/>
              </a:ext>
            </a:extLst>
          </p:cNvPr>
          <p:cNvPicPr>
            <a:picLocks noChangeAspect="1"/>
          </p:cNvPicPr>
          <p:nvPr/>
        </p:nvPicPr>
        <p:blipFill>
          <a:blip r:embed="rId3"/>
          <a:stretch>
            <a:fillRect/>
          </a:stretch>
        </p:blipFill>
        <p:spPr>
          <a:xfrm rot="172642">
            <a:off x="7343156" y="2446479"/>
            <a:ext cx="2339242" cy="3031175"/>
          </a:xfrm>
          <a:prstGeom prst="rect">
            <a:avLst/>
          </a:prstGeom>
          <a:effectLst>
            <a:outerShdw blurRad="50800" dist="38100" dir="5400000" algn="t" rotWithShape="0">
              <a:prstClr val="black">
                <a:alpha val="40000"/>
              </a:prstClr>
            </a:outerShdw>
          </a:effectLst>
        </p:spPr>
      </p:pic>
      <p:sp>
        <p:nvSpPr>
          <p:cNvPr id="5" name="Rectangle 4">
            <a:extLst>
              <a:ext uri="{FF2B5EF4-FFF2-40B4-BE49-F238E27FC236}">
                <a16:creationId xmlns:a16="http://schemas.microsoft.com/office/drawing/2014/main" id="{15D462D9-800E-451E-A8E6-5DF1D145BC67}"/>
              </a:ext>
            </a:extLst>
          </p:cNvPr>
          <p:cNvSpPr/>
          <p:nvPr/>
        </p:nvSpPr>
        <p:spPr>
          <a:xfrm rot="5400000">
            <a:off x="5910806" y="-5910805"/>
            <a:ext cx="370390" cy="12192001"/>
          </a:xfrm>
          <a:prstGeom prst="rect">
            <a:avLst/>
          </a:prstGeom>
          <a:solidFill>
            <a:srgbClr val="093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F2E5BA8-C8D6-4C75-A8A6-81064C1CDDDC}"/>
              </a:ext>
            </a:extLst>
          </p:cNvPr>
          <p:cNvSpPr/>
          <p:nvPr/>
        </p:nvSpPr>
        <p:spPr>
          <a:xfrm rot="5400000">
            <a:off x="6073142" y="-5707024"/>
            <a:ext cx="45719" cy="12192002"/>
          </a:xfrm>
          <a:prstGeom prst="rect">
            <a:avLst/>
          </a:prstGeom>
          <a:solidFill>
            <a:srgbClr val="29A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1718DDF-3AEE-4F66-8379-F1A563006FB1}"/>
              </a:ext>
            </a:extLst>
          </p:cNvPr>
          <p:cNvSpPr txBox="1"/>
          <p:nvPr/>
        </p:nvSpPr>
        <p:spPr>
          <a:xfrm>
            <a:off x="208347" y="-47587"/>
            <a:ext cx="2545209" cy="430887"/>
          </a:xfrm>
          <a:prstGeom prst="rect">
            <a:avLst/>
          </a:prstGeom>
          <a:noFill/>
        </p:spPr>
        <p:txBody>
          <a:bodyPr wrap="square" rtlCol="0">
            <a:spAutoFit/>
          </a:bodyPr>
          <a:lstStyle/>
          <a:p>
            <a:r>
              <a:rPr lang="en-US" sz="2200" b="1">
                <a:solidFill>
                  <a:schemeClr val="bg1"/>
                </a:solidFill>
                <a:latin typeface="Arial" panose="020B0604020202020204" pitchFamily="34" charset="0"/>
                <a:ea typeface="AECOM Sans" panose="020B0504020202020204" pitchFamily="34" charset="0"/>
                <a:cs typeface="Arial" panose="020B0604020202020204" pitchFamily="34" charset="0"/>
              </a:rPr>
              <a:t>ncdot.gov</a:t>
            </a:r>
          </a:p>
        </p:txBody>
      </p:sp>
      <p:sp>
        <p:nvSpPr>
          <p:cNvPr id="8" name="TextBox 7">
            <a:extLst>
              <a:ext uri="{FF2B5EF4-FFF2-40B4-BE49-F238E27FC236}">
                <a16:creationId xmlns:a16="http://schemas.microsoft.com/office/drawing/2014/main" id="{5FF58A6D-F28F-4E21-B210-3EA91EBFCE4F}"/>
              </a:ext>
            </a:extLst>
          </p:cNvPr>
          <p:cNvSpPr txBox="1"/>
          <p:nvPr/>
        </p:nvSpPr>
        <p:spPr>
          <a:xfrm>
            <a:off x="664805" y="1429522"/>
            <a:ext cx="8486010" cy="872034"/>
          </a:xfrm>
          <a:prstGeom prst="rect">
            <a:avLst/>
          </a:prstGeom>
          <a:noFill/>
        </p:spPr>
        <p:txBody>
          <a:bodyPr wrap="square" rtlCol="0">
            <a:spAutoFit/>
          </a:bodyPr>
          <a:lstStyle/>
          <a:p>
            <a:pPr marL="285750" lvl="0" indent="-285750">
              <a:lnSpc>
                <a:spcPct val="150000"/>
              </a:lnSpc>
              <a:buFont typeface="Arial" panose="020B0604020202020204" pitchFamily="34" charset="0"/>
              <a:buChar char="•"/>
              <a:defRPr/>
            </a:pPr>
            <a:r>
              <a:rPr lang="en-US">
                <a:solidFill>
                  <a:srgbClr val="093B60"/>
                </a:solidFill>
                <a:latin typeface="Arial" panose="020B0604020202020204" pitchFamily="34" charset="0"/>
                <a:ea typeface="AECOM Sans" panose="020B0504020202020204" pitchFamily="34" charset="0"/>
                <a:cs typeface="Arial" panose="020B0604020202020204" pitchFamily="34" charset="0"/>
              </a:rPr>
              <a:t>Rural State Operating Grant (RO) Application</a:t>
            </a:r>
          </a:p>
          <a:p>
            <a:pPr marL="285750" lvl="0" indent="-285750">
              <a:lnSpc>
                <a:spcPct val="150000"/>
              </a:lnSpc>
              <a:buFont typeface="Arial" panose="020B0604020202020204" pitchFamily="34" charset="0"/>
              <a:buChar char="•"/>
              <a:defRPr/>
            </a:pPr>
            <a:r>
              <a:rPr lang="en-US">
                <a:solidFill>
                  <a:srgbClr val="093B60"/>
                </a:solidFill>
                <a:latin typeface="Arial" panose="020B0604020202020204" pitchFamily="34" charset="0"/>
                <a:ea typeface="AECOM Sans" panose="020B0504020202020204" pitchFamily="34" charset="0"/>
                <a:cs typeface="Arial" panose="020B0604020202020204" pitchFamily="34" charset="0"/>
              </a:rPr>
              <a:t>Unified Application Checklist</a:t>
            </a:r>
          </a:p>
        </p:txBody>
      </p:sp>
      <p:sp>
        <p:nvSpPr>
          <p:cNvPr id="11" name="TextBox 10">
            <a:extLst>
              <a:ext uri="{FF2B5EF4-FFF2-40B4-BE49-F238E27FC236}">
                <a16:creationId xmlns:a16="http://schemas.microsoft.com/office/drawing/2014/main" id="{853622C0-028C-4DFE-9A3E-272ACBE6FBA5}"/>
              </a:ext>
            </a:extLst>
          </p:cNvPr>
          <p:cNvSpPr txBox="1"/>
          <p:nvPr/>
        </p:nvSpPr>
        <p:spPr>
          <a:xfrm>
            <a:off x="525910" y="689847"/>
            <a:ext cx="11570840" cy="461665"/>
          </a:xfrm>
          <a:prstGeom prst="rect">
            <a:avLst/>
          </a:prstGeom>
          <a:noFill/>
        </p:spPr>
        <p:txBody>
          <a:bodyPr wrap="square" rtlCol="0">
            <a:spAutoFit/>
          </a:bodyPr>
          <a:lstStyle/>
          <a:p>
            <a:r>
              <a:rPr lang="en-US" sz="2400" b="1">
                <a:solidFill>
                  <a:srgbClr val="093B60"/>
                </a:solidFill>
                <a:latin typeface="Arial" panose="020B0604020202020204" pitchFamily="34" charset="0"/>
                <a:ea typeface="AECOM Sans" panose="020B0504020202020204" pitchFamily="34" charset="0"/>
                <a:cs typeface="Arial" panose="020B0604020202020204" pitchFamily="34" charset="0"/>
              </a:rPr>
              <a:t>3.4	Rural State Operating Program Submittals</a:t>
            </a:r>
          </a:p>
        </p:txBody>
      </p:sp>
      <p:sp>
        <p:nvSpPr>
          <p:cNvPr id="2" name="Rectangle 1">
            <a:extLst>
              <a:ext uri="{FF2B5EF4-FFF2-40B4-BE49-F238E27FC236}">
                <a16:creationId xmlns:a16="http://schemas.microsoft.com/office/drawing/2014/main" id="{DA778D13-C63F-2053-FA24-598C6B0A2E46}"/>
              </a:ext>
            </a:extLst>
          </p:cNvPr>
          <p:cNvSpPr/>
          <p:nvPr/>
        </p:nvSpPr>
        <p:spPr>
          <a:xfrm rot="21363103">
            <a:off x="4822273" y="2977886"/>
            <a:ext cx="264884" cy="11079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164982F-12FB-B3AD-E823-12F901CA94CB}"/>
              </a:ext>
            </a:extLst>
          </p:cNvPr>
          <p:cNvSpPr/>
          <p:nvPr/>
        </p:nvSpPr>
        <p:spPr>
          <a:xfrm rot="21363103">
            <a:off x="4907553" y="5231929"/>
            <a:ext cx="1050146" cy="9665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DFFCD120-09CA-DBD1-A55F-7708B0629337}"/>
              </a:ext>
            </a:extLst>
          </p:cNvPr>
          <p:cNvPicPr>
            <a:picLocks noChangeAspect="1"/>
          </p:cNvPicPr>
          <p:nvPr/>
        </p:nvPicPr>
        <p:blipFill>
          <a:blip r:embed="rId4"/>
          <a:stretch>
            <a:fillRect/>
          </a:stretch>
        </p:blipFill>
        <p:spPr>
          <a:xfrm rot="21129853">
            <a:off x="6237958" y="2446481"/>
            <a:ext cx="2333623" cy="3031174"/>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80153952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Top Corners Rounded 28">
            <a:extLst>
              <a:ext uri="{FF2B5EF4-FFF2-40B4-BE49-F238E27FC236}">
                <a16:creationId xmlns:a16="http://schemas.microsoft.com/office/drawing/2014/main" id="{31CFEF0A-995A-4356-BA1B-25DA3898D871}"/>
              </a:ext>
            </a:extLst>
          </p:cNvPr>
          <p:cNvSpPr/>
          <p:nvPr/>
        </p:nvSpPr>
        <p:spPr>
          <a:xfrm rot="16200000">
            <a:off x="4685517" y="-2181720"/>
            <a:ext cx="2892780" cy="10335259"/>
          </a:xfrm>
          <a:prstGeom prst="round2SameRect">
            <a:avLst>
              <a:gd name="adj1" fmla="val 7579"/>
              <a:gd name="adj2" fmla="val 8647"/>
            </a:avLst>
          </a:prstGeom>
          <a:solidFill>
            <a:srgbClr val="093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Top Corners Rounded 32">
            <a:extLst>
              <a:ext uri="{FF2B5EF4-FFF2-40B4-BE49-F238E27FC236}">
                <a16:creationId xmlns:a16="http://schemas.microsoft.com/office/drawing/2014/main" id="{C4F9ABB4-3B7C-4226-A274-70D1E2D4EE61}"/>
              </a:ext>
            </a:extLst>
          </p:cNvPr>
          <p:cNvSpPr/>
          <p:nvPr/>
        </p:nvSpPr>
        <p:spPr>
          <a:xfrm>
            <a:off x="957644" y="1539526"/>
            <a:ext cx="10332656" cy="471684"/>
          </a:xfrm>
          <a:prstGeom prst="round2SameRect">
            <a:avLst>
              <a:gd name="adj1" fmla="val 50000"/>
              <a:gd name="adj2" fmla="val 0"/>
            </a:avLst>
          </a:prstGeom>
          <a:solidFill>
            <a:srgbClr val="29AAE2"/>
          </a:solidFill>
          <a:ln>
            <a:solidFill>
              <a:srgbClr val="29AA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5D462D9-800E-451E-A8E6-5DF1D145BC67}"/>
              </a:ext>
            </a:extLst>
          </p:cNvPr>
          <p:cNvSpPr/>
          <p:nvPr/>
        </p:nvSpPr>
        <p:spPr>
          <a:xfrm rot="5400000">
            <a:off x="5910806" y="-5910805"/>
            <a:ext cx="370390" cy="12192001"/>
          </a:xfrm>
          <a:prstGeom prst="rect">
            <a:avLst/>
          </a:prstGeom>
          <a:solidFill>
            <a:srgbClr val="093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45261EF3-36AA-46BC-9505-57A9573B3DF8}"/>
              </a:ext>
            </a:extLst>
          </p:cNvPr>
          <p:cNvSpPr txBox="1"/>
          <p:nvPr/>
        </p:nvSpPr>
        <p:spPr>
          <a:xfrm>
            <a:off x="525910" y="689847"/>
            <a:ext cx="11570840" cy="461665"/>
          </a:xfrm>
          <a:prstGeom prst="rect">
            <a:avLst/>
          </a:prstGeom>
          <a:noFill/>
        </p:spPr>
        <p:txBody>
          <a:bodyPr wrap="square" rtlCol="0">
            <a:spAutoFit/>
          </a:bodyPr>
          <a:lstStyle/>
          <a:p>
            <a:r>
              <a:rPr lang="en-US" sz="2400" b="1">
                <a:solidFill>
                  <a:srgbClr val="093B60"/>
                </a:solidFill>
                <a:latin typeface="Arial" panose="020B0604020202020204" pitchFamily="34" charset="0"/>
                <a:ea typeface="AECOM Sans" panose="020B0504020202020204" pitchFamily="34" charset="0"/>
                <a:cs typeface="Arial" panose="020B0604020202020204" pitchFamily="34" charset="0"/>
              </a:rPr>
              <a:t>3.4	Rural State Operating Program Helpful Hints</a:t>
            </a:r>
          </a:p>
        </p:txBody>
      </p:sp>
      <p:sp>
        <p:nvSpPr>
          <p:cNvPr id="20" name="Rectangle 19">
            <a:extLst>
              <a:ext uri="{FF2B5EF4-FFF2-40B4-BE49-F238E27FC236}">
                <a16:creationId xmlns:a16="http://schemas.microsoft.com/office/drawing/2014/main" id="{DF2E5BA8-C8D6-4C75-A8A6-81064C1CDDDC}"/>
              </a:ext>
            </a:extLst>
          </p:cNvPr>
          <p:cNvSpPr/>
          <p:nvPr/>
        </p:nvSpPr>
        <p:spPr>
          <a:xfrm rot="5400000">
            <a:off x="6073142" y="-5707024"/>
            <a:ext cx="45719" cy="12192002"/>
          </a:xfrm>
          <a:prstGeom prst="rect">
            <a:avLst/>
          </a:prstGeom>
          <a:solidFill>
            <a:srgbClr val="29A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1718DDF-3AEE-4F66-8379-F1A563006FB1}"/>
              </a:ext>
            </a:extLst>
          </p:cNvPr>
          <p:cNvSpPr txBox="1"/>
          <p:nvPr/>
        </p:nvSpPr>
        <p:spPr>
          <a:xfrm>
            <a:off x="208347" y="-47587"/>
            <a:ext cx="2545209" cy="430887"/>
          </a:xfrm>
          <a:prstGeom prst="rect">
            <a:avLst/>
          </a:prstGeom>
          <a:noFill/>
        </p:spPr>
        <p:txBody>
          <a:bodyPr wrap="square" rtlCol="0">
            <a:spAutoFit/>
          </a:bodyPr>
          <a:lstStyle/>
          <a:p>
            <a:r>
              <a:rPr lang="en-US" sz="2200" b="1">
                <a:solidFill>
                  <a:schemeClr val="bg1"/>
                </a:solidFill>
                <a:latin typeface="Arial" panose="020B0604020202020204" pitchFamily="34" charset="0"/>
                <a:ea typeface="AECOM Sans" panose="020B0504020202020204" pitchFamily="34" charset="0"/>
                <a:cs typeface="Arial" panose="020B0604020202020204" pitchFamily="34" charset="0"/>
              </a:rPr>
              <a:t>ncdot.gov</a:t>
            </a:r>
          </a:p>
        </p:txBody>
      </p:sp>
      <p:sp>
        <p:nvSpPr>
          <p:cNvPr id="27" name="Rectangle 26">
            <a:extLst>
              <a:ext uri="{FF2B5EF4-FFF2-40B4-BE49-F238E27FC236}">
                <a16:creationId xmlns:a16="http://schemas.microsoft.com/office/drawing/2014/main" id="{D4AE5DD5-0249-4EEB-86CF-5673CBABA9CB}"/>
              </a:ext>
            </a:extLst>
          </p:cNvPr>
          <p:cNvSpPr/>
          <p:nvPr/>
        </p:nvSpPr>
        <p:spPr>
          <a:xfrm>
            <a:off x="1177963" y="1591501"/>
            <a:ext cx="5031208" cy="400110"/>
          </a:xfrm>
          <a:prstGeom prst="rect">
            <a:avLst/>
          </a:prstGeom>
        </p:spPr>
        <p:txBody>
          <a:bodyPr wrap="square">
            <a:spAutoFit/>
          </a:bodyPr>
          <a:lstStyle/>
          <a:p>
            <a:r>
              <a:rPr lang="en-US" sz="2000" b="1">
                <a:solidFill>
                  <a:schemeClr val="bg1"/>
                </a:solidFill>
                <a:latin typeface="Arial" panose="020B0604020202020204" pitchFamily="34" charset="0"/>
                <a:ea typeface="AECOM Sans" panose="020B0504020202020204" pitchFamily="34" charset="0"/>
                <a:cs typeface="Arial" panose="020B0604020202020204" pitchFamily="34" charset="0"/>
              </a:rPr>
              <a:t>Quick Tips</a:t>
            </a:r>
          </a:p>
        </p:txBody>
      </p:sp>
      <p:sp>
        <p:nvSpPr>
          <p:cNvPr id="28" name="Rectangle 27">
            <a:extLst>
              <a:ext uri="{FF2B5EF4-FFF2-40B4-BE49-F238E27FC236}">
                <a16:creationId xmlns:a16="http://schemas.microsoft.com/office/drawing/2014/main" id="{FC125FB0-2B78-43AC-8CE9-04B9515F117A}"/>
              </a:ext>
            </a:extLst>
          </p:cNvPr>
          <p:cNvSpPr/>
          <p:nvPr/>
        </p:nvSpPr>
        <p:spPr>
          <a:xfrm>
            <a:off x="1259242" y="2262711"/>
            <a:ext cx="9357958" cy="2215991"/>
          </a:xfrm>
          <a:prstGeom prst="rect">
            <a:avLst/>
          </a:prstGeom>
        </p:spPr>
        <p:txBody>
          <a:bodyPr wrap="square">
            <a:spAutoFit/>
          </a:bodyPr>
          <a:lstStyle/>
          <a:p>
            <a:pPr marL="342900" indent="-342900">
              <a:spcAft>
                <a:spcPts val="1200"/>
              </a:spcAft>
              <a:buFont typeface="+mj-lt"/>
              <a:buAutoNum type="arabicPeriod"/>
            </a:pPr>
            <a:r>
              <a:rPr lang="en-US" dirty="0">
                <a:solidFill>
                  <a:schemeClr val="bg1"/>
                </a:solidFill>
                <a:latin typeface="Arial" panose="020B0604020202020204" pitchFamily="34" charset="0"/>
                <a:cs typeface="Arial" panose="020B0604020202020204" pitchFamily="34" charset="0"/>
              </a:rPr>
              <a:t>Purpose: To extend general transportation opportunities and increase ridership in our rural areas</a:t>
            </a:r>
          </a:p>
          <a:p>
            <a:pPr marL="342900" indent="-342900">
              <a:spcAft>
                <a:spcPts val="1200"/>
              </a:spcAft>
              <a:buFont typeface="+mj-lt"/>
              <a:buAutoNum type="arabicPeriod"/>
            </a:pPr>
            <a:r>
              <a:rPr lang="en-US" dirty="0">
                <a:solidFill>
                  <a:schemeClr val="bg1"/>
                </a:solidFill>
                <a:latin typeface="Arial" panose="020B0604020202020204" pitchFamily="34" charset="0"/>
                <a:cs typeface="Arial" panose="020B0604020202020204" pitchFamily="34" charset="0"/>
              </a:rPr>
              <a:t>The funding formula is 50% based on individuals in poverty and 50% based on service hours</a:t>
            </a:r>
          </a:p>
          <a:p>
            <a:pPr marL="342900" indent="-342900">
              <a:spcAft>
                <a:spcPts val="1200"/>
              </a:spcAft>
              <a:buFont typeface="+mj-lt"/>
              <a:buAutoNum type="arabicPeriod"/>
            </a:pPr>
            <a:r>
              <a:rPr lang="en-US" dirty="0">
                <a:solidFill>
                  <a:schemeClr val="bg1"/>
                </a:solidFill>
                <a:latin typeface="Arial" panose="020B0604020202020204" pitchFamily="34" charset="0"/>
                <a:cs typeface="Arial" panose="020B0604020202020204" pitchFamily="34" charset="0"/>
              </a:rPr>
              <a:t>Local match is 50%. ROAP funds are eligible for local match</a:t>
            </a:r>
          </a:p>
          <a:p>
            <a:pPr marL="342900" indent="-342900">
              <a:spcAft>
                <a:spcPts val="1200"/>
              </a:spcAft>
              <a:buFont typeface="+mj-lt"/>
              <a:buAutoNum type="arabicPeriod"/>
            </a:pPr>
            <a:r>
              <a:rPr lang="en-US" dirty="0">
                <a:solidFill>
                  <a:schemeClr val="bg1"/>
                </a:solidFill>
                <a:latin typeface="Arial" panose="020B0604020202020204" pitchFamily="34" charset="0"/>
                <a:cs typeface="Arial" panose="020B0604020202020204" pitchFamily="34" charset="0"/>
              </a:rPr>
              <a:t>Eligible systems are pre-identified, allocations will be provided by RGS</a:t>
            </a:r>
          </a:p>
        </p:txBody>
      </p:sp>
    </p:spTree>
    <p:extLst>
      <p:ext uri="{BB962C8B-B14F-4D97-AF65-F5344CB8AC3E}">
        <p14:creationId xmlns:p14="http://schemas.microsoft.com/office/powerpoint/2010/main" val="333013034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D462D9-800E-451E-A8E6-5DF1D145BC67}"/>
              </a:ext>
            </a:extLst>
          </p:cNvPr>
          <p:cNvSpPr/>
          <p:nvPr/>
        </p:nvSpPr>
        <p:spPr>
          <a:xfrm rot="5400000">
            <a:off x="5910806" y="-5910805"/>
            <a:ext cx="370390" cy="12192001"/>
          </a:xfrm>
          <a:prstGeom prst="rect">
            <a:avLst/>
          </a:prstGeom>
          <a:solidFill>
            <a:srgbClr val="093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F2E5BA8-C8D6-4C75-A8A6-81064C1CDDDC}"/>
              </a:ext>
            </a:extLst>
          </p:cNvPr>
          <p:cNvSpPr/>
          <p:nvPr/>
        </p:nvSpPr>
        <p:spPr>
          <a:xfrm rot="5400000">
            <a:off x="6073142" y="-5707024"/>
            <a:ext cx="45719" cy="12192002"/>
          </a:xfrm>
          <a:prstGeom prst="rect">
            <a:avLst/>
          </a:prstGeom>
          <a:solidFill>
            <a:srgbClr val="29A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1718DDF-3AEE-4F66-8379-F1A563006FB1}"/>
              </a:ext>
            </a:extLst>
          </p:cNvPr>
          <p:cNvSpPr txBox="1"/>
          <p:nvPr/>
        </p:nvSpPr>
        <p:spPr>
          <a:xfrm>
            <a:off x="208347" y="-47587"/>
            <a:ext cx="2545209" cy="430887"/>
          </a:xfrm>
          <a:prstGeom prst="rect">
            <a:avLst/>
          </a:prstGeom>
          <a:noFill/>
        </p:spPr>
        <p:txBody>
          <a:bodyPr wrap="square" rtlCol="0">
            <a:spAutoFit/>
          </a:bodyPr>
          <a:lstStyle/>
          <a:p>
            <a:r>
              <a:rPr lang="en-US" sz="2200" b="1">
                <a:solidFill>
                  <a:schemeClr val="bg1"/>
                </a:solidFill>
                <a:latin typeface="Arial" panose="020B0604020202020204" pitchFamily="34" charset="0"/>
                <a:ea typeface="AECOM Sans" panose="020B0504020202020204" pitchFamily="34" charset="0"/>
                <a:cs typeface="Arial" panose="020B0604020202020204" pitchFamily="34" charset="0"/>
              </a:rPr>
              <a:t>ncdot.gov</a:t>
            </a:r>
          </a:p>
        </p:txBody>
      </p:sp>
      <p:sp>
        <p:nvSpPr>
          <p:cNvPr id="8" name="TextBox 7">
            <a:extLst>
              <a:ext uri="{FF2B5EF4-FFF2-40B4-BE49-F238E27FC236}">
                <a16:creationId xmlns:a16="http://schemas.microsoft.com/office/drawing/2014/main" id="{5FF58A6D-F28F-4E21-B210-3EA91EBFCE4F}"/>
              </a:ext>
            </a:extLst>
          </p:cNvPr>
          <p:cNvSpPr txBox="1"/>
          <p:nvPr/>
        </p:nvSpPr>
        <p:spPr>
          <a:xfrm>
            <a:off x="664805" y="1415989"/>
            <a:ext cx="8486010" cy="2118529"/>
          </a:xfrm>
          <a:prstGeom prst="rect">
            <a:avLst/>
          </a:prstGeom>
          <a:noFill/>
        </p:spPr>
        <p:txBody>
          <a:bodyPr wrap="square" rtlCol="0">
            <a:spAutoFit/>
          </a:bodyPr>
          <a:lstStyle/>
          <a:p>
            <a:pPr marL="285750" lvl="0" indent="-285750">
              <a:lnSpc>
                <a:spcPct val="150000"/>
              </a:lnSpc>
              <a:buFont typeface="Arial" panose="020B0604020202020204" pitchFamily="34" charset="0"/>
              <a:buChar char="•"/>
              <a:defRPr/>
            </a:pPr>
            <a:r>
              <a:rPr lang="en-US">
                <a:solidFill>
                  <a:srgbClr val="093B60"/>
                </a:solidFill>
                <a:latin typeface="Arial" panose="020B0604020202020204" pitchFamily="34" charset="0"/>
                <a:ea typeface="AECOM Sans" panose="020B0504020202020204" pitchFamily="34" charset="0"/>
                <a:cs typeface="Arial" panose="020B0604020202020204" pitchFamily="34" charset="0"/>
              </a:rPr>
              <a:t>Project Funding Justification Form</a:t>
            </a:r>
          </a:p>
          <a:p>
            <a:pPr marL="285750" lvl="0" indent="-285750">
              <a:lnSpc>
                <a:spcPct val="150000"/>
              </a:lnSpc>
              <a:buFont typeface="Arial" panose="020B0604020202020204" pitchFamily="34" charset="0"/>
              <a:buChar char="•"/>
              <a:defRPr/>
            </a:pPr>
            <a:r>
              <a:rPr lang="en-US">
                <a:solidFill>
                  <a:srgbClr val="093B60"/>
                </a:solidFill>
                <a:latin typeface="Arial" panose="020B0604020202020204" pitchFamily="34" charset="0"/>
                <a:ea typeface="AECOM Sans" panose="020B0504020202020204" pitchFamily="34" charset="0"/>
                <a:cs typeface="Arial" panose="020B0604020202020204" pitchFamily="34" charset="0"/>
              </a:rPr>
              <a:t>Project Description</a:t>
            </a:r>
          </a:p>
          <a:p>
            <a:pPr marL="285750" lvl="0" indent="-285750">
              <a:lnSpc>
                <a:spcPct val="150000"/>
              </a:lnSpc>
              <a:buFont typeface="Arial" panose="020B0604020202020204" pitchFamily="34" charset="0"/>
              <a:buChar char="•"/>
              <a:defRPr/>
            </a:pPr>
            <a:r>
              <a:rPr lang="en-US">
                <a:solidFill>
                  <a:srgbClr val="093B60"/>
                </a:solidFill>
                <a:latin typeface="Arial" panose="020B0604020202020204" pitchFamily="34" charset="0"/>
                <a:ea typeface="AECOM Sans" panose="020B0504020202020204" pitchFamily="34" charset="0"/>
                <a:cs typeface="Arial" panose="020B0604020202020204" pitchFamily="34" charset="0"/>
              </a:rPr>
              <a:t>Local Funding Commitment Form</a:t>
            </a:r>
          </a:p>
          <a:p>
            <a:pPr marL="285750" lvl="0" indent="-285750">
              <a:lnSpc>
                <a:spcPct val="150000"/>
              </a:lnSpc>
              <a:buFont typeface="Arial" panose="020B0604020202020204" pitchFamily="34" charset="0"/>
              <a:buChar char="•"/>
              <a:defRPr/>
            </a:pPr>
            <a:r>
              <a:rPr lang="en-US">
                <a:solidFill>
                  <a:srgbClr val="093B60"/>
                </a:solidFill>
                <a:latin typeface="Arial" panose="020B0604020202020204" pitchFamily="34" charset="0"/>
                <a:ea typeface="AECOM Sans" panose="020B0504020202020204" pitchFamily="34" charset="0"/>
                <a:cs typeface="Arial" panose="020B0604020202020204" pitchFamily="34" charset="0"/>
              </a:rPr>
              <a:t>Project Analysis Form</a:t>
            </a:r>
          </a:p>
          <a:p>
            <a:pPr marL="285750" lvl="0" indent="-285750">
              <a:lnSpc>
                <a:spcPct val="150000"/>
              </a:lnSpc>
              <a:buFont typeface="Arial" panose="020B0604020202020204" pitchFamily="34" charset="0"/>
              <a:buChar char="•"/>
              <a:defRPr/>
            </a:pPr>
            <a:r>
              <a:rPr lang="en-US">
                <a:solidFill>
                  <a:srgbClr val="093B60"/>
                </a:solidFill>
                <a:latin typeface="Arial" panose="020B0604020202020204" pitchFamily="34" charset="0"/>
                <a:ea typeface="AECOM Sans" panose="020B0504020202020204" pitchFamily="34" charset="0"/>
                <a:cs typeface="Arial" panose="020B0604020202020204" pitchFamily="34" charset="0"/>
              </a:rPr>
              <a:t>Unified Application Checklist</a:t>
            </a:r>
          </a:p>
        </p:txBody>
      </p:sp>
      <p:sp>
        <p:nvSpPr>
          <p:cNvPr id="11" name="TextBox 10">
            <a:extLst>
              <a:ext uri="{FF2B5EF4-FFF2-40B4-BE49-F238E27FC236}">
                <a16:creationId xmlns:a16="http://schemas.microsoft.com/office/drawing/2014/main" id="{853622C0-028C-4DFE-9A3E-272ACBE6FBA5}"/>
              </a:ext>
            </a:extLst>
          </p:cNvPr>
          <p:cNvSpPr txBox="1"/>
          <p:nvPr/>
        </p:nvSpPr>
        <p:spPr>
          <a:xfrm>
            <a:off x="525910" y="689847"/>
            <a:ext cx="11570840" cy="461665"/>
          </a:xfrm>
          <a:prstGeom prst="rect">
            <a:avLst/>
          </a:prstGeom>
          <a:noFill/>
        </p:spPr>
        <p:txBody>
          <a:bodyPr wrap="square" rtlCol="0">
            <a:spAutoFit/>
          </a:bodyPr>
          <a:lstStyle/>
          <a:p>
            <a:r>
              <a:rPr lang="en-US" sz="2400" b="1">
                <a:solidFill>
                  <a:srgbClr val="093B60"/>
                </a:solidFill>
                <a:latin typeface="Arial" panose="020B0604020202020204" pitchFamily="34" charset="0"/>
                <a:ea typeface="AECOM Sans" panose="020B0504020202020204" pitchFamily="34" charset="0"/>
                <a:cs typeface="Arial" panose="020B0604020202020204" pitchFamily="34" charset="0"/>
              </a:rPr>
              <a:t>3.4	Travelers’ Aid Program Submittals</a:t>
            </a:r>
          </a:p>
        </p:txBody>
      </p:sp>
      <p:pic>
        <p:nvPicPr>
          <p:cNvPr id="14" name="Picture 13">
            <a:extLst>
              <a:ext uri="{FF2B5EF4-FFF2-40B4-BE49-F238E27FC236}">
                <a16:creationId xmlns:a16="http://schemas.microsoft.com/office/drawing/2014/main" id="{75E0A709-5352-E101-5CB6-5A8A2877ABF5}"/>
              </a:ext>
            </a:extLst>
          </p:cNvPr>
          <p:cNvPicPr>
            <a:picLocks noChangeAspect="1"/>
          </p:cNvPicPr>
          <p:nvPr/>
        </p:nvPicPr>
        <p:blipFill>
          <a:blip r:embed="rId3"/>
          <a:stretch>
            <a:fillRect/>
          </a:stretch>
        </p:blipFill>
        <p:spPr>
          <a:xfrm rot="21356880">
            <a:off x="4284228" y="3792804"/>
            <a:ext cx="2028071" cy="2630714"/>
          </a:xfrm>
          <a:prstGeom prst="rect">
            <a:avLst/>
          </a:prstGeom>
          <a:effectLst>
            <a:outerShdw blurRad="50800" dist="38100" dir="5400000" algn="t" rotWithShape="0">
              <a:prstClr val="black">
                <a:alpha val="40000"/>
              </a:prstClr>
            </a:outerShdw>
          </a:effectLst>
        </p:spPr>
      </p:pic>
      <p:pic>
        <p:nvPicPr>
          <p:cNvPr id="16" name="Picture 15">
            <a:extLst>
              <a:ext uri="{FF2B5EF4-FFF2-40B4-BE49-F238E27FC236}">
                <a16:creationId xmlns:a16="http://schemas.microsoft.com/office/drawing/2014/main" id="{6A71C3FF-0952-56F6-C142-E57FC18A0E4E}"/>
              </a:ext>
            </a:extLst>
          </p:cNvPr>
          <p:cNvPicPr>
            <a:picLocks noChangeAspect="1"/>
          </p:cNvPicPr>
          <p:nvPr/>
        </p:nvPicPr>
        <p:blipFill>
          <a:blip r:embed="rId4"/>
          <a:stretch>
            <a:fillRect/>
          </a:stretch>
        </p:blipFill>
        <p:spPr>
          <a:xfrm>
            <a:off x="6704014" y="3724438"/>
            <a:ext cx="2030321" cy="2636387"/>
          </a:xfrm>
          <a:prstGeom prst="rect">
            <a:avLst/>
          </a:prstGeom>
          <a:effectLst>
            <a:outerShdw blurRad="50800" dist="38100" dir="5400000" algn="t" rotWithShape="0">
              <a:prstClr val="black">
                <a:alpha val="40000"/>
              </a:prstClr>
            </a:outerShdw>
          </a:effectLst>
        </p:spPr>
      </p:pic>
      <p:pic>
        <p:nvPicPr>
          <p:cNvPr id="18" name="Picture 17">
            <a:extLst>
              <a:ext uri="{FF2B5EF4-FFF2-40B4-BE49-F238E27FC236}">
                <a16:creationId xmlns:a16="http://schemas.microsoft.com/office/drawing/2014/main" id="{17150007-32FE-4737-3EE5-CE82E2CDD7AC}"/>
              </a:ext>
            </a:extLst>
          </p:cNvPr>
          <p:cNvPicPr>
            <a:picLocks noChangeAspect="1"/>
          </p:cNvPicPr>
          <p:nvPr/>
        </p:nvPicPr>
        <p:blipFill>
          <a:blip r:embed="rId5"/>
          <a:stretch>
            <a:fillRect/>
          </a:stretch>
        </p:blipFill>
        <p:spPr>
          <a:xfrm rot="212966">
            <a:off x="9040163" y="3792804"/>
            <a:ext cx="2035205" cy="2633632"/>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4727274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BCAFDB-054C-6226-220B-2D796AA70CB5}"/>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DFDCFCC4-8DBA-0D26-7911-9EF01B64BE5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22848" y="1515626"/>
            <a:ext cx="6160923" cy="4784257"/>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70F94925-6C33-2650-9390-0857C945CF39}"/>
              </a:ext>
            </a:extLst>
          </p:cNvPr>
          <p:cNvSpPr/>
          <p:nvPr/>
        </p:nvSpPr>
        <p:spPr>
          <a:xfrm rot="5400000">
            <a:off x="5910806" y="-5910805"/>
            <a:ext cx="370390" cy="12192001"/>
          </a:xfrm>
          <a:prstGeom prst="rect">
            <a:avLst/>
          </a:prstGeom>
          <a:solidFill>
            <a:srgbClr val="093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2C4A269B-2A1C-5ECA-FD00-5AA2AEF9222D}"/>
              </a:ext>
            </a:extLst>
          </p:cNvPr>
          <p:cNvSpPr txBox="1"/>
          <p:nvPr/>
        </p:nvSpPr>
        <p:spPr>
          <a:xfrm>
            <a:off x="525910" y="689847"/>
            <a:ext cx="11570840" cy="461665"/>
          </a:xfrm>
          <a:prstGeom prst="rect">
            <a:avLst/>
          </a:prstGeom>
          <a:noFill/>
        </p:spPr>
        <p:txBody>
          <a:bodyPr wrap="square" rtlCol="0">
            <a:spAutoFit/>
          </a:bodyPr>
          <a:lstStyle/>
          <a:p>
            <a:r>
              <a:rPr lang="en-US" sz="2400" b="1">
                <a:solidFill>
                  <a:srgbClr val="093B60"/>
                </a:solidFill>
                <a:latin typeface="Arial" panose="020B0604020202020204" pitchFamily="34" charset="0"/>
                <a:ea typeface="AECOM Sans" panose="020B0504020202020204" pitchFamily="34" charset="0"/>
                <a:cs typeface="Arial" panose="020B0604020202020204" pitchFamily="34" charset="0"/>
              </a:rPr>
              <a:t>INTRO.1	UGA Guidance Overview</a:t>
            </a:r>
          </a:p>
        </p:txBody>
      </p:sp>
      <p:sp>
        <p:nvSpPr>
          <p:cNvPr id="20" name="Rectangle 19">
            <a:extLst>
              <a:ext uri="{FF2B5EF4-FFF2-40B4-BE49-F238E27FC236}">
                <a16:creationId xmlns:a16="http://schemas.microsoft.com/office/drawing/2014/main" id="{45EC89CB-3C6D-A494-4972-C9F64F85108F}"/>
              </a:ext>
            </a:extLst>
          </p:cNvPr>
          <p:cNvSpPr/>
          <p:nvPr/>
        </p:nvSpPr>
        <p:spPr>
          <a:xfrm rot="5400000">
            <a:off x="6073142" y="-5707024"/>
            <a:ext cx="45719" cy="12192002"/>
          </a:xfrm>
          <a:prstGeom prst="rect">
            <a:avLst/>
          </a:prstGeom>
          <a:solidFill>
            <a:srgbClr val="29A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2C90986A-ACE5-C64C-3C11-4F72933BC138}"/>
              </a:ext>
            </a:extLst>
          </p:cNvPr>
          <p:cNvSpPr txBox="1"/>
          <p:nvPr/>
        </p:nvSpPr>
        <p:spPr>
          <a:xfrm>
            <a:off x="208347" y="-47587"/>
            <a:ext cx="2545209" cy="430887"/>
          </a:xfrm>
          <a:prstGeom prst="rect">
            <a:avLst/>
          </a:prstGeom>
          <a:noFill/>
        </p:spPr>
        <p:txBody>
          <a:bodyPr wrap="square" rtlCol="0">
            <a:spAutoFit/>
          </a:bodyPr>
          <a:lstStyle/>
          <a:p>
            <a:r>
              <a:rPr lang="en-US" sz="2200" b="1">
                <a:solidFill>
                  <a:schemeClr val="bg1"/>
                </a:solidFill>
                <a:latin typeface="Arial" panose="020B0604020202020204" pitchFamily="34" charset="0"/>
                <a:ea typeface="AECOM Sans" panose="020B0504020202020204" pitchFamily="34" charset="0"/>
                <a:cs typeface="Arial" panose="020B0604020202020204" pitchFamily="34" charset="0"/>
              </a:rPr>
              <a:t>ncdot.gov</a:t>
            </a:r>
          </a:p>
        </p:txBody>
      </p:sp>
      <p:sp>
        <p:nvSpPr>
          <p:cNvPr id="35" name="Oval 34">
            <a:extLst>
              <a:ext uri="{FF2B5EF4-FFF2-40B4-BE49-F238E27FC236}">
                <a16:creationId xmlns:a16="http://schemas.microsoft.com/office/drawing/2014/main" id="{3BC7EC2E-71B7-0F39-D352-F1E884AB7FCA}"/>
              </a:ext>
            </a:extLst>
          </p:cNvPr>
          <p:cNvSpPr/>
          <p:nvPr/>
        </p:nvSpPr>
        <p:spPr>
          <a:xfrm>
            <a:off x="7318258" y="3434650"/>
            <a:ext cx="231892" cy="231892"/>
          </a:xfrm>
          <a:prstGeom prst="ellipse">
            <a:avLst/>
          </a:prstGeom>
          <a:solidFill>
            <a:srgbClr val="0F3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latin typeface="AECOM Sans" panose="020B0504020202020204" pitchFamily="34" charset="0"/>
              <a:ea typeface="AECOM Sans" panose="020B0504020202020204" pitchFamily="34" charset="0"/>
              <a:cs typeface="AECOM Sans" panose="020B0504020202020204" pitchFamily="34" charset="0"/>
            </a:endParaRPr>
          </a:p>
        </p:txBody>
      </p:sp>
      <p:sp>
        <p:nvSpPr>
          <p:cNvPr id="36" name="TextBox 35">
            <a:extLst>
              <a:ext uri="{FF2B5EF4-FFF2-40B4-BE49-F238E27FC236}">
                <a16:creationId xmlns:a16="http://schemas.microsoft.com/office/drawing/2014/main" id="{69199C18-59DD-4F06-4823-F418686EEC6E}"/>
              </a:ext>
            </a:extLst>
          </p:cNvPr>
          <p:cNvSpPr txBox="1"/>
          <p:nvPr/>
        </p:nvSpPr>
        <p:spPr>
          <a:xfrm>
            <a:off x="7612121" y="3406502"/>
            <a:ext cx="3427541" cy="307777"/>
          </a:xfrm>
          <a:prstGeom prst="rect">
            <a:avLst/>
          </a:prstGeom>
          <a:noFill/>
        </p:spPr>
        <p:txBody>
          <a:bodyPr wrap="none" rtlCol="0">
            <a:spAutoFit/>
          </a:bodyPr>
          <a:lstStyle/>
          <a:p>
            <a:r>
              <a:rPr lang="en-US" sz="1400">
                <a:latin typeface="Arial" panose="020B0604020202020204" pitchFamily="34" charset="0"/>
                <a:ea typeface="AECOM Sans Light" panose="020B0404020202020204" pitchFamily="34" charset="0"/>
                <a:cs typeface="Arial" panose="020B0604020202020204" pitchFamily="34" charset="0"/>
              </a:rPr>
              <a:t>Use the survey button to leave feedback.</a:t>
            </a:r>
          </a:p>
        </p:txBody>
      </p:sp>
      <p:sp>
        <p:nvSpPr>
          <p:cNvPr id="37" name="TextBox 36">
            <a:extLst>
              <a:ext uri="{FF2B5EF4-FFF2-40B4-BE49-F238E27FC236}">
                <a16:creationId xmlns:a16="http://schemas.microsoft.com/office/drawing/2014/main" id="{611548D0-EBE8-8F2A-48F4-385C1E2EB3EF}"/>
              </a:ext>
            </a:extLst>
          </p:cNvPr>
          <p:cNvSpPr txBox="1"/>
          <p:nvPr/>
        </p:nvSpPr>
        <p:spPr>
          <a:xfrm>
            <a:off x="7300613" y="3421891"/>
            <a:ext cx="263826" cy="276999"/>
          </a:xfrm>
          <a:prstGeom prst="rect">
            <a:avLst/>
          </a:prstGeom>
          <a:noFill/>
        </p:spPr>
        <p:txBody>
          <a:bodyPr wrap="square" rtlCol="0">
            <a:spAutoFit/>
          </a:bodyPr>
          <a:lstStyle/>
          <a:p>
            <a:r>
              <a:rPr lang="en-US" sz="1200">
                <a:solidFill>
                  <a:schemeClr val="bg1"/>
                </a:solidFill>
                <a:latin typeface="Arial" panose="020B0604020202020204" pitchFamily="34" charset="0"/>
                <a:ea typeface="AECOM Sans" panose="020B0504020202020204" pitchFamily="34" charset="0"/>
                <a:cs typeface="Arial" panose="020B0604020202020204" pitchFamily="34" charset="0"/>
              </a:rPr>
              <a:t>3</a:t>
            </a:r>
          </a:p>
        </p:txBody>
      </p:sp>
      <p:sp>
        <p:nvSpPr>
          <p:cNvPr id="38" name="Oval 37">
            <a:extLst>
              <a:ext uri="{FF2B5EF4-FFF2-40B4-BE49-F238E27FC236}">
                <a16:creationId xmlns:a16="http://schemas.microsoft.com/office/drawing/2014/main" id="{E95C894E-C284-ED0A-26BA-1D5FB87B11A9}"/>
              </a:ext>
            </a:extLst>
          </p:cNvPr>
          <p:cNvSpPr/>
          <p:nvPr/>
        </p:nvSpPr>
        <p:spPr>
          <a:xfrm>
            <a:off x="7318258" y="2962105"/>
            <a:ext cx="231892" cy="231892"/>
          </a:xfrm>
          <a:prstGeom prst="ellipse">
            <a:avLst/>
          </a:prstGeom>
          <a:solidFill>
            <a:srgbClr val="0F3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latin typeface="AECOM Sans" panose="020B0504020202020204" pitchFamily="34" charset="0"/>
              <a:ea typeface="AECOM Sans" panose="020B0504020202020204" pitchFamily="34" charset="0"/>
              <a:cs typeface="AECOM Sans" panose="020B0504020202020204" pitchFamily="34" charset="0"/>
            </a:endParaRPr>
          </a:p>
        </p:txBody>
      </p:sp>
      <p:sp>
        <p:nvSpPr>
          <p:cNvPr id="39" name="TextBox 38">
            <a:extLst>
              <a:ext uri="{FF2B5EF4-FFF2-40B4-BE49-F238E27FC236}">
                <a16:creationId xmlns:a16="http://schemas.microsoft.com/office/drawing/2014/main" id="{0864F6A2-8610-3307-F002-5677A3128FA2}"/>
              </a:ext>
            </a:extLst>
          </p:cNvPr>
          <p:cNvSpPr txBox="1"/>
          <p:nvPr/>
        </p:nvSpPr>
        <p:spPr>
          <a:xfrm>
            <a:off x="7612121" y="2933957"/>
            <a:ext cx="4378122" cy="307777"/>
          </a:xfrm>
          <a:prstGeom prst="rect">
            <a:avLst/>
          </a:prstGeom>
          <a:noFill/>
        </p:spPr>
        <p:txBody>
          <a:bodyPr wrap="square" rtlCol="0">
            <a:spAutoFit/>
          </a:bodyPr>
          <a:lstStyle>
            <a:defPPr>
              <a:defRPr lang="en-US"/>
            </a:defPPr>
            <a:lvl1pPr>
              <a:defRPr sz="1400">
                <a:latin typeface="Arial" panose="020B0604020202020204" pitchFamily="34" charset="0"/>
                <a:ea typeface="AECOM Sans Light" panose="020B0404020202020204" pitchFamily="34" charset="0"/>
                <a:cs typeface="Arial" panose="020B0604020202020204" pitchFamily="34" charset="0"/>
              </a:defRPr>
            </a:lvl1pPr>
          </a:lstStyle>
          <a:p>
            <a:r>
              <a:rPr lang="en-US"/>
              <a:t>Use navigation buttons to view previous/next pages.</a:t>
            </a:r>
          </a:p>
        </p:txBody>
      </p:sp>
      <p:sp>
        <p:nvSpPr>
          <p:cNvPr id="40" name="TextBox 39">
            <a:extLst>
              <a:ext uri="{FF2B5EF4-FFF2-40B4-BE49-F238E27FC236}">
                <a16:creationId xmlns:a16="http://schemas.microsoft.com/office/drawing/2014/main" id="{F296CAC0-6E82-7F15-11A4-83270537C94A}"/>
              </a:ext>
            </a:extLst>
          </p:cNvPr>
          <p:cNvSpPr txBox="1"/>
          <p:nvPr/>
        </p:nvSpPr>
        <p:spPr>
          <a:xfrm>
            <a:off x="7300613" y="2949346"/>
            <a:ext cx="263826" cy="276999"/>
          </a:xfrm>
          <a:prstGeom prst="rect">
            <a:avLst/>
          </a:prstGeom>
          <a:noFill/>
        </p:spPr>
        <p:txBody>
          <a:bodyPr wrap="square" rtlCol="0">
            <a:spAutoFit/>
          </a:bodyPr>
          <a:lstStyle/>
          <a:p>
            <a:r>
              <a:rPr lang="en-US" sz="1200">
                <a:solidFill>
                  <a:schemeClr val="bg1"/>
                </a:solidFill>
                <a:latin typeface="Arial" panose="020B0604020202020204" pitchFamily="34" charset="0"/>
                <a:ea typeface="AECOM Sans" panose="020B0504020202020204" pitchFamily="34" charset="0"/>
                <a:cs typeface="Arial" panose="020B0604020202020204" pitchFamily="34" charset="0"/>
              </a:rPr>
              <a:t>2</a:t>
            </a:r>
          </a:p>
        </p:txBody>
      </p:sp>
      <p:sp>
        <p:nvSpPr>
          <p:cNvPr id="41" name="Oval 40">
            <a:extLst>
              <a:ext uri="{FF2B5EF4-FFF2-40B4-BE49-F238E27FC236}">
                <a16:creationId xmlns:a16="http://schemas.microsoft.com/office/drawing/2014/main" id="{556C9CBA-EB36-CCF0-21E4-A44BCE352B3F}"/>
              </a:ext>
            </a:extLst>
          </p:cNvPr>
          <p:cNvSpPr/>
          <p:nvPr/>
        </p:nvSpPr>
        <p:spPr>
          <a:xfrm>
            <a:off x="7318258" y="2489560"/>
            <a:ext cx="231892" cy="231892"/>
          </a:xfrm>
          <a:prstGeom prst="ellipse">
            <a:avLst/>
          </a:prstGeom>
          <a:solidFill>
            <a:srgbClr val="0F3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latin typeface="AECOM Sans" panose="020B0504020202020204" pitchFamily="34" charset="0"/>
              <a:ea typeface="AECOM Sans" panose="020B0504020202020204" pitchFamily="34" charset="0"/>
              <a:cs typeface="AECOM Sans" panose="020B0504020202020204" pitchFamily="34" charset="0"/>
            </a:endParaRPr>
          </a:p>
        </p:txBody>
      </p:sp>
      <p:sp>
        <p:nvSpPr>
          <p:cNvPr id="42" name="TextBox 41">
            <a:extLst>
              <a:ext uri="{FF2B5EF4-FFF2-40B4-BE49-F238E27FC236}">
                <a16:creationId xmlns:a16="http://schemas.microsoft.com/office/drawing/2014/main" id="{07F6921C-FAD4-6C3F-1DE9-117F1D836E33}"/>
              </a:ext>
            </a:extLst>
          </p:cNvPr>
          <p:cNvSpPr txBox="1"/>
          <p:nvPr/>
        </p:nvSpPr>
        <p:spPr>
          <a:xfrm>
            <a:off x="7612121" y="2461412"/>
            <a:ext cx="4354594" cy="307777"/>
          </a:xfrm>
          <a:prstGeom prst="rect">
            <a:avLst/>
          </a:prstGeom>
          <a:noFill/>
        </p:spPr>
        <p:txBody>
          <a:bodyPr wrap="square" rtlCol="0">
            <a:spAutoFit/>
          </a:bodyPr>
          <a:lstStyle/>
          <a:p>
            <a:r>
              <a:rPr lang="en-US" sz="1400">
                <a:latin typeface="Arial" panose="020B0604020202020204" pitchFamily="34" charset="0"/>
                <a:ea typeface="AECOM Sans Light" panose="020B0404020202020204" pitchFamily="34" charset="0"/>
                <a:cs typeface="Arial" panose="020B0604020202020204" pitchFamily="34" charset="0"/>
              </a:rPr>
              <a:t>Click on icons to navigate to each part of the UGA. </a:t>
            </a:r>
          </a:p>
        </p:txBody>
      </p:sp>
      <p:sp>
        <p:nvSpPr>
          <p:cNvPr id="43" name="TextBox 42">
            <a:extLst>
              <a:ext uri="{FF2B5EF4-FFF2-40B4-BE49-F238E27FC236}">
                <a16:creationId xmlns:a16="http://schemas.microsoft.com/office/drawing/2014/main" id="{59FB85D0-B02B-0291-8C26-11FE20B99154}"/>
              </a:ext>
            </a:extLst>
          </p:cNvPr>
          <p:cNvSpPr txBox="1"/>
          <p:nvPr/>
        </p:nvSpPr>
        <p:spPr>
          <a:xfrm>
            <a:off x="7300613" y="2476801"/>
            <a:ext cx="263826" cy="276999"/>
          </a:xfrm>
          <a:prstGeom prst="rect">
            <a:avLst/>
          </a:prstGeom>
          <a:noFill/>
        </p:spPr>
        <p:txBody>
          <a:bodyPr wrap="square" rtlCol="0">
            <a:spAutoFit/>
          </a:bodyPr>
          <a:lstStyle/>
          <a:p>
            <a:r>
              <a:rPr lang="en-US" sz="1200">
                <a:solidFill>
                  <a:schemeClr val="bg1"/>
                </a:solidFill>
                <a:latin typeface="Arial" panose="020B0604020202020204" pitchFamily="34" charset="0"/>
                <a:ea typeface="AECOM Sans" panose="020B0504020202020204" pitchFamily="34" charset="0"/>
                <a:cs typeface="Arial" panose="020B0604020202020204" pitchFamily="34" charset="0"/>
              </a:rPr>
              <a:t>1</a:t>
            </a:r>
          </a:p>
        </p:txBody>
      </p:sp>
      <p:sp>
        <p:nvSpPr>
          <p:cNvPr id="29" name="Rectangle 28">
            <a:extLst>
              <a:ext uri="{FF2B5EF4-FFF2-40B4-BE49-F238E27FC236}">
                <a16:creationId xmlns:a16="http://schemas.microsoft.com/office/drawing/2014/main" id="{34904F3D-E976-931A-B573-10678EB1169E}"/>
              </a:ext>
            </a:extLst>
          </p:cNvPr>
          <p:cNvSpPr/>
          <p:nvPr/>
        </p:nvSpPr>
        <p:spPr>
          <a:xfrm>
            <a:off x="5190364" y="5970698"/>
            <a:ext cx="460628" cy="329185"/>
          </a:xfrm>
          <a:prstGeom prst="rect">
            <a:avLst/>
          </a:prstGeom>
          <a:solidFill>
            <a:srgbClr val="FFC0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9EBF6E80-69FB-9903-61DD-DCB2994A60C9}"/>
              </a:ext>
            </a:extLst>
          </p:cNvPr>
          <p:cNvSpPr/>
          <p:nvPr/>
        </p:nvSpPr>
        <p:spPr>
          <a:xfrm>
            <a:off x="7318258" y="3896608"/>
            <a:ext cx="231892" cy="231892"/>
          </a:xfrm>
          <a:prstGeom prst="ellipse">
            <a:avLst/>
          </a:prstGeom>
          <a:solidFill>
            <a:srgbClr val="0F3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latin typeface="AECOM Sans" panose="020B0504020202020204" pitchFamily="34" charset="0"/>
              <a:ea typeface="AECOM Sans" panose="020B0504020202020204" pitchFamily="34" charset="0"/>
              <a:cs typeface="AECOM Sans" panose="020B0504020202020204" pitchFamily="34" charset="0"/>
            </a:endParaRPr>
          </a:p>
        </p:txBody>
      </p:sp>
      <p:sp>
        <p:nvSpPr>
          <p:cNvPr id="10" name="TextBox 9">
            <a:extLst>
              <a:ext uri="{FF2B5EF4-FFF2-40B4-BE49-F238E27FC236}">
                <a16:creationId xmlns:a16="http://schemas.microsoft.com/office/drawing/2014/main" id="{BFAFAB4C-7759-1543-AFEB-0A5DF57B93A3}"/>
              </a:ext>
            </a:extLst>
          </p:cNvPr>
          <p:cNvSpPr txBox="1"/>
          <p:nvPr/>
        </p:nvSpPr>
        <p:spPr>
          <a:xfrm>
            <a:off x="7300613" y="3883849"/>
            <a:ext cx="263826" cy="276999"/>
          </a:xfrm>
          <a:prstGeom prst="rect">
            <a:avLst/>
          </a:prstGeom>
          <a:noFill/>
        </p:spPr>
        <p:txBody>
          <a:bodyPr wrap="square" rtlCol="0">
            <a:spAutoFit/>
          </a:bodyPr>
          <a:lstStyle/>
          <a:p>
            <a:r>
              <a:rPr lang="en-US" sz="1200">
                <a:solidFill>
                  <a:schemeClr val="bg1"/>
                </a:solidFill>
                <a:latin typeface="Arial" panose="020B0604020202020204" pitchFamily="34" charset="0"/>
                <a:ea typeface="AECOM Sans" panose="020B0504020202020204" pitchFamily="34" charset="0"/>
                <a:cs typeface="Arial" panose="020B0604020202020204" pitchFamily="34" charset="0"/>
              </a:rPr>
              <a:t>4</a:t>
            </a:r>
          </a:p>
        </p:txBody>
      </p:sp>
      <p:sp>
        <p:nvSpPr>
          <p:cNvPr id="11" name="TextBox 10">
            <a:extLst>
              <a:ext uri="{FF2B5EF4-FFF2-40B4-BE49-F238E27FC236}">
                <a16:creationId xmlns:a16="http://schemas.microsoft.com/office/drawing/2014/main" id="{E2E01D4F-879C-3C9A-8918-B6B95D9B5ADC}"/>
              </a:ext>
            </a:extLst>
          </p:cNvPr>
          <p:cNvSpPr txBox="1"/>
          <p:nvPr/>
        </p:nvSpPr>
        <p:spPr>
          <a:xfrm>
            <a:off x="7612121" y="3868459"/>
            <a:ext cx="3937040" cy="523220"/>
          </a:xfrm>
          <a:prstGeom prst="rect">
            <a:avLst/>
          </a:prstGeom>
          <a:noFill/>
        </p:spPr>
        <p:txBody>
          <a:bodyPr wrap="none" rtlCol="0">
            <a:spAutoFit/>
          </a:bodyPr>
          <a:lstStyle/>
          <a:p>
            <a:r>
              <a:rPr lang="en-US" sz="1400">
                <a:latin typeface="Arial" panose="020B0604020202020204" pitchFamily="34" charset="0"/>
                <a:ea typeface="AECOM Sans Light" panose="020B0404020202020204" pitchFamily="34" charset="0"/>
                <a:cs typeface="Arial" panose="020B0604020202020204" pitchFamily="34" charset="0"/>
              </a:rPr>
              <a:t>New terminology button linking to all UGA term </a:t>
            </a:r>
          </a:p>
          <a:p>
            <a:r>
              <a:rPr lang="en-US" sz="1400">
                <a:latin typeface="Arial" panose="020B0604020202020204" pitchFamily="34" charset="0"/>
                <a:ea typeface="AECOM Sans Light" panose="020B0404020202020204" pitchFamily="34" charset="0"/>
                <a:cs typeface="Arial" panose="020B0604020202020204" pitchFamily="34" charset="0"/>
              </a:rPr>
              <a:t>definitions.</a:t>
            </a:r>
          </a:p>
        </p:txBody>
      </p:sp>
    </p:spTree>
    <p:extLst>
      <p:ext uri="{BB962C8B-B14F-4D97-AF65-F5344CB8AC3E}">
        <p14:creationId xmlns:p14="http://schemas.microsoft.com/office/powerpoint/2010/main" val="4106675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p:bldP spid="43" grpId="0"/>
      <p:bldP spid="9" grpId="0" animBg="1"/>
      <p:bldP spid="10"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Top Corners Rounded 20">
            <a:extLst>
              <a:ext uri="{FF2B5EF4-FFF2-40B4-BE49-F238E27FC236}">
                <a16:creationId xmlns:a16="http://schemas.microsoft.com/office/drawing/2014/main" id="{5414FA1D-F8BC-469D-A7F1-13A0F4DA36A7}"/>
              </a:ext>
            </a:extLst>
          </p:cNvPr>
          <p:cNvSpPr/>
          <p:nvPr/>
        </p:nvSpPr>
        <p:spPr>
          <a:xfrm rot="16200000">
            <a:off x="4520665" y="-2016867"/>
            <a:ext cx="3222484" cy="10335259"/>
          </a:xfrm>
          <a:prstGeom prst="round2SameRect">
            <a:avLst>
              <a:gd name="adj1" fmla="val 8433"/>
              <a:gd name="adj2" fmla="val 9216"/>
            </a:avLst>
          </a:prstGeom>
          <a:solidFill>
            <a:srgbClr val="093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Top Corners Rounded 35">
            <a:extLst>
              <a:ext uri="{FF2B5EF4-FFF2-40B4-BE49-F238E27FC236}">
                <a16:creationId xmlns:a16="http://schemas.microsoft.com/office/drawing/2014/main" id="{C2FA9263-33BB-46DB-972C-34595269F968}"/>
              </a:ext>
            </a:extLst>
          </p:cNvPr>
          <p:cNvSpPr/>
          <p:nvPr/>
        </p:nvSpPr>
        <p:spPr>
          <a:xfrm>
            <a:off x="957644" y="1539526"/>
            <a:ext cx="10332656" cy="471684"/>
          </a:xfrm>
          <a:prstGeom prst="round2SameRect">
            <a:avLst>
              <a:gd name="adj1" fmla="val 50000"/>
              <a:gd name="adj2" fmla="val 0"/>
            </a:avLst>
          </a:prstGeom>
          <a:solidFill>
            <a:srgbClr val="29AAE2"/>
          </a:solidFill>
          <a:ln>
            <a:solidFill>
              <a:srgbClr val="29AA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5D462D9-800E-451E-A8E6-5DF1D145BC67}"/>
              </a:ext>
            </a:extLst>
          </p:cNvPr>
          <p:cNvSpPr/>
          <p:nvPr/>
        </p:nvSpPr>
        <p:spPr>
          <a:xfrm rot="5400000">
            <a:off x="5910806" y="-5910805"/>
            <a:ext cx="370390" cy="12192001"/>
          </a:xfrm>
          <a:prstGeom prst="rect">
            <a:avLst/>
          </a:prstGeom>
          <a:solidFill>
            <a:srgbClr val="093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45261EF3-36AA-46BC-9505-57A9573B3DF8}"/>
              </a:ext>
            </a:extLst>
          </p:cNvPr>
          <p:cNvSpPr txBox="1"/>
          <p:nvPr/>
        </p:nvSpPr>
        <p:spPr>
          <a:xfrm>
            <a:off x="525910" y="689847"/>
            <a:ext cx="11570840" cy="461665"/>
          </a:xfrm>
          <a:prstGeom prst="rect">
            <a:avLst/>
          </a:prstGeom>
          <a:noFill/>
        </p:spPr>
        <p:txBody>
          <a:bodyPr wrap="square" rtlCol="0">
            <a:spAutoFit/>
          </a:bodyPr>
          <a:lstStyle/>
          <a:p>
            <a:r>
              <a:rPr lang="en-US" sz="2400" b="1">
                <a:solidFill>
                  <a:srgbClr val="093B60"/>
                </a:solidFill>
                <a:latin typeface="Arial" panose="020B0604020202020204" pitchFamily="34" charset="0"/>
                <a:ea typeface="AECOM Sans" panose="020B0504020202020204" pitchFamily="34" charset="0"/>
                <a:cs typeface="Arial" panose="020B0604020202020204" pitchFamily="34" charset="0"/>
              </a:rPr>
              <a:t>3.4	Travelers’ Aid Program Helpful Hints</a:t>
            </a:r>
          </a:p>
        </p:txBody>
      </p:sp>
      <p:sp>
        <p:nvSpPr>
          <p:cNvPr id="20" name="Rectangle 19">
            <a:extLst>
              <a:ext uri="{FF2B5EF4-FFF2-40B4-BE49-F238E27FC236}">
                <a16:creationId xmlns:a16="http://schemas.microsoft.com/office/drawing/2014/main" id="{DF2E5BA8-C8D6-4C75-A8A6-81064C1CDDDC}"/>
              </a:ext>
            </a:extLst>
          </p:cNvPr>
          <p:cNvSpPr/>
          <p:nvPr/>
        </p:nvSpPr>
        <p:spPr>
          <a:xfrm rot="5400000">
            <a:off x="6073142" y="-5707024"/>
            <a:ext cx="45719" cy="12192002"/>
          </a:xfrm>
          <a:prstGeom prst="rect">
            <a:avLst/>
          </a:prstGeom>
          <a:solidFill>
            <a:srgbClr val="29A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1718DDF-3AEE-4F66-8379-F1A563006FB1}"/>
              </a:ext>
            </a:extLst>
          </p:cNvPr>
          <p:cNvSpPr txBox="1"/>
          <p:nvPr/>
        </p:nvSpPr>
        <p:spPr>
          <a:xfrm>
            <a:off x="208347" y="-47587"/>
            <a:ext cx="2545209" cy="430887"/>
          </a:xfrm>
          <a:prstGeom prst="rect">
            <a:avLst/>
          </a:prstGeom>
          <a:noFill/>
        </p:spPr>
        <p:txBody>
          <a:bodyPr wrap="square" rtlCol="0">
            <a:spAutoFit/>
          </a:bodyPr>
          <a:lstStyle/>
          <a:p>
            <a:r>
              <a:rPr lang="en-US" sz="2200" b="1">
                <a:solidFill>
                  <a:schemeClr val="bg1"/>
                </a:solidFill>
                <a:latin typeface="Arial" panose="020B0604020202020204" pitchFamily="34" charset="0"/>
                <a:ea typeface="AECOM Sans" panose="020B0504020202020204" pitchFamily="34" charset="0"/>
                <a:cs typeface="Arial" panose="020B0604020202020204" pitchFamily="34" charset="0"/>
              </a:rPr>
              <a:t>ncdot.gov</a:t>
            </a:r>
          </a:p>
        </p:txBody>
      </p:sp>
      <p:sp>
        <p:nvSpPr>
          <p:cNvPr id="24" name="Rectangle 23">
            <a:extLst>
              <a:ext uri="{FF2B5EF4-FFF2-40B4-BE49-F238E27FC236}">
                <a16:creationId xmlns:a16="http://schemas.microsoft.com/office/drawing/2014/main" id="{C329AB41-E23E-4287-9BEB-6EB7C526D9B6}"/>
              </a:ext>
            </a:extLst>
          </p:cNvPr>
          <p:cNvSpPr/>
          <p:nvPr/>
        </p:nvSpPr>
        <p:spPr>
          <a:xfrm>
            <a:off x="1177963" y="1591501"/>
            <a:ext cx="5031208" cy="400110"/>
          </a:xfrm>
          <a:prstGeom prst="rect">
            <a:avLst/>
          </a:prstGeom>
        </p:spPr>
        <p:txBody>
          <a:bodyPr wrap="square">
            <a:spAutoFit/>
          </a:bodyPr>
          <a:lstStyle/>
          <a:p>
            <a:r>
              <a:rPr lang="en-US" sz="2000" b="1">
                <a:solidFill>
                  <a:schemeClr val="bg1"/>
                </a:solidFill>
                <a:latin typeface="Arial" panose="020B0604020202020204" pitchFamily="34" charset="0"/>
                <a:ea typeface="AECOM Sans" panose="020B0504020202020204" pitchFamily="34" charset="0"/>
                <a:cs typeface="Arial" panose="020B0604020202020204" pitchFamily="34" charset="0"/>
              </a:rPr>
              <a:t>Quick Tips</a:t>
            </a:r>
          </a:p>
        </p:txBody>
      </p:sp>
      <p:sp>
        <p:nvSpPr>
          <p:cNvPr id="25" name="Rectangle 24">
            <a:extLst>
              <a:ext uri="{FF2B5EF4-FFF2-40B4-BE49-F238E27FC236}">
                <a16:creationId xmlns:a16="http://schemas.microsoft.com/office/drawing/2014/main" id="{DE8BF898-0509-488C-B71B-4B0237400D0B}"/>
              </a:ext>
            </a:extLst>
          </p:cNvPr>
          <p:cNvSpPr/>
          <p:nvPr/>
        </p:nvSpPr>
        <p:spPr>
          <a:xfrm>
            <a:off x="1259242" y="2262711"/>
            <a:ext cx="9357958" cy="2062103"/>
          </a:xfrm>
          <a:prstGeom prst="rect">
            <a:avLst/>
          </a:prstGeom>
        </p:spPr>
        <p:txBody>
          <a:bodyPr wrap="square">
            <a:spAutoFit/>
          </a:bodyPr>
          <a:lstStyle/>
          <a:p>
            <a:pPr marL="342900" indent="-342900">
              <a:spcAft>
                <a:spcPts val="1200"/>
              </a:spcAft>
              <a:buFont typeface="+mj-lt"/>
              <a:buAutoNum type="arabicPeriod"/>
            </a:pPr>
            <a:r>
              <a:rPr lang="en-US">
                <a:solidFill>
                  <a:schemeClr val="bg1"/>
                </a:solidFill>
                <a:latin typeface="Arial" panose="020B0604020202020204" pitchFamily="34" charset="0"/>
                <a:cs typeface="Arial" panose="020B0604020202020204" pitchFamily="34" charset="0"/>
              </a:rPr>
              <a:t>Provide intercity bus and/or train tickets for disadvantaged individuals, victims of domestic violence, and stranded travelers in need of transportation to other locations in times of distress.</a:t>
            </a:r>
          </a:p>
          <a:p>
            <a:pPr marL="342900" indent="-342900">
              <a:spcAft>
                <a:spcPts val="1200"/>
              </a:spcAft>
              <a:buFont typeface="+mj-lt"/>
              <a:buAutoNum type="arabicPeriod"/>
            </a:pPr>
            <a:r>
              <a:rPr lang="en-US">
                <a:solidFill>
                  <a:schemeClr val="bg1"/>
                </a:solidFill>
                <a:latin typeface="Arial" panose="020B0604020202020204" pitchFamily="34" charset="0"/>
                <a:cs typeface="Arial" panose="020B0604020202020204" pitchFamily="34" charset="0"/>
              </a:rPr>
              <a:t>Mission: Advance and support network of human service providers assisting individuals and families in crisis</a:t>
            </a:r>
          </a:p>
          <a:p>
            <a:pPr marL="342900" indent="-342900">
              <a:spcAft>
                <a:spcPts val="1200"/>
              </a:spcAft>
              <a:buFont typeface="+mj-lt"/>
              <a:buAutoNum type="arabicPeriod" startAt="3"/>
            </a:pPr>
            <a:r>
              <a:rPr lang="en-US">
                <a:solidFill>
                  <a:schemeClr val="bg1"/>
                </a:solidFill>
                <a:latin typeface="Arial" panose="020B0604020202020204" pitchFamily="34" charset="0"/>
                <a:cs typeface="Arial" panose="020B0604020202020204" pitchFamily="34" charset="0"/>
              </a:rPr>
              <a:t>50% State and 50% Local funding</a:t>
            </a:r>
          </a:p>
        </p:txBody>
      </p:sp>
    </p:spTree>
    <p:extLst>
      <p:ext uri="{BB962C8B-B14F-4D97-AF65-F5344CB8AC3E}">
        <p14:creationId xmlns:p14="http://schemas.microsoft.com/office/powerpoint/2010/main" val="113892385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D462D9-800E-451E-A8E6-5DF1D145BC67}"/>
              </a:ext>
            </a:extLst>
          </p:cNvPr>
          <p:cNvSpPr/>
          <p:nvPr/>
        </p:nvSpPr>
        <p:spPr>
          <a:xfrm rot="5400000">
            <a:off x="5910806" y="-5910805"/>
            <a:ext cx="370390" cy="12192001"/>
          </a:xfrm>
          <a:prstGeom prst="rect">
            <a:avLst/>
          </a:prstGeom>
          <a:solidFill>
            <a:srgbClr val="093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F2E5BA8-C8D6-4C75-A8A6-81064C1CDDDC}"/>
              </a:ext>
            </a:extLst>
          </p:cNvPr>
          <p:cNvSpPr/>
          <p:nvPr/>
        </p:nvSpPr>
        <p:spPr>
          <a:xfrm rot="5400000">
            <a:off x="6073142" y="-5707024"/>
            <a:ext cx="45719" cy="12192002"/>
          </a:xfrm>
          <a:prstGeom prst="rect">
            <a:avLst/>
          </a:prstGeom>
          <a:solidFill>
            <a:srgbClr val="29A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1718DDF-3AEE-4F66-8379-F1A563006FB1}"/>
              </a:ext>
            </a:extLst>
          </p:cNvPr>
          <p:cNvSpPr txBox="1"/>
          <p:nvPr/>
        </p:nvSpPr>
        <p:spPr>
          <a:xfrm>
            <a:off x="208347" y="-47587"/>
            <a:ext cx="2545209" cy="430887"/>
          </a:xfrm>
          <a:prstGeom prst="rect">
            <a:avLst/>
          </a:prstGeom>
          <a:noFill/>
        </p:spPr>
        <p:txBody>
          <a:bodyPr wrap="square" rtlCol="0">
            <a:spAutoFit/>
          </a:bodyPr>
          <a:lstStyle/>
          <a:p>
            <a:r>
              <a:rPr lang="en-US" sz="2200" b="1">
                <a:solidFill>
                  <a:schemeClr val="bg1"/>
                </a:solidFill>
                <a:latin typeface="Arial" panose="020B0604020202020204" pitchFamily="34" charset="0"/>
                <a:ea typeface="AECOM Sans" panose="020B0504020202020204" pitchFamily="34" charset="0"/>
                <a:cs typeface="Arial" panose="020B0604020202020204" pitchFamily="34" charset="0"/>
              </a:rPr>
              <a:t>ncdot.gov</a:t>
            </a:r>
          </a:p>
        </p:txBody>
      </p:sp>
      <p:sp>
        <p:nvSpPr>
          <p:cNvPr id="8" name="TextBox 7">
            <a:extLst>
              <a:ext uri="{FF2B5EF4-FFF2-40B4-BE49-F238E27FC236}">
                <a16:creationId xmlns:a16="http://schemas.microsoft.com/office/drawing/2014/main" id="{5FF58A6D-F28F-4E21-B210-3EA91EBFCE4F}"/>
              </a:ext>
            </a:extLst>
          </p:cNvPr>
          <p:cNvSpPr txBox="1"/>
          <p:nvPr/>
        </p:nvSpPr>
        <p:spPr>
          <a:xfrm>
            <a:off x="664805" y="1429522"/>
            <a:ext cx="8486010" cy="3780522"/>
          </a:xfrm>
          <a:prstGeom prst="rect">
            <a:avLst/>
          </a:prstGeom>
          <a:noFill/>
        </p:spPr>
        <p:txBody>
          <a:bodyPr wrap="square" rtlCol="0">
            <a:spAutoFit/>
          </a:bodyPr>
          <a:lstStyle/>
          <a:p>
            <a:pPr marL="285750" lvl="0" indent="-285750">
              <a:lnSpc>
                <a:spcPct val="150000"/>
              </a:lnSpc>
              <a:buFont typeface="Arial" panose="020B0604020202020204" pitchFamily="34" charset="0"/>
              <a:buChar char="•"/>
              <a:defRPr/>
            </a:pPr>
            <a:r>
              <a:rPr lang="en-US">
                <a:solidFill>
                  <a:srgbClr val="093B60"/>
                </a:solidFill>
                <a:latin typeface="Arial" panose="020B0604020202020204" pitchFamily="34" charset="0"/>
                <a:ea typeface="AECOM Sans" panose="020B0504020202020204" pitchFamily="34" charset="0"/>
                <a:cs typeface="Arial" panose="020B0604020202020204" pitchFamily="34" charset="0"/>
              </a:rPr>
              <a:t>ConCPT Funds Application</a:t>
            </a:r>
          </a:p>
          <a:p>
            <a:pPr marL="285750" lvl="0" indent="-285750">
              <a:lnSpc>
                <a:spcPct val="150000"/>
              </a:lnSpc>
              <a:buFont typeface="Arial" panose="020B0604020202020204" pitchFamily="34" charset="0"/>
              <a:buChar char="•"/>
              <a:defRPr/>
            </a:pPr>
            <a:r>
              <a:rPr lang="en-US">
                <a:solidFill>
                  <a:srgbClr val="093B60"/>
                </a:solidFill>
                <a:latin typeface="Arial" panose="020B0604020202020204" pitchFamily="34" charset="0"/>
                <a:ea typeface="AECOM Sans" panose="020B0504020202020204" pitchFamily="34" charset="0"/>
                <a:cs typeface="Arial" panose="020B0604020202020204" pitchFamily="34" charset="0"/>
              </a:rPr>
              <a:t>IMD Approved Billing Rate (for Coordination grant)</a:t>
            </a:r>
          </a:p>
          <a:p>
            <a:pPr marL="285750" lvl="0" indent="-285750">
              <a:lnSpc>
                <a:spcPct val="150000"/>
              </a:lnSpc>
              <a:buFont typeface="Arial" panose="020B0604020202020204" pitchFamily="34" charset="0"/>
              <a:buChar char="•"/>
              <a:defRPr/>
            </a:pPr>
            <a:r>
              <a:rPr lang="en-US">
                <a:solidFill>
                  <a:srgbClr val="093B60"/>
                </a:solidFill>
                <a:latin typeface="Arial" panose="020B0604020202020204" pitchFamily="34" charset="0"/>
                <a:ea typeface="AECOM Sans" panose="020B0504020202020204" pitchFamily="34" charset="0"/>
                <a:cs typeface="Arial" panose="020B0604020202020204" pitchFamily="34" charset="0"/>
              </a:rPr>
              <a:t>MOA</a:t>
            </a:r>
          </a:p>
          <a:p>
            <a:pPr marL="285750" indent="-285750">
              <a:lnSpc>
                <a:spcPct val="150000"/>
              </a:lnSpc>
              <a:buFont typeface="Arial" panose="020B0604020202020204" pitchFamily="34" charset="0"/>
              <a:buChar char="•"/>
              <a:defRPr/>
            </a:pPr>
            <a:r>
              <a:rPr lang="en-US">
                <a:solidFill>
                  <a:srgbClr val="093B60"/>
                </a:solidFill>
                <a:latin typeface="Arial" panose="020B0604020202020204" pitchFamily="34" charset="0"/>
                <a:ea typeface="AECOM Sans" panose="020B0504020202020204" pitchFamily="34" charset="0"/>
                <a:cs typeface="Arial" panose="020B0604020202020204" pitchFamily="34" charset="0"/>
              </a:rPr>
              <a:t>Letters of Support (Optional)</a:t>
            </a:r>
          </a:p>
          <a:p>
            <a:pPr marL="285750" indent="-285750">
              <a:lnSpc>
                <a:spcPct val="150000"/>
              </a:lnSpc>
              <a:buFont typeface="Arial" panose="020B0604020202020204" pitchFamily="34" charset="0"/>
              <a:buChar char="•"/>
              <a:defRPr/>
            </a:pPr>
            <a:r>
              <a:rPr lang="en-US">
                <a:solidFill>
                  <a:srgbClr val="093B60"/>
                </a:solidFill>
                <a:latin typeface="Arial" panose="020B0604020202020204" pitchFamily="34" charset="0"/>
                <a:ea typeface="AECOM Sans" panose="020B0504020202020204" pitchFamily="34" charset="0"/>
                <a:cs typeface="Arial" panose="020B0604020202020204" pitchFamily="34" charset="0"/>
              </a:rPr>
              <a:t>Pictures (Optional)</a:t>
            </a:r>
          </a:p>
          <a:p>
            <a:pPr marL="285750" lvl="0" indent="-285750">
              <a:lnSpc>
                <a:spcPct val="150000"/>
              </a:lnSpc>
              <a:buFont typeface="Arial" panose="020B0604020202020204" pitchFamily="34" charset="0"/>
              <a:buChar char="•"/>
              <a:defRPr/>
            </a:pPr>
            <a:r>
              <a:rPr lang="en-US">
                <a:solidFill>
                  <a:srgbClr val="093B60"/>
                </a:solidFill>
                <a:latin typeface="Arial" panose="020B0604020202020204" pitchFamily="34" charset="0"/>
                <a:ea typeface="AECOM Sans" panose="020B0504020202020204" pitchFamily="34" charset="0"/>
                <a:cs typeface="Arial" panose="020B0604020202020204" pitchFamily="34" charset="0"/>
              </a:rPr>
              <a:t>Charts and/or Graphs (Optional)</a:t>
            </a:r>
          </a:p>
          <a:p>
            <a:pPr marL="285750" lvl="0" indent="-285750">
              <a:lnSpc>
                <a:spcPct val="150000"/>
              </a:lnSpc>
              <a:buFont typeface="Arial" panose="020B0604020202020204" pitchFamily="34" charset="0"/>
              <a:buChar char="•"/>
              <a:defRPr/>
            </a:pPr>
            <a:r>
              <a:rPr lang="en-US">
                <a:solidFill>
                  <a:srgbClr val="093B60"/>
                </a:solidFill>
                <a:latin typeface="Arial" panose="020B0604020202020204" pitchFamily="34" charset="0"/>
                <a:ea typeface="AECOM Sans" panose="020B0504020202020204" pitchFamily="34" charset="0"/>
                <a:cs typeface="Arial" panose="020B0604020202020204" pitchFamily="34" charset="0"/>
              </a:rPr>
              <a:t>Route Schedules (Optional)</a:t>
            </a:r>
          </a:p>
          <a:p>
            <a:pPr marL="285750" lvl="0" indent="-285750">
              <a:lnSpc>
                <a:spcPct val="150000"/>
              </a:lnSpc>
              <a:buFont typeface="Arial" panose="020B0604020202020204" pitchFamily="34" charset="0"/>
              <a:buChar char="•"/>
              <a:defRPr/>
            </a:pPr>
            <a:r>
              <a:rPr lang="en-US">
                <a:solidFill>
                  <a:srgbClr val="093B60"/>
                </a:solidFill>
                <a:latin typeface="Arial" panose="020B0604020202020204" pitchFamily="34" charset="0"/>
                <a:ea typeface="AECOM Sans" panose="020B0504020202020204" pitchFamily="34" charset="0"/>
                <a:cs typeface="Arial" panose="020B0604020202020204" pitchFamily="34" charset="0"/>
              </a:rPr>
              <a:t>Marketing Plan (Optional)</a:t>
            </a:r>
          </a:p>
          <a:p>
            <a:pPr marL="285750" lvl="0" indent="-285750">
              <a:lnSpc>
                <a:spcPct val="150000"/>
              </a:lnSpc>
              <a:buFont typeface="Arial" panose="020B0604020202020204" pitchFamily="34" charset="0"/>
              <a:buChar char="•"/>
              <a:defRPr/>
            </a:pPr>
            <a:r>
              <a:rPr lang="en-US">
                <a:solidFill>
                  <a:srgbClr val="093B60"/>
                </a:solidFill>
                <a:latin typeface="Arial" panose="020B0604020202020204" pitchFamily="34" charset="0"/>
                <a:ea typeface="AECOM Sans" panose="020B0504020202020204" pitchFamily="34" charset="0"/>
                <a:cs typeface="Arial" panose="020B0604020202020204" pitchFamily="34" charset="0"/>
              </a:rPr>
              <a:t>Unified Application Checklist</a:t>
            </a:r>
          </a:p>
        </p:txBody>
      </p:sp>
      <p:sp>
        <p:nvSpPr>
          <p:cNvPr id="11" name="TextBox 10">
            <a:extLst>
              <a:ext uri="{FF2B5EF4-FFF2-40B4-BE49-F238E27FC236}">
                <a16:creationId xmlns:a16="http://schemas.microsoft.com/office/drawing/2014/main" id="{853622C0-028C-4DFE-9A3E-272ACBE6FBA5}"/>
              </a:ext>
            </a:extLst>
          </p:cNvPr>
          <p:cNvSpPr txBox="1"/>
          <p:nvPr/>
        </p:nvSpPr>
        <p:spPr>
          <a:xfrm>
            <a:off x="525910" y="689847"/>
            <a:ext cx="11570840" cy="461665"/>
          </a:xfrm>
          <a:prstGeom prst="rect">
            <a:avLst/>
          </a:prstGeom>
          <a:noFill/>
        </p:spPr>
        <p:txBody>
          <a:bodyPr wrap="square" rtlCol="0">
            <a:spAutoFit/>
          </a:bodyPr>
          <a:lstStyle/>
          <a:p>
            <a:r>
              <a:rPr lang="en-US" sz="2400" b="1">
                <a:solidFill>
                  <a:srgbClr val="093B60"/>
                </a:solidFill>
                <a:latin typeface="Arial" panose="020B0604020202020204" pitchFamily="34" charset="0"/>
                <a:ea typeface="AECOM Sans" panose="020B0504020202020204" pitchFamily="34" charset="0"/>
                <a:cs typeface="Arial" panose="020B0604020202020204" pitchFamily="34" charset="0"/>
              </a:rPr>
              <a:t>3.4	ConCPT Program Submittals</a:t>
            </a:r>
          </a:p>
        </p:txBody>
      </p:sp>
      <p:pic>
        <p:nvPicPr>
          <p:cNvPr id="10" name="Picture 9">
            <a:extLst>
              <a:ext uri="{FF2B5EF4-FFF2-40B4-BE49-F238E27FC236}">
                <a16:creationId xmlns:a16="http://schemas.microsoft.com/office/drawing/2014/main" id="{5598E423-2452-FB82-0D3C-ECECA206CB46}"/>
              </a:ext>
            </a:extLst>
          </p:cNvPr>
          <p:cNvPicPr>
            <a:picLocks noChangeAspect="1"/>
          </p:cNvPicPr>
          <p:nvPr/>
        </p:nvPicPr>
        <p:blipFill>
          <a:blip r:embed="rId3"/>
          <a:stretch>
            <a:fillRect/>
          </a:stretch>
        </p:blipFill>
        <p:spPr>
          <a:xfrm rot="21292800">
            <a:off x="5457465" y="2664286"/>
            <a:ext cx="2697538" cy="3503867"/>
          </a:xfrm>
          <a:prstGeom prst="rect">
            <a:avLst/>
          </a:prstGeom>
          <a:effectLst>
            <a:outerShdw blurRad="50800" dist="38100" dir="5400000" algn="t" rotWithShape="0">
              <a:prstClr val="black">
                <a:alpha val="40000"/>
              </a:prstClr>
            </a:outerShdw>
          </a:effectLst>
        </p:spPr>
      </p:pic>
      <p:pic>
        <p:nvPicPr>
          <p:cNvPr id="13" name="Picture 12">
            <a:extLst>
              <a:ext uri="{FF2B5EF4-FFF2-40B4-BE49-F238E27FC236}">
                <a16:creationId xmlns:a16="http://schemas.microsoft.com/office/drawing/2014/main" id="{DF140FA4-B6BE-7CE4-6DD4-D8491EA622A1}"/>
              </a:ext>
            </a:extLst>
          </p:cNvPr>
          <p:cNvPicPr>
            <a:picLocks noChangeAspect="1"/>
          </p:cNvPicPr>
          <p:nvPr/>
        </p:nvPicPr>
        <p:blipFill>
          <a:blip r:embed="rId4"/>
          <a:stretch>
            <a:fillRect/>
          </a:stretch>
        </p:blipFill>
        <p:spPr>
          <a:xfrm rot="306080">
            <a:off x="8646942" y="2664286"/>
            <a:ext cx="2704868" cy="3503867"/>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97902752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Top Corners Rounded 20">
            <a:extLst>
              <a:ext uri="{FF2B5EF4-FFF2-40B4-BE49-F238E27FC236}">
                <a16:creationId xmlns:a16="http://schemas.microsoft.com/office/drawing/2014/main" id="{1AF07CC9-83B7-4D2D-9E1B-7EB04B9B57B2}"/>
              </a:ext>
            </a:extLst>
          </p:cNvPr>
          <p:cNvSpPr/>
          <p:nvPr/>
        </p:nvSpPr>
        <p:spPr>
          <a:xfrm rot="16200000">
            <a:off x="4093153" y="-1589356"/>
            <a:ext cx="4077509" cy="10335259"/>
          </a:xfrm>
          <a:prstGeom prst="round2SameRect">
            <a:avLst>
              <a:gd name="adj1" fmla="val 7797"/>
              <a:gd name="adj2" fmla="val 8819"/>
            </a:avLst>
          </a:prstGeom>
          <a:solidFill>
            <a:srgbClr val="093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Top Corners Rounded 34">
            <a:extLst>
              <a:ext uri="{FF2B5EF4-FFF2-40B4-BE49-F238E27FC236}">
                <a16:creationId xmlns:a16="http://schemas.microsoft.com/office/drawing/2014/main" id="{65A9545D-3B92-498E-9B68-231B70964FB0}"/>
              </a:ext>
            </a:extLst>
          </p:cNvPr>
          <p:cNvSpPr/>
          <p:nvPr/>
        </p:nvSpPr>
        <p:spPr>
          <a:xfrm>
            <a:off x="957644" y="1539526"/>
            <a:ext cx="10332656" cy="471684"/>
          </a:xfrm>
          <a:prstGeom prst="round2SameRect">
            <a:avLst>
              <a:gd name="adj1" fmla="val 50000"/>
              <a:gd name="adj2" fmla="val 0"/>
            </a:avLst>
          </a:prstGeom>
          <a:solidFill>
            <a:srgbClr val="29AAE2"/>
          </a:solidFill>
          <a:ln>
            <a:solidFill>
              <a:srgbClr val="29AA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5D462D9-800E-451E-A8E6-5DF1D145BC67}"/>
              </a:ext>
            </a:extLst>
          </p:cNvPr>
          <p:cNvSpPr/>
          <p:nvPr/>
        </p:nvSpPr>
        <p:spPr>
          <a:xfrm rot="5400000">
            <a:off x="5910806" y="-5910805"/>
            <a:ext cx="370390" cy="12192001"/>
          </a:xfrm>
          <a:prstGeom prst="rect">
            <a:avLst/>
          </a:prstGeom>
          <a:solidFill>
            <a:srgbClr val="093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45261EF3-36AA-46BC-9505-57A9573B3DF8}"/>
              </a:ext>
            </a:extLst>
          </p:cNvPr>
          <p:cNvSpPr txBox="1"/>
          <p:nvPr/>
        </p:nvSpPr>
        <p:spPr>
          <a:xfrm>
            <a:off x="525910" y="689847"/>
            <a:ext cx="11570840" cy="461665"/>
          </a:xfrm>
          <a:prstGeom prst="rect">
            <a:avLst/>
          </a:prstGeom>
          <a:noFill/>
        </p:spPr>
        <p:txBody>
          <a:bodyPr wrap="square" rtlCol="0">
            <a:spAutoFit/>
          </a:bodyPr>
          <a:lstStyle/>
          <a:p>
            <a:r>
              <a:rPr lang="en-US" sz="2400" b="1">
                <a:solidFill>
                  <a:srgbClr val="093B60"/>
                </a:solidFill>
                <a:latin typeface="Arial" panose="020B0604020202020204" pitchFamily="34" charset="0"/>
                <a:ea typeface="AECOM Sans" panose="020B0504020202020204" pitchFamily="34" charset="0"/>
                <a:cs typeface="Arial" panose="020B0604020202020204" pitchFamily="34" charset="0"/>
              </a:rPr>
              <a:t>3.4	ConCPT Program Helpful Hints</a:t>
            </a:r>
          </a:p>
        </p:txBody>
      </p:sp>
      <p:sp>
        <p:nvSpPr>
          <p:cNvPr id="20" name="Rectangle 19">
            <a:extLst>
              <a:ext uri="{FF2B5EF4-FFF2-40B4-BE49-F238E27FC236}">
                <a16:creationId xmlns:a16="http://schemas.microsoft.com/office/drawing/2014/main" id="{DF2E5BA8-C8D6-4C75-A8A6-81064C1CDDDC}"/>
              </a:ext>
            </a:extLst>
          </p:cNvPr>
          <p:cNvSpPr/>
          <p:nvPr/>
        </p:nvSpPr>
        <p:spPr>
          <a:xfrm rot="5400000">
            <a:off x="6073142" y="-5707024"/>
            <a:ext cx="45719" cy="12192002"/>
          </a:xfrm>
          <a:prstGeom prst="rect">
            <a:avLst/>
          </a:prstGeom>
          <a:solidFill>
            <a:srgbClr val="29A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1718DDF-3AEE-4F66-8379-F1A563006FB1}"/>
              </a:ext>
            </a:extLst>
          </p:cNvPr>
          <p:cNvSpPr txBox="1"/>
          <p:nvPr/>
        </p:nvSpPr>
        <p:spPr>
          <a:xfrm>
            <a:off x="208347" y="-47587"/>
            <a:ext cx="2545209" cy="430887"/>
          </a:xfrm>
          <a:prstGeom prst="rect">
            <a:avLst/>
          </a:prstGeom>
          <a:noFill/>
        </p:spPr>
        <p:txBody>
          <a:bodyPr wrap="square" rtlCol="0">
            <a:spAutoFit/>
          </a:bodyPr>
          <a:lstStyle/>
          <a:p>
            <a:r>
              <a:rPr lang="en-US" sz="2200" b="1">
                <a:solidFill>
                  <a:schemeClr val="bg1"/>
                </a:solidFill>
                <a:latin typeface="Arial" panose="020B0604020202020204" pitchFamily="34" charset="0"/>
                <a:ea typeface="AECOM Sans" panose="020B0504020202020204" pitchFamily="34" charset="0"/>
                <a:cs typeface="Arial" panose="020B0604020202020204" pitchFamily="34" charset="0"/>
              </a:rPr>
              <a:t>ncdot.gov</a:t>
            </a:r>
          </a:p>
        </p:txBody>
      </p:sp>
      <p:sp>
        <p:nvSpPr>
          <p:cNvPr id="25" name="Rectangle 24">
            <a:extLst>
              <a:ext uri="{FF2B5EF4-FFF2-40B4-BE49-F238E27FC236}">
                <a16:creationId xmlns:a16="http://schemas.microsoft.com/office/drawing/2014/main" id="{E28F9D55-77BC-41C5-9230-B5393804C336}"/>
              </a:ext>
            </a:extLst>
          </p:cNvPr>
          <p:cNvSpPr/>
          <p:nvPr/>
        </p:nvSpPr>
        <p:spPr>
          <a:xfrm>
            <a:off x="1177963" y="1591501"/>
            <a:ext cx="5031208" cy="400110"/>
          </a:xfrm>
          <a:prstGeom prst="rect">
            <a:avLst/>
          </a:prstGeom>
        </p:spPr>
        <p:txBody>
          <a:bodyPr wrap="square">
            <a:spAutoFit/>
          </a:bodyPr>
          <a:lstStyle/>
          <a:p>
            <a:r>
              <a:rPr lang="en-US" sz="2000" b="1">
                <a:solidFill>
                  <a:schemeClr val="bg1"/>
                </a:solidFill>
                <a:latin typeface="Arial" panose="020B0604020202020204" pitchFamily="34" charset="0"/>
                <a:ea typeface="AECOM Sans" panose="020B0504020202020204" pitchFamily="34" charset="0"/>
                <a:cs typeface="Arial" panose="020B0604020202020204" pitchFamily="34" charset="0"/>
              </a:rPr>
              <a:t>Quick Tips</a:t>
            </a:r>
          </a:p>
        </p:txBody>
      </p:sp>
      <p:sp>
        <p:nvSpPr>
          <p:cNvPr id="32" name="Rectangle 31">
            <a:extLst>
              <a:ext uri="{FF2B5EF4-FFF2-40B4-BE49-F238E27FC236}">
                <a16:creationId xmlns:a16="http://schemas.microsoft.com/office/drawing/2014/main" id="{93AFE728-8C8E-4386-B009-CD17E71C7351}"/>
              </a:ext>
            </a:extLst>
          </p:cNvPr>
          <p:cNvSpPr/>
          <p:nvPr/>
        </p:nvSpPr>
        <p:spPr>
          <a:xfrm>
            <a:off x="1259242" y="2262711"/>
            <a:ext cx="9357958" cy="3077766"/>
          </a:xfrm>
          <a:prstGeom prst="rect">
            <a:avLst/>
          </a:prstGeom>
        </p:spPr>
        <p:txBody>
          <a:bodyPr wrap="square">
            <a:spAutoFit/>
          </a:bodyPr>
          <a:lstStyle/>
          <a:p>
            <a:pPr marL="342900" indent="-342900">
              <a:spcAft>
                <a:spcPts val="1200"/>
              </a:spcAft>
              <a:buFont typeface="+mj-lt"/>
              <a:buAutoNum type="arabicPeriod"/>
            </a:pPr>
            <a:r>
              <a:rPr lang="en-US">
                <a:solidFill>
                  <a:schemeClr val="bg1"/>
                </a:solidFill>
                <a:latin typeface="Arial" panose="020B0604020202020204" pitchFamily="34" charset="0"/>
                <a:cs typeface="Arial" panose="020B0604020202020204" pitchFamily="34" charset="0"/>
              </a:rPr>
              <a:t>State Funding</a:t>
            </a:r>
          </a:p>
          <a:p>
            <a:pPr marL="342900" indent="-342900">
              <a:spcAft>
                <a:spcPts val="1200"/>
              </a:spcAft>
              <a:buFont typeface="+mj-lt"/>
              <a:buAutoNum type="arabicPeriod"/>
            </a:pPr>
            <a:r>
              <a:rPr lang="en-US">
                <a:solidFill>
                  <a:schemeClr val="bg1"/>
                </a:solidFill>
                <a:latin typeface="Arial" panose="020B0604020202020204" pitchFamily="34" charset="0"/>
                <a:cs typeface="Arial" panose="020B0604020202020204" pitchFamily="34" charset="0"/>
              </a:rPr>
              <a:t>Two purposes: A) encourage transit systems to consolidate into a single transit system and B) encourage coordination between providers for longer-distance trips spanning multiple (3 or more) service areas</a:t>
            </a:r>
          </a:p>
          <a:p>
            <a:pPr marL="342900" indent="-342900">
              <a:spcAft>
                <a:spcPts val="1200"/>
              </a:spcAft>
              <a:buFont typeface="+mj-lt"/>
              <a:buAutoNum type="arabicPeriod"/>
            </a:pPr>
            <a:r>
              <a:rPr lang="en-US">
                <a:solidFill>
                  <a:schemeClr val="bg1"/>
                </a:solidFill>
                <a:latin typeface="Arial" panose="020B0604020202020204" pitchFamily="34" charset="0"/>
                <a:cs typeface="Arial" panose="020B0604020202020204" pitchFamily="34" charset="0"/>
              </a:rPr>
              <a:t>$1.5M in funding: $750,000 for each program</a:t>
            </a:r>
          </a:p>
          <a:p>
            <a:pPr marL="342900" indent="-342900">
              <a:spcAft>
                <a:spcPts val="1200"/>
              </a:spcAft>
              <a:buFont typeface="+mj-lt"/>
              <a:buAutoNum type="arabicPeriod" startAt="3"/>
            </a:pPr>
            <a:r>
              <a:rPr lang="en-US">
                <a:solidFill>
                  <a:schemeClr val="bg1"/>
                </a:solidFill>
                <a:latin typeface="Arial" panose="020B0604020202020204" pitchFamily="34" charset="0"/>
                <a:cs typeface="Arial" panose="020B0604020202020204" pitchFamily="34" charset="0"/>
              </a:rPr>
              <a:t>Must run five days per week to be eligible</a:t>
            </a:r>
          </a:p>
          <a:p>
            <a:pPr marL="342900" indent="-342900">
              <a:spcAft>
                <a:spcPts val="1200"/>
              </a:spcAft>
              <a:buFont typeface="+mj-lt"/>
              <a:buAutoNum type="arabicPeriod" startAt="3"/>
            </a:pPr>
            <a:r>
              <a:rPr lang="en-US">
                <a:solidFill>
                  <a:schemeClr val="bg1"/>
                </a:solidFill>
                <a:latin typeface="Arial" panose="020B0604020202020204" pitchFamily="34" charset="0"/>
                <a:cs typeface="Arial" panose="020B0604020202020204" pitchFamily="34" charset="0"/>
              </a:rPr>
              <a:t>Coordination amongst partner systems must include explicit billing coordination</a:t>
            </a:r>
          </a:p>
          <a:p>
            <a:pPr marL="342900" indent="-342900">
              <a:spcAft>
                <a:spcPts val="1200"/>
              </a:spcAft>
              <a:buFont typeface="+mj-lt"/>
              <a:buAutoNum type="arabicPeriod" startAt="3"/>
            </a:pPr>
            <a:r>
              <a:rPr lang="en-US">
                <a:solidFill>
                  <a:schemeClr val="bg1"/>
                </a:solidFill>
                <a:latin typeface="Arial" panose="020B0604020202020204" pitchFamily="34" charset="0"/>
                <a:cs typeface="Arial" panose="020B0604020202020204" pitchFamily="34" charset="0"/>
              </a:rPr>
              <a:t>Separate application components for ConCPT CN and ConCPT CO</a:t>
            </a:r>
          </a:p>
        </p:txBody>
      </p:sp>
    </p:spTree>
    <p:extLst>
      <p:ext uri="{BB962C8B-B14F-4D97-AF65-F5344CB8AC3E}">
        <p14:creationId xmlns:p14="http://schemas.microsoft.com/office/powerpoint/2010/main" val="159742140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Top Corners Rounded 17">
            <a:extLst>
              <a:ext uri="{FF2B5EF4-FFF2-40B4-BE49-F238E27FC236}">
                <a16:creationId xmlns:a16="http://schemas.microsoft.com/office/drawing/2014/main" id="{841E07F7-D121-4D19-8019-F1E7AB5B7001}"/>
              </a:ext>
            </a:extLst>
          </p:cNvPr>
          <p:cNvSpPr/>
          <p:nvPr/>
        </p:nvSpPr>
        <p:spPr>
          <a:xfrm rot="16200000">
            <a:off x="5138085" y="164482"/>
            <a:ext cx="1973614" cy="10321221"/>
          </a:xfrm>
          <a:prstGeom prst="round2SameRect">
            <a:avLst>
              <a:gd name="adj1" fmla="val 13998"/>
              <a:gd name="adj2" fmla="val 19861"/>
            </a:avLst>
          </a:prstGeom>
          <a:solidFill>
            <a:srgbClr val="093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Top Corners Rounded 23">
            <a:extLst>
              <a:ext uri="{FF2B5EF4-FFF2-40B4-BE49-F238E27FC236}">
                <a16:creationId xmlns:a16="http://schemas.microsoft.com/office/drawing/2014/main" id="{50237DA3-58C9-4C48-8C87-05AF6A3A1D20}"/>
              </a:ext>
            </a:extLst>
          </p:cNvPr>
          <p:cNvSpPr/>
          <p:nvPr/>
        </p:nvSpPr>
        <p:spPr>
          <a:xfrm>
            <a:off x="957644" y="4332575"/>
            <a:ext cx="10332656" cy="471684"/>
          </a:xfrm>
          <a:prstGeom prst="round2SameRect">
            <a:avLst>
              <a:gd name="adj1" fmla="val 50000"/>
              <a:gd name="adj2" fmla="val 0"/>
            </a:avLst>
          </a:prstGeom>
          <a:solidFill>
            <a:srgbClr val="29AAE2"/>
          </a:solidFill>
          <a:ln>
            <a:solidFill>
              <a:srgbClr val="29AA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5D462D9-800E-451E-A8E6-5DF1D145BC67}"/>
              </a:ext>
            </a:extLst>
          </p:cNvPr>
          <p:cNvSpPr/>
          <p:nvPr/>
        </p:nvSpPr>
        <p:spPr>
          <a:xfrm rot="5400000">
            <a:off x="5910806" y="-5910805"/>
            <a:ext cx="370390" cy="12192001"/>
          </a:xfrm>
          <a:prstGeom prst="rect">
            <a:avLst/>
          </a:prstGeom>
          <a:solidFill>
            <a:srgbClr val="093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45261EF3-36AA-46BC-9505-57A9573B3DF8}"/>
              </a:ext>
            </a:extLst>
          </p:cNvPr>
          <p:cNvSpPr txBox="1"/>
          <p:nvPr/>
        </p:nvSpPr>
        <p:spPr>
          <a:xfrm>
            <a:off x="525910" y="689847"/>
            <a:ext cx="11570840" cy="461665"/>
          </a:xfrm>
          <a:prstGeom prst="rect">
            <a:avLst/>
          </a:prstGeom>
          <a:noFill/>
        </p:spPr>
        <p:txBody>
          <a:bodyPr wrap="square" rtlCol="0">
            <a:spAutoFit/>
          </a:bodyPr>
          <a:lstStyle/>
          <a:p>
            <a:r>
              <a:rPr lang="en-US" sz="2400" b="1">
                <a:solidFill>
                  <a:srgbClr val="093B60"/>
                </a:solidFill>
                <a:latin typeface="Arial" panose="020B0604020202020204" pitchFamily="34" charset="0"/>
                <a:ea typeface="AECOM Sans" panose="020B0504020202020204" pitchFamily="34" charset="0"/>
                <a:cs typeface="Arial" panose="020B0604020202020204" pitchFamily="34" charset="0"/>
              </a:rPr>
              <a:t>3.4	Section 5303 Program Submittals and Helpful Hints</a:t>
            </a:r>
          </a:p>
        </p:txBody>
      </p:sp>
      <p:sp>
        <p:nvSpPr>
          <p:cNvPr id="20" name="Rectangle 19">
            <a:extLst>
              <a:ext uri="{FF2B5EF4-FFF2-40B4-BE49-F238E27FC236}">
                <a16:creationId xmlns:a16="http://schemas.microsoft.com/office/drawing/2014/main" id="{DF2E5BA8-C8D6-4C75-A8A6-81064C1CDDDC}"/>
              </a:ext>
            </a:extLst>
          </p:cNvPr>
          <p:cNvSpPr/>
          <p:nvPr/>
        </p:nvSpPr>
        <p:spPr>
          <a:xfrm rot="5400000">
            <a:off x="6073142" y="-5707024"/>
            <a:ext cx="45719" cy="12192002"/>
          </a:xfrm>
          <a:prstGeom prst="rect">
            <a:avLst/>
          </a:prstGeom>
          <a:solidFill>
            <a:srgbClr val="29A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1718DDF-3AEE-4F66-8379-F1A563006FB1}"/>
              </a:ext>
            </a:extLst>
          </p:cNvPr>
          <p:cNvSpPr txBox="1"/>
          <p:nvPr/>
        </p:nvSpPr>
        <p:spPr>
          <a:xfrm>
            <a:off x="208347" y="-47587"/>
            <a:ext cx="2545209" cy="430887"/>
          </a:xfrm>
          <a:prstGeom prst="rect">
            <a:avLst/>
          </a:prstGeom>
          <a:noFill/>
        </p:spPr>
        <p:txBody>
          <a:bodyPr wrap="square" rtlCol="0">
            <a:spAutoFit/>
          </a:bodyPr>
          <a:lstStyle/>
          <a:p>
            <a:r>
              <a:rPr lang="en-US" sz="2200" b="1">
                <a:solidFill>
                  <a:schemeClr val="bg1"/>
                </a:solidFill>
                <a:latin typeface="Arial" panose="020B0604020202020204" pitchFamily="34" charset="0"/>
                <a:ea typeface="AECOM Sans" panose="020B0504020202020204" pitchFamily="34" charset="0"/>
                <a:cs typeface="Arial" panose="020B0604020202020204" pitchFamily="34" charset="0"/>
              </a:rPr>
              <a:t>ncdot.gov</a:t>
            </a:r>
          </a:p>
        </p:txBody>
      </p:sp>
      <p:sp>
        <p:nvSpPr>
          <p:cNvPr id="16" name="TextBox 15">
            <a:extLst>
              <a:ext uri="{FF2B5EF4-FFF2-40B4-BE49-F238E27FC236}">
                <a16:creationId xmlns:a16="http://schemas.microsoft.com/office/drawing/2014/main" id="{3E27A554-4734-4D9E-8CD5-DA34E740FA8E}"/>
              </a:ext>
            </a:extLst>
          </p:cNvPr>
          <p:cNvSpPr txBox="1"/>
          <p:nvPr/>
        </p:nvSpPr>
        <p:spPr>
          <a:xfrm>
            <a:off x="955043" y="1429522"/>
            <a:ext cx="8486010" cy="2534027"/>
          </a:xfrm>
          <a:prstGeom prst="rect">
            <a:avLst/>
          </a:prstGeom>
          <a:noFill/>
        </p:spPr>
        <p:txBody>
          <a:bodyPr wrap="square" rtlCol="0">
            <a:spAutoFit/>
          </a:bodyPr>
          <a:lstStyle/>
          <a:p>
            <a:pPr marL="285750" lvl="0" indent="-285750">
              <a:lnSpc>
                <a:spcPct val="150000"/>
              </a:lnSpc>
              <a:buFont typeface="Arial" panose="020B0604020202020204" pitchFamily="34" charset="0"/>
              <a:buChar char="•"/>
              <a:defRPr/>
            </a:pPr>
            <a:r>
              <a:rPr lang="en-US">
                <a:solidFill>
                  <a:srgbClr val="093B60"/>
                </a:solidFill>
                <a:latin typeface="Arial" panose="020B0604020202020204" pitchFamily="34" charset="0"/>
                <a:ea typeface="AECOM Sans" panose="020B0504020202020204" pitchFamily="34" charset="0"/>
                <a:cs typeface="Arial" panose="020B0604020202020204" pitchFamily="34" charset="0"/>
              </a:rPr>
              <a:t>Unified Planning Work Program (UPWP)</a:t>
            </a:r>
          </a:p>
          <a:p>
            <a:pPr marL="285750" lvl="0" indent="-285750">
              <a:lnSpc>
                <a:spcPct val="150000"/>
              </a:lnSpc>
              <a:buFont typeface="Arial" panose="020B0604020202020204" pitchFamily="34" charset="0"/>
              <a:buChar char="•"/>
              <a:defRPr/>
            </a:pPr>
            <a:r>
              <a:rPr lang="en-US">
                <a:solidFill>
                  <a:srgbClr val="093B60"/>
                </a:solidFill>
                <a:latin typeface="Arial" panose="020B0604020202020204" pitchFamily="34" charset="0"/>
                <a:ea typeface="AECOM Sans" panose="020B0504020202020204" pitchFamily="34" charset="0"/>
                <a:cs typeface="Arial" panose="020B0604020202020204" pitchFamily="34" charset="0"/>
              </a:rPr>
              <a:t>UPWP Task Summary Table</a:t>
            </a:r>
          </a:p>
          <a:p>
            <a:pPr marL="285750" lvl="0" indent="-285750">
              <a:lnSpc>
                <a:spcPct val="150000"/>
              </a:lnSpc>
              <a:buFont typeface="Arial" panose="020B0604020202020204" pitchFamily="34" charset="0"/>
              <a:buChar char="•"/>
              <a:defRPr/>
            </a:pPr>
            <a:r>
              <a:rPr lang="en-US">
                <a:solidFill>
                  <a:srgbClr val="093B60"/>
                </a:solidFill>
                <a:latin typeface="Arial" panose="020B0604020202020204" pitchFamily="34" charset="0"/>
                <a:ea typeface="AECOM Sans" panose="020B0504020202020204" pitchFamily="34" charset="0"/>
                <a:cs typeface="Arial" panose="020B0604020202020204" pitchFamily="34" charset="0"/>
              </a:rPr>
              <a:t>PWP Approval Resolution</a:t>
            </a:r>
          </a:p>
          <a:p>
            <a:pPr marL="285750" lvl="0" indent="-285750">
              <a:lnSpc>
                <a:spcPct val="150000"/>
              </a:lnSpc>
              <a:buFont typeface="Arial" panose="020B0604020202020204" pitchFamily="34" charset="0"/>
              <a:buChar char="•"/>
              <a:defRPr/>
            </a:pPr>
            <a:r>
              <a:rPr lang="en-US">
                <a:solidFill>
                  <a:srgbClr val="093B60"/>
                </a:solidFill>
                <a:latin typeface="Arial" panose="020B0604020202020204" pitchFamily="34" charset="0"/>
                <a:ea typeface="AECOM Sans" panose="020B0504020202020204" pitchFamily="34" charset="0"/>
                <a:cs typeface="Arial" panose="020B0604020202020204" pitchFamily="34" charset="0"/>
              </a:rPr>
              <a:t>FTA Task Narrative Table</a:t>
            </a:r>
          </a:p>
          <a:p>
            <a:pPr marL="285750" lvl="0" indent="-285750">
              <a:lnSpc>
                <a:spcPct val="150000"/>
              </a:lnSpc>
              <a:buFont typeface="Arial" panose="020B0604020202020204" pitchFamily="34" charset="0"/>
              <a:buChar char="•"/>
              <a:defRPr/>
            </a:pPr>
            <a:r>
              <a:rPr lang="en-US">
                <a:solidFill>
                  <a:srgbClr val="093B60"/>
                </a:solidFill>
                <a:latin typeface="Arial" panose="020B0604020202020204" pitchFamily="34" charset="0"/>
                <a:ea typeface="AECOM Sans" panose="020B0504020202020204" pitchFamily="34" charset="0"/>
                <a:cs typeface="Arial" panose="020B0604020202020204" pitchFamily="34" charset="0"/>
              </a:rPr>
              <a:t>DBE Anticipated Contracting Opportunities Form</a:t>
            </a:r>
          </a:p>
          <a:p>
            <a:pPr marL="285750" lvl="0" indent="-285750">
              <a:lnSpc>
                <a:spcPct val="150000"/>
              </a:lnSpc>
              <a:buFont typeface="Arial" panose="020B0604020202020204" pitchFamily="34" charset="0"/>
              <a:buChar char="•"/>
              <a:defRPr/>
            </a:pPr>
            <a:r>
              <a:rPr lang="en-US">
                <a:solidFill>
                  <a:srgbClr val="093B60"/>
                </a:solidFill>
                <a:latin typeface="Arial" panose="020B0604020202020204" pitchFamily="34" charset="0"/>
                <a:ea typeface="AECOM Sans" panose="020B0504020202020204" pitchFamily="34" charset="0"/>
                <a:cs typeface="Arial" panose="020B0604020202020204" pitchFamily="34" charset="0"/>
              </a:rPr>
              <a:t>Resolution Certifying of the Transportation Planning Process</a:t>
            </a:r>
          </a:p>
        </p:txBody>
      </p:sp>
      <p:sp>
        <p:nvSpPr>
          <p:cNvPr id="21" name="Rectangle 20">
            <a:extLst>
              <a:ext uri="{FF2B5EF4-FFF2-40B4-BE49-F238E27FC236}">
                <a16:creationId xmlns:a16="http://schemas.microsoft.com/office/drawing/2014/main" id="{6A872329-C4CF-47BD-8D89-95C9B8C7A83B}"/>
              </a:ext>
            </a:extLst>
          </p:cNvPr>
          <p:cNvSpPr/>
          <p:nvPr/>
        </p:nvSpPr>
        <p:spPr>
          <a:xfrm>
            <a:off x="1177963" y="4390267"/>
            <a:ext cx="5031208" cy="400110"/>
          </a:xfrm>
          <a:prstGeom prst="rect">
            <a:avLst/>
          </a:prstGeom>
        </p:spPr>
        <p:txBody>
          <a:bodyPr wrap="square">
            <a:spAutoFit/>
          </a:bodyPr>
          <a:lstStyle/>
          <a:p>
            <a:r>
              <a:rPr lang="en-US" sz="2000" b="1">
                <a:solidFill>
                  <a:schemeClr val="bg1"/>
                </a:solidFill>
                <a:latin typeface="Arial" panose="020B0604020202020204" pitchFamily="34" charset="0"/>
                <a:ea typeface="AECOM Sans" panose="020B0504020202020204" pitchFamily="34" charset="0"/>
                <a:cs typeface="Arial" panose="020B0604020202020204" pitchFamily="34" charset="0"/>
              </a:rPr>
              <a:t>Quick Tips</a:t>
            </a:r>
          </a:p>
        </p:txBody>
      </p:sp>
      <p:sp>
        <p:nvSpPr>
          <p:cNvPr id="22" name="Rectangle 21">
            <a:extLst>
              <a:ext uri="{FF2B5EF4-FFF2-40B4-BE49-F238E27FC236}">
                <a16:creationId xmlns:a16="http://schemas.microsoft.com/office/drawing/2014/main" id="{1D687CBF-AFE2-4128-BE7F-C0DD2969156C}"/>
              </a:ext>
            </a:extLst>
          </p:cNvPr>
          <p:cNvSpPr/>
          <p:nvPr/>
        </p:nvSpPr>
        <p:spPr>
          <a:xfrm>
            <a:off x="1259242" y="4972577"/>
            <a:ext cx="9357958" cy="1077218"/>
          </a:xfrm>
          <a:prstGeom prst="rect">
            <a:avLst/>
          </a:prstGeom>
        </p:spPr>
        <p:txBody>
          <a:bodyPr wrap="square">
            <a:spAutoFit/>
          </a:bodyPr>
          <a:lstStyle/>
          <a:p>
            <a:pPr marL="342900" indent="-342900">
              <a:spcAft>
                <a:spcPts val="1200"/>
              </a:spcAft>
              <a:buFont typeface="+mj-lt"/>
              <a:buAutoNum type="arabicPeriod"/>
            </a:pPr>
            <a:r>
              <a:rPr lang="en-US">
                <a:solidFill>
                  <a:schemeClr val="bg1"/>
                </a:solidFill>
                <a:latin typeface="Arial" panose="020B0604020202020204" pitchFamily="34" charset="0"/>
                <a:cs typeface="Arial" panose="020B0604020202020204" pitchFamily="34" charset="0"/>
              </a:rPr>
              <a:t>Allocation table uses same criteria as 2022, draft and final UPWP submittal schedules follow Transportation Planning Division Schedule</a:t>
            </a:r>
          </a:p>
          <a:p>
            <a:pPr marL="342900" indent="-342900">
              <a:spcAft>
                <a:spcPts val="1200"/>
              </a:spcAft>
              <a:buFont typeface="+mj-lt"/>
              <a:buAutoNum type="arabicPeriod"/>
            </a:pPr>
            <a:r>
              <a:rPr lang="en-US">
                <a:solidFill>
                  <a:schemeClr val="bg1"/>
                </a:solidFill>
                <a:latin typeface="Arial" panose="020B0604020202020204" pitchFamily="34" charset="0"/>
                <a:cs typeface="Arial" panose="020B0604020202020204" pitchFamily="34" charset="0"/>
              </a:rPr>
              <a:t>Draft and Final UPWP schedule outlined in Program Overview</a:t>
            </a:r>
          </a:p>
        </p:txBody>
      </p:sp>
    </p:spTree>
    <p:extLst>
      <p:ext uri="{BB962C8B-B14F-4D97-AF65-F5344CB8AC3E}">
        <p14:creationId xmlns:p14="http://schemas.microsoft.com/office/powerpoint/2010/main" val="225525365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D462D9-800E-451E-A8E6-5DF1D145BC67}"/>
              </a:ext>
            </a:extLst>
          </p:cNvPr>
          <p:cNvSpPr/>
          <p:nvPr/>
        </p:nvSpPr>
        <p:spPr>
          <a:xfrm rot="5400000">
            <a:off x="5910806" y="-5910805"/>
            <a:ext cx="370390" cy="12192001"/>
          </a:xfrm>
          <a:prstGeom prst="rect">
            <a:avLst/>
          </a:prstGeom>
          <a:solidFill>
            <a:srgbClr val="093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F2E5BA8-C8D6-4C75-A8A6-81064C1CDDDC}"/>
              </a:ext>
            </a:extLst>
          </p:cNvPr>
          <p:cNvSpPr/>
          <p:nvPr/>
        </p:nvSpPr>
        <p:spPr>
          <a:xfrm rot="5400000">
            <a:off x="6073142" y="-5707024"/>
            <a:ext cx="45719" cy="12192002"/>
          </a:xfrm>
          <a:prstGeom prst="rect">
            <a:avLst/>
          </a:prstGeom>
          <a:solidFill>
            <a:srgbClr val="29A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1718DDF-3AEE-4F66-8379-F1A563006FB1}"/>
              </a:ext>
            </a:extLst>
          </p:cNvPr>
          <p:cNvSpPr txBox="1"/>
          <p:nvPr/>
        </p:nvSpPr>
        <p:spPr>
          <a:xfrm>
            <a:off x="208347" y="-47587"/>
            <a:ext cx="2545209" cy="430887"/>
          </a:xfrm>
          <a:prstGeom prst="rect">
            <a:avLst/>
          </a:prstGeom>
          <a:noFill/>
        </p:spPr>
        <p:txBody>
          <a:bodyPr wrap="square" rtlCol="0">
            <a:spAutoFit/>
          </a:bodyPr>
          <a:lstStyle/>
          <a:p>
            <a:r>
              <a:rPr lang="en-US" sz="2200" b="1">
                <a:solidFill>
                  <a:schemeClr val="bg1"/>
                </a:solidFill>
                <a:latin typeface="Arial" panose="020B0604020202020204" pitchFamily="34" charset="0"/>
                <a:ea typeface="AECOM Sans" panose="020B0504020202020204" pitchFamily="34" charset="0"/>
                <a:cs typeface="Arial" panose="020B0604020202020204" pitchFamily="34" charset="0"/>
              </a:rPr>
              <a:t>ncdot.gov</a:t>
            </a:r>
          </a:p>
        </p:txBody>
      </p:sp>
      <p:sp>
        <p:nvSpPr>
          <p:cNvPr id="8" name="TextBox 7">
            <a:extLst>
              <a:ext uri="{FF2B5EF4-FFF2-40B4-BE49-F238E27FC236}">
                <a16:creationId xmlns:a16="http://schemas.microsoft.com/office/drawing/2014/main" id="{5FF58A6D-F28F-4E21-B210-3EA91EBFCE4F}"/>
              </a:ext>
            </a:extLst>
          </p:cNvPr>
          <p:cNvSpPr txBox="1"/>
          <p:nvPr/>
        </p:nvSpPr>
        <p:spPr>
          <a:xfrm>
            <a:off x="954887" y="1436821"/>
            <a:ext cx="5431195" cy="2118529"/>
          </a:xfrm>
          <a:prstGeom prst="rect">
            <a:avLst/>
          </a:prstGeom>
          <a:noFill/>
        </p:spPr>
        <p:txBody>
          <a:bodyPr wrap="square" rtlCol="0">
            <a:spAutoFit/>
          </a:bodyPr>
          <a:lstStyle/>
          <a:p>
            <a:pPr marL="285750" lvl="0" indent="-285750">
              <a:lnSpc>
                <a:spcPct val="150000"/>
              </a:lnSpc>
              <a:buFont typeface="Arial" panose="020B0604020202020204" pitchFamily="34" charset="0"/>
              <a:buChar char="•"/>
              <a:defRPr/>
            </a:pPr>
            <a:r>
              <a:rPr lang="en-US" dirty="0">
                <a:solidFill>
                  <a:srgbClr val="093B60"/>
                </a:solidFill>
                <a:latin typeface="Arial" panose="020B0604020202020204" pitchFamily="34" charset="0"/>
                <a:ea typeface="AECOM Sans" panose="020B0504020202020204" pitchFamily="34" charset="0"/>
                <a:cs typeface="Arial" panose="020B0604020202020204" pitchFamily="34" charset="0"/>
              </a:rPr>
              <a:t>Advanced Technology Application</a:t>
            </a:r>
          </a:p>
          <a:p>
            <a:pPr marL="285750" lvl="0" indent="-285750">
              <a:lnSpc>
                <a:spcPct val="150000"/>
              </a:lnSpc>
              <a:buFont typeface="Arial" panose="020B0604020202020204" pitchFamily="34" charset="0"/>
              <a:buChar char="•"/>
              <a:defRPr/>
            </a:pPr>
            <a:r>
              <a:rPr lang="en-US" dirty="0">
                <a:solidFill>
                  <a:srgbClr val="093B60"/>
                </a:solidFill>
                <a:latin typeface="Arial" panose="020B0604020202020204" pitchFamily="34" charset="0"/>
                <a:ea typeface="AECOM Sans" panose="020B0504020202020204" pitchFamily="34" charset="0"/>
                <a:cs typeface="Arial" panose="020B0604020202020204" pitchFamily="34" charset="0"/>
              </a:rPr>
              <a:t>Program Resolution</a:t>
            </a:r>
          </a:p>
          <a:p>
            <a:pPr marL="285750" lvl="0" indent="-285750">
              <a:lnSpc>
                <a:spcPct val="150000"/>
              </a:lnSpc>
              <a:buFont typeface="Arial" panose="020B0604020202020204" pitchFamily="34" charset="0"/>
              <a:buChar char="•"/>
              <a:defRPr/>
            </a:pPr>
            <a:r>
              <a:rPr lang="en-US" dirty="0">
                <a:solidFill>
                  <a:srgbClr val="093B60"/>
                </a:solidFill>
                <a:latin typeface="Arial" panose="020B0604020202020204" pitchFamily="34" charset="0"/>
                <a:ea typeface="AECOM Sans" panose="020B0504020202020204" pitchFamily="34" charset="0"/>
                <a:cs typeface="Arial" panose="020B0604020202020204" pitchFamily="34" charset="0"/>
              </a:rPr>
              <a:t>Current Projects</a:t>
            </a:r>
          </a:p>
          <a:p>
            <a:pPr marL="285750" indent="-285750">
              <a:lnSpc>
                <a:spcPct val="150000"/>
              </a:lnSpc>
              <a:buFont typeface="Arial" panose="020B0604020202020204" pitchFamily="34" charset="0"/>
              <a:buChar char="•"/>
              <a:defRPr/>
            </a:pPr>
            <a:r>
              <a:rPr lang="en-US" dirty="0">
                <a:solidFill>
                  <a:srgbClr val="093B60"/>
                </a:solidFill>
                <a:latin typeface="Arial" panose="020B0604020202020204" pitchFamily="34" charset="0"/>
                <a:ea typeface="AECOM Sans" panose="020B0504020202020204" pitchFamily="34" charset="0"/>
                <a:cs typeface="Arial" panose="020B0604020202020204" pitchFamily="34" charset="0"/>
              </a:rPr>
              <a:t>FY 28 Budget_3-Year </a:t>
            </a:r>
            <a:r>
              <a:rPr lang="en-US" dirty="0" err="1">
                <a:solidFill>
                  <a:srgbClr val="093B60"/>
                </a:solidFill>
                <a:latin typeface="Arial" panose="020B0604020202020204" pitchFamily="34" charset="0"/>
                <a:ea typeface="AECOM Sans" panose="020B0504020202020204" pitchFamily="34" charset="0"/>
                <a:cs typeface="Arial" panose="020B0604020202020204" pitchFamily="34" charset="0"/>
              </a:rPr>
              <a:t>Plan_Quarterly</a:t>
            </a:r>
            <a:r>
              <a:rPr lang="en-US" dirty="0">
                <a:solidFill>
                  <a:srgbClr val="093B60"/>
                </a:solidFill>
                <a:latin typeface="Arial" panose="020B0604020202020204" pitchFamily="34" charset="0"/>
                <a:ea typeface="AECOM Sans" panose="020B0504020202020204" pitchFamily="34" charset="0"/>
                <a:cs typeface="Arial" panose="020B0604020202020204" pitchFamily="34" charset="0"/>
              </a:rPr>
              <a:t> </a:t>
            </a:r>
            <a:r>
              <a:rPr lang="en-US" dirty="0" err="1">
                <a:solidFill>
                  <a:srgbClr val="093B60"/>
                </a:solidFill>
                <a:latin typeface="Arial" panose="020B0604020202020204" pitchFamily="34" charset="0"/>
                <a:ea typeface="AECOM Sans" panose="020B0504020202020204" pitchFamily="34" charset="0"/>
                <a:cs typeface="Arial" panose="020B0604020202020204" pitchFamily="34" charset="0"/>
              </a:rPr>
              <a:t>Report_Cash</a:t>
            </a:r>
            <a:r>
              <a:rPr lang="en-US" dirty="0">
                <a:solidFill>
                  <a:srgbClr val="093B60"/>
                </a:solidFill>
                <a:latin typeface="Arial" panose="020B0604020202020204" pitchFamily="34" charset="0"/>
                <a:ea typeface="AECOM Sans" panose="020B0504020202020204" pitchFamily="34" charset="0"/>
                <a:cs typeface="Arial" panose="020B0604020202020204" pitchFamily="34" charset="0"/>
              </a:rPr>
              <a:t> Flow</a:t>
            </a:r>
          </a:p>
        </p:txBody>
      </p:sp>
      <p:sp>
        <p:nvSpPr>
          <p:cNvPr id="11" name="TextBox 10">
            <a:extLst>
              <a:ext uri="{FF2B5EF4-FFF2-40B4-BE49-F238E27FC236}">
                <a16:creationId xmlns:a16="http://schemas.microsoft.com/office/drawing/2014/main" id="{853622C0-028C-4DFE-9A3E-272ACBE6FBA5}"/>
              </a:ext>
            </a:extLst>
          </p:cNvPr>
          <p:cNvSpPr txBox="1"/>
          <p:nvPr/>
        </p:nvSpPr>
        <p:spPr>
          <a:xfrm>
            <a:off x="525910" y="689847"/>
            <a:ext cx="11570840" cy="461665"/>
          </a:xfrm>
          <a:prstGeom prst="rect">
            <a:avLst/>
          </a:prstGeom>
          <a:noFill/>
        </p:spPr>
        <p:txBody>
          <a:bodyPr wrap="square" rtlCol="0">
            <a:spAutoFit/>
          </a:bodyPr>
          <a:lstStyle/>
          <a:p>
            <a:r>
              <a:rPr lang="en-US" sz="2400" b="1">
                <a:solidFill>
                  <a:srgbClr val="093B60"/>
                </a:solidFill>
                <a:latin typeface="Arial" panose="020B0604020202020204" pitchFamily="34" charset="0"/>
                <a:ea typeface="AECOM Sans" panose="020B0504020202020204" pitchFamily="34" charset="0"/>
                <a:cs typeface="Arial" panose="020B0604020202020204" pitchFamily="34" charset="0"/>
              </a:rPr>
              <a:t>3.4	Urban Advanced Technology Program Submittals and Helpful Hints</a:t>
            </a:r>
          </a:p>
        </p:txBody>
      </p:sp>
      <p:sp>
        <p:nvSpPr>
          <p:cNvPr id="25" name="TextBox 24">
            <a:extLst>
              <a:ext uri="{FF2B5EF4-FFF2-40B4-BE49-F238E27FC236}">
                <a16:creationId xmlns:a16="http://schemas.microsoft.com/office/drawing/2014/main" id="{F34615D1-DC9B-4848-9206-2DFF859D6AE7}"/>
              </a:ext>
            </a:extLst>
          </p:cNvPr>
          <p:cNvSpPr txBox="1"/>
          <p:nvPr/>
        </p:nvSpPr>
        <p:spPr>
          <a:xfrm>
            <a:off x="6095999" y="1432670"/>
            <a:ext cx="5431196" cy="2118529"/>
          </a:xfrm>
          <a:prstGeom prst="rect">
            <a:avLst/>
          </a:prstGeom>
          <a:noFill/>
        </p:spPr>
        <p:txBody>
          <a:bodyPr wrap="square" rtlCol="0">
            <a:spAutoFit/>
          </a:bodyPr>
          <a:lstStyle/>
          <a:p>
            <a:pPr marL="285750" indent="-285750">
              <a:lnSpc>
                <a:spcPct val="150000"/>
              </a:lnSpc>
              <a:buFont typeface="Arial" panose="020B0604020202020204" pitchFamily="34" charset="0"/>
              <a:buChar char="•"/>
              <a:defRPr/>
            </a:pPr>
            <a:r>
              <a:rPr lang="en-US">
                <a:solidFill>
                  <a:srgbClr val="093B60"/>
                </a:solidFill>
                <a:latin typeface="Arial" panose="020B0604020202020204" pitchFamily="34" charset="0"/>
                <a:ea typeface="AECOM Sans" panose="020B0504020202020204" pitchFamily="34" charset="0"/>
                <a:cs typeface="Arial" panose="020B0604020202020204" pitchFamily="34" charset="0"/>
              </a:rPr>
              <a:t>Memorandum of Understanding for the Project</a:t>
            </a:r>
          </a:p>
          <a:p>
            <a:pPr marL="285750" lvl="0" indent="-285750">
              <a:lnSpc>
                <a:spcPct val="150000"/>
              </a:lnSpc>
              <a:buFont typeface="Arial" panose="020B0604020202020204" pitchFamily="34" charset="0"/>
              <a:buChar char="•"/>
              <a:defRPr/>
            </a:pPr>
            <a:r>
              <a:rPr lang="en-US">
                <a:solidFill>
                  <a:srgbClr val="093B60"/>
                </a:solidFill>
                <a:latin typeface="Arial" panose="020B0604020202020204" pitchFamily="34" charset="0"/>
                <a:ea typeface="AECOM Sans" panose="020B0504020202020204" pitchFamily="34" charset="0"/>
                <a:cs typeface="Arial" panose="020B0604020202020204" pitchFamily="34" charset="0"/>
              </a:rPr>
              <a:t>Urban Advanced Technology Project Application Requirements Form</a:t>
            </a:r>
          </a:p>
          <a:p>
            <a:pPr marL="285750" lvl="0" indent="-285750">
              <a:lnSpc>
                <a:spcPct val="150000"/>
              </a:lnSpc>
              <a:buFont typeface="Arial" panose="020B0604020202020204" pitchFamily="34" charset="0"/>
              <a:buChar char="•"/>
              <a:defRPr/>
            </a:pPr>
            <a:r>
              <a:rPr lang="en-US">
                <a:solidFill>
                  <a:srgbClr val="093B60"/>
                </a:solidFill>
                <a:latin typeface="Arial" panose="020B0604020202020204" pitchFamily="34" charset="0"/>
                <a:ea typeface="AECOM Sans" panose="020B0504020202020204" pitchFamily="34" charset="0"/>
                <a:cs typeface="Arial" panose="020B0604020202020204" pitchFamily="34" charset="0"/>
              </a:rPr>
              <a:t>Cover Letter</a:t>
            </a:r>
          </a:p>
          <a:p>
            <a:pPr marL="285750" lvl="0" indent="-285750">
              <a:lnSpc>
                <a:spcPct val="150000"/>
              </a:lnSpc>
              <a:buFont typeface="Arial" panose="020B0604020202020204" pitchFamily="34" charset="0"/>
              <a:buChar char="•"/>
              <a:defRPr/>
            </a:pPr>
            <a:r>
              <a:rPr lang="en-US">
                <a:solidFill>
                  <a:srgbClr val="093B60"/>
                </a:solidFill>
                <a:latin typeface="Arial" panose="020B0604020202020204" pitchFamily="34" charset="0"/>
                <a:ea typeface="AECOM Sans" panose="020B0504020202020204" pitchFamily="34" charset="0"/>
                <a:cs typeface="Arial" panose="020B0604020202020204" pitchFamily="34" charset="0"/>
              </a:rPr>
              <a:t>Unified Application Checklist</a:t>
            </a:r>
          </a:p>
        </p:txBody>
      </p:sp>
      <p:sp>
        <p:nvSpPr>
          <p:cNvPr id="33" name="Rectangle: Top Corners Rounded 32">
            <a:extLst>
              <a:ext uri="{FF2B5EF4-FFF2-40B4-BE49-F238E27FC236}">
                <a16:creationId xmlns:a16="http://schemas.microsoft.com/office/drawing/2014/main" id="{475E659C-C4B6-42FC-9A0D-883ACE67BDE9}"/>
              </a:ext>
            </a:extLst>
          </p:cNvPr>
          <p:cNvSpPr/>
          <p:nvPr/>
        </p:nvSpPr>
        <p:spPr>
          <a:xfrm rot="16200000">
            <a:off x="4683265" y="20699"/>
            <a:ext cx="2688166" cy="10335259"/>
          </a:xfrm>
          <a:prstGeom prst="round2SameRect">
            <a:avLst>
              <a:gd name="adj1" fmla="val 8433"/>
              <a:gd name="adj2" fmla="val 9216"/>
            </a:avLst>
          </a:prstGeom>
          <a:solidFill>
            <a:srgbClr val="093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Top Corners Rounded 35">
            <a:extLst>
              <a:ext uri="{FF2B5EF4-FFF2-40B4-BE49-F238E27FC236}">
                <a16:creationId xmlns:a16="http://schemas.microsoft.com/office/drawing/2014/main" id="{009A6032-EA3B-443E-837D-9A86BB286136}"/>
              </a:ext>
            </a:extLst>
          </p:cNvPr>
          <p:cNvSpPr/>
          <p:nvPr/>
        </p:nvSpPr>
        <p:spPr>
          <a:xfrm>
            <a:off x="853443" y="3836372"/>
            <a:ext cx="10332656" cy="471684"/>
          </a:xfrm>
          <a:prstGeom prst="round2SameRect">
            <a:avLst>
              <a:gd name="adj1" fmla="val 50000"/>
              <a:gd name="adj2" fmla="val 0"/>
            </a:avLst>
          </a:prstGeom>
          <a:solidFill>
            <a:srgbClr val="29AAE2"/>
          </a:solidFill>
          <a:ln>
            <a:solidFill>
              <a:srgbClr val="29AA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476B2303-094D-4A28-AC0A-2D4B3CE1F71E}"/>
              </a:ext>
            </a:extLst>
          </p:cNvPr>
          <p:cNvSpPr/>
          <p:nvPr/>
        </p:nvSpPr>
        <p:spPr>
          <a:xfrm>
            <a:off x="1082639" y="3896229"/>
            <a:ext cx="5031208" cy="400110"/>
          </a:xfrm>
          <a:prstGeom prst="rect">
            <a:avLst/>
          </a:prstGeom>
        </p:spPr>
        <p:txBody>
          <a:bodyPr wrap="square">
            <a:spAutoFit/>
          </a:bodyPr>
          <a:lstStyle/>
          <a:p>
            <a:r>
              <a:rPr lang="en-US" sz="2000" b="1">
                <a:solidFill>
                  <a:schemeClr val="bg1"/>
                </a:solidFill>
                <a:latin typeface="Arial" panose="020B0604020202020204" pitchFamily="34" charset="0"/>
                <a:ea typeface="AECOM Sans" panose="020B0504020202020204" pitchFamily="34" charset="0"/>
                <a:cs typeface="Arial" panose="020B0604020202020204" pitchFamily="34" charset="0"/>
              </a:rPr>
              <a:t>Quick Tips</a:t>
            </a:r>
          </a:p>
        </p:txBody>
      </p:sp>
      <p:sp>
        <p:nvSpPr>
          <p:cNvPr id="38" name="Rectangle 37">
            <a:extLst>
              <a:ext uri="{FF2B5EF4-FFF2-40B4-BE49-F238E27FC236}">
                <a16:creationId xmlns:a16="http://schemas.microsoft.com/office/drawing/2014/main" id="{E19EC6B1-F78D-48BE-A9D2-5DF505E489B4}"/>
              </a:ext>
            </a:extLst>
          </p:cNvPr>
          <p:cNvSpPr/>
          <p:nvPr/>
        </p:nvSpPr>
        <p:spPr>
          <a:xfrm>
            <a:off x="1219375" y="4316934"/>
            <a:ext cx="9357958" cy="2215478"/>
          </a:xfrm>
          <a:prstGeom prst="rect">
            <a:avLst/>
          </a:prstGeom>
        </p:spPr>
        <p:txBody>
          <a:bodyPr wrap="square">
            <a:spAutoFit/>
          </a:bodyPr>
          <a:lstStyle/>
          <a:p>
            <a:pPr marL="342900" indent="-342900">
              <a:lnSpc>
                <a:spcPct val="130000"/>
              </a:lnSpc>
              <a:buFont typeface="+mj-lt"/>
              <a:buAutoNum type="arabicPeriod"/>
            </a:pPr>
            <a:r>
              <a:rPr lang="en-US">
                <a:solidFill>
                  <a:schemeClr val="bg1"/>
                </a:solidFill>
                <a:latin typeface="Arial" panose="020B0604020202020204" pitchFamily="34" charset="0"/>
                <a:cs typeface="Arial" panose="020B0604020202020204" pitchFamily="34" charset="0"/>
              </a:rPr>
              <a:t>Eligible projects may include items such as:</a:t>
            </a:r>
          </a:p>
          <a:p>
            <a:pPr marL="800100" lvl="1" indent="-342900">
              <a:lnSpc>
                <a:spcPct val="130000"/>
              </a:lnSpc>
              <a:buFont typeface="Arial" panose="020B0604020202020204" pitchFamily="34" charset="0"/>
              <a:buChar char="•"/>
            </a:pPr>
            <a:r>
              <a:rPr lang="en-US">
                <a:solidFill>
                  <a:schemeClr val="bg1"/>
                </a:solidFill>
                <a:latin typeface="Arial" panose="020B0604020202020204" pitchFamily="34" charset="0"/>
                <a:cs typeface="Arial" panose="020B0604020202020204" pitchFamily="34" charset="0"/>
              </a:rPr>
              <a:t>Technologies designed to enhance safety and customer experience </a:t>
            </a:r>
          </a:p>
          <a:p>
            <a:pPr marL="800100" lvl="1" indent="-342900">
              <a:lnSpc>
                <a:spcPct val="130000"/>
              </a:lnSpc>
              <a:buFont typeface="Arial" panose="020B0604020202020204" pitchFamily="34" charset="0"/>
              <a:buChar char="•"/>
            </a:pPr>
            <a:r>
              <a:rPr lang="en-US">
                <a:solidFill>
                  <a:schemeClr val="bg1"/>
                </a:solidFill>
                <a:latin typeface="Arial" panose="020B0604020202020204" pitchFamily="34" charset="0"/>
                <a:cs typeface="Arial" panose="020B0604020202020204" pitchFamily="34" charset="0"/>
              </a:rPr>
              <a:t>Technologies designed to improve operational efficiency </a:t>
            </a:r>
          </a:p>
          <a:p>
            <a:pPr marL="800100" lvl="1" indent="-342900">
              <a:lnSpc>
                <a:spcPct val="130000"/>
              </a:lnSpc>
              <a:buFont typeface="Arial" panose="020B0604020202020204" pitchFamily="34" charset="0"/>
              <a:buChar char="•"/>
            </a:pPr>
            <a:r>
              <a:rPr lang="en-US">
                <a:solidFill>
                  <a:schemeClr val="bg1"/>
                </a:solidFill>
                <a:latin typeface="Arial" panose="020B0604020202020204" pitchFamily="34" charset="0"/>
                <a:cs typeface="Arial" panose="020B0604020202020204" pitchFamily="34" charset="0"/>
              </a:rPr>
              <a:t>Technologies designed to reduce the impacts of COVID-19 </a:t>
            </a:r>
          </a:p>
          <a:p>
            <a:pPr marL="800100" lvl="1" indent="-342900">
              <a:lnSpc>
                <a:spcPct val="130000"/>
              </a:lnSpc>
              <a:buFont typeface="Arial" panose="020B0604020202020204" pitchFamily="34" charset="0"/>
              <a:buChar char="•"/>
            </a:pPr>
            <a:r>
              <a:rPr lang="en-US">
                <a:solidFill>
                  <a:schemeClr val="bg1"/>
                </a:solidFill>
                <a:latin typeface="Arial" panose="020B0604020202020204" pitchFamily="34" charset="0"/>
                <a:cs typeface="Arial" panose="020B0604020202020204" pitchFamily="34" charset="0"/>
              </a:rPr>
              <a:t>Camera systems</a:t>
            </a:r>
          </a:p>
          <a:p>
            <a:pPr>
              <a:lnSpc>
                <a:spcPct val="130000"/>
              </a:lnSpc>
            </a:pPr>
            <a:r>
              <a:rPr lang="en-US">
                <a:solidFill>
                  <a:schemeClr val="bg1"/>
                </a:solidFill>
                <a:latin typeface="Arial" panose="020B0604020202020204" pitchFamily="34" charset="0"/>
                <a:cs typeface="Arial" panose="020B0604020202020204" pitchFamily="34" charset="0"/>
              </a:rPr>
              <a:t>2.   Up to 90% State and 10% Local funding</a:t>
            </a:r>
          </a:p>
        </p:txBody>
      </p:sp>
    </p:spTree>
    <p:extLst>
      <p:ext uri="{BB962C8B-B14F-4D97-AF65-F5344CB8AC3E}">
        <p14:creationId xmlns:p14="http://schemas.microsoft.com/office/powerpoint/2010/main" val="293120205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D462D9-800E-451E-A8E6-5DF1D145BC67}"/>
              </a:ext>
            </a:extLst>
          </p:cNvPr>
          <p:cNvSpPr/>
          <p:nvPr/>
        </p:nvSpPr>
        <p:spPr>
          <a:xfrm rot="5400000">
            <a:off x="5910806" y="-5910805"/>
            <a:ext cx="370390" cy="12192001"/>
          </a:xfrm>
          <a:prstGeom prst="rect">
            <a:avLst/>
          </a:prstGeom>
          <a:solidFill>
            <a:srgbClr val="093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45261EF3-36AA-46BC-9505-57A9573B3DF8}"/>
              </a:ext>
            </a:extLst>
          </p:cNvPr>
          <p:cNvSpPr txBox="1"/>
          <p:nvPr/>
        </p:nvSpPr>
        <p:spPr>
          <a:xfrm>
            <a:off x="525910" y="689847"/>
            <a:ext cx="11570840" cy="461665"/>
          </a:xfrm>
          <a:prstGeom prst="rect">
            <a:avLst/>
          </a:prstGeom>
          <a:noFill/>
        </p:spPr>
        <p:txBody>
          <a:bodyPr wrap="square" rtlCol="0">
            <a:spAutoFit/>
          </a:bodyPr>
          <a:lstStyle/>
          <a:p>
            <a:r>
              <a:rPr lang="en-US" sz="2400" b="1">
                <a:solidFill>
                  <a:srgbClr val="093B60"/>
                </a:solidFill>
                <a:latin typeface="Arial" panose="020B0604020202020204" pitchFamily="34" charset="0"/>
                <a:ea typeface="AECOM Sans" panose="020B0504020202020204" pitchFamily="34" charset="0"/>
                <a:cs typeface="Arial" panose="020B0604020202020204" pitchFamily="34" charset="0"/>
              </a:rPr>
              <a:t>3.4	Urban STI / Rural STI Program Submittal</a:t>
            </a:r>
          </a:p>
        </p:txBody>
      </p:sp>
      <p:sp>
        <p:nvSpPr>
          <p:cNvPr id="20" name="Rectangle 19">
            <a:extLst>
              <a:ext uri="{FF2B5EF4-FFF2-40B4-BE49-F238E27FC236}">
                <a16:creationId xmlns:a16="http://schemas.microsoft.com/office/drawing/2014/main" id="{DF2E5BA8-C8D6-4C75-A8A6-81064C1CDDDC}"/>
              </a:ext>
            </a:extLst>
          </p:cNvPr>
          <p:cNvSpPr/>
          <p:nvPr/>
        </p:nvSpPr>
        <p:spPr>
          <a:xfrm rot="5400000">
            <a:off x="6073142" y="-5707024"/>
            <a:ext cx="45719" cy="12192002"/>
          </a:xfrm>
          <a:prstGeom prst="rect">
            <a:avLst/>
          </a:prstGeom>
          <a:solidFill>
            <a:srgbClr val="29A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1718DDF-3AEE-4F66-8379-F1A563006FB1}"/>
              </a:ext>
            </a:extLst>
          </p:cNvPr>
          <p:cNvSpPr txBox="1"/>
          <p:nvPr/>
        </p:nvSpPr>
        <p:spPr>
          <a:xfrm>
            <a:off x="208347" y="-47587"/>
            <a:ext cx="2545209" cy="430887"/>
          </a:xfrm>
          <a:prstGeom prst="rect">
            <a:avLst/>
          </a:prstGeom>
          <a:noFill/>
        </p:spPr>
        <p:txBody>
          <a:bodyPr wrap="square" rtlCol="0">
            <a:spAutoFit/>
          </a:bodyPr>
          <a:lstStyle/>
          <a:p>
            <a:r>
              <a:rPr lang="en-US" sz="2200" b="1">
                <a:solidFill>
                  <a:schemeClr val="bg1"/>
                </a:solidFill>
                <a:latin typeface="Arial" panose="020B0604020202020204" pitchFamily="34" charset="0"/>
                <a:ea typeface="AECOM Sans" panose="020B0504020202020204" pitchFamily="34" charset="0"/>
                <a:cs typeface="Arial" panose="020B0604020202020204" pitchFamily="34" charset="0"/>
              </a:rPr>
              <a:t>ncdot.gov</a:t>
            </a:r>
          </a:p>
        </p:txBody>
      </p:sp>
      <p:sp>
        <p:nvSpPr>
          <p:cNvPr id="22" name="TextBox 21">
            <a:extLst>
              <a:ext uri="{FF2B5EF4-FFF2-40B4-BE49-F238E27FC236}">
                <a16:creationId xmlns:a16="http://schemas.microsoft.com/office/drawing/2014/main" id="{91AC4D43-002F-46B3-B797-5A216181A989}"/>
              </a:ext>
            </a:extLst>
          </p:cNvPr>
          <p:cNvSpPr txBox="1"/>
          <p:nvPr/>
        </p:nvSpPr>
        <p:spPr>
          <a:xfrm>
            <a:off x="955043" y="1429522"/>
            <a:ext cx="9539296" cy="3780522"/>
          </a:xfrm>
          <a:prstGeom prst="rect">
            <a:avLst/>
          </a:prstGeom>
          <a:noFill/>
        </p:spPr>
        <p:txBody>
          <a:bodyPr wrap="square" rtlCol="0">
            <a:spAutoFit/>
          </a:bodyPr>
          <a:lstStyle/>
          <a:p>
            <a:pPr marL="285750" lvl="0" indent="-285750">
              <a:lnSpc>
                <a:spcPct val="150000"/>
              </a:lnSpc>
              <a:buFont typeface="Arial" panose="020B0604020202020204" pitchFamily="34" charset="0"/>
              <a:buChar char="•"/>
              <a:defRPr/>
            </a:pPr>
            <a:r>
              <a:rPr lang="en-US" dirty="0">
                <a:solidFill>
                  <a:srgbClr val="093B60"/>
                </a:solidFill>
                <a:latin typeface="Arial" panose="020B0604020202020204" pitchFamily="34" charset="0"/>
                <a:ea typeface="AECOM Sans" panose="020B0504020202020204" pitchFamily="34" charset="0"/>
                <a:cs typeface="Arial" panose="020B0604020202020204" pitchFamily="34" charset="0"/>
              </a:rPr>
              <a:t>STI Urban (Rural STI) State Match Request Form</a:t>
            </a:r>
          </a:p>
          <a:p>
            <a:pPr marL="285750" lvl="0" indent="-285750">
              <a:lnSpc>
                <a:spcPct val="150000"/>
              </a:lnSpc>
              <a:buFont typeface="Arial" panose="020B0604020202020204" pitchFamily="34" charset="0"/>
              <a:buChar char="•"/>
              <a:defRPr/>
            </a:pPr>
            <a:r>
              <a:rPr lang="en-US" dirty="0">
                <a:solidFill>
                  <a:srgbClr val="093B60"/>
                </a:solidFill>
                <a:latin typeface="Arial" panose="020B0604020202020204" pitchFamily="34" charset="0"/>
                <a:ea typeface="AECOM Sans" panose="020B0504020202020204" pitchFamily="34" charset="0"/>
                <a:cs typeface="Arial" panose="020B0604020202020204" pitchFamily="34" charset="0"/>
              </a:rPr>
              <a:t>TrAMS Application for the project showing any Federal Funds that will be used</a:t>
            </a:r>
          </a:p>
          <a:p>
            <a:pPr marL="285750" lvl="0" indent="-285750">
              <a:lnSpc>
                <a:spcPct val="150000"/>
              </a:lnSpc>
              <a:buFont typeface="Arial" panose="020B0604020202020204" pitchFamily="34" charset="0"/>
              <a:buChar char="•"/>
              <a:defRPr/>
            </a:pPr>
            <a:r>
              <a:rPr lang="en-US" dirty="0">
                <a:solidFill>
                  <a:srgbClr val="093B60"/>
                </a:solidFill>
                <a:latin typeface="Arial" panose="020B0604020202020204" pitchFamily="34" charset="0"/>
                <a:ea typeface="AECOM Sans" panose="020B0504020202020204" pitchFamily="34" charset="0"/>
                <a:cs typeface="Arial" panose="020B0604020202020204" pitchFamily="34" charset="0"/>
              </a:rPr>
              <a:t>Board of Transportation Agenda </a:t>
            </a:r>
          </a:p>
          <a:p>
            <a:pPr marL="285750" lvl="0" indent="-285750">
              <a:lnSpc>
                <a:spcPct val="150000"/>
              </a:lnSpc>
              <a:buFont typeface="Arial" panose="020B0604020202020204" pitchFamily="34" charset="0"/>
              <a:buChar char="•"/>
              <a:defRPr/>
            </a:pPr>
            <a:r>
              <a:rPr lang="en-US" dirty="0">
                <a:solidFill>
                  <a:srgbClr val="093B60"/>
                </a:solidFill>
                <a:latin typeface="Arial" panose="020B0604020202020204" pitchFamily="34" charset="0"/>
                <a:ea typeface="AECOM Sans" panose="020B0504020202020204" pitchFamily="34" charset="0"/>
                <a:cs typeface="Arial" panose="020B0604020202020204" pitchFamily="34" charset="0"/>
              </a:rPr>
              <a:t>Local Funding Commitment</a:t>
            </a:r>
          </a:p>
          <a:p>
            <a:pPr marL="285750" lvl="0" indent="-285750">
              <a:lnSpc>
                <a:spcPct val="150000"/>
              </a:lnSpc>
              <a:buFont typeface="Arial" panose="020B0604020202020204" pitchFamily="34" charset="0"/>
              <a:buChar char="•"/>
              <a:defRPr/>
            </a:pPr>
            <a:r>
              <a:rPr lang="en-US" dirty="0">
                <a:solidFill>
                  <a:srgbClr val="093B60"/>
                </a:solidFill>
                <a:latin typeface="Arial" panose="020B0604020202020204" pitchFamily="34" charset="0"/>
                <a:ea typeface="AECOM Sans" panose="020B0504020202020204" pitchFamily="34" charset="0"/>
                <a:cs typeface="Arial" panose="020B0604020202020204" pitchFamily="34" charset="0"/>
              </a:rPr>
              <a:t>Feasibility Study (facility projects) </a:t>
            </a:r>
          </a:p>
          <a:p>
            <a:pPr marL="285750" indent="-285750">
              <a:lnSpc>
                <a:spcPct val="150000"/>
              </a:lnSpc>
              <a:buFont typeface="Arial" panose="020B0604020202020204" pitchFamily="34" charset="0"/>
              <a:buChar char="•"/>
              <a:defRPr/>
            </a:pPr>
            <a:r>
              <a:rPr lang="en-US" dirty="0">
                <a:solidFill>
                  <a:srgbClr val="093B60"/>
                </a:solidFill>
                <a:latin typeface="Arial" panose="020B0604020202020204" pitchFamily="34" charset="0"/>
                <a:ea typeface="AECOM Sans" panose="020B0504020202020204" pitchFamily="34" charset="0"/>
                <a:cs typeface="Arial" panose="020B0604020202020204" pitchFamily="34" charset="0"/>
              </a:rPr>
              <a:t>Facility Insurance Verification (facility projects) </a:t>
            </a:r>
          </a:p>
          <a:p>
            <a:pPr marL="285750" indent="-285750">
              <a:lnSpc>
                <a:spcPct val="150000"/>
              </a:lnSpc>
              <a:buFont typeface="Arial" panose="020B0604020202020204" pitchFamily="34" charset="0"/>
              <a:buChar char="•"/>
              <a:defRPr/>
            </a:pPr>
            <a:r>
              <a:rPr lang="en-US" dirty="0">
                <a:solidFill>
                  <a:srgbClr val="093B60"/>
                </a:solidFill>
                <a:latin typeface="Arial" panose="020B0604020202020204" pitchFamily="34" charset="0"/>
                <a:ea typeface="AECOM Sans" panose="020B0504020202020204" pitchFamily="34" charset="0"/>
                <a:cs typeface="Arial" panose="020B0604020202020204" pitchFamily="34" charset="0"/>
              </a:rPr>
              <a:t>Vehicle Purchase Orders – as applicable </a:t>
            </a:r>
          </a:p>
          <a:p>
            <a:pPr marL="285750" lvl="0" indent="-285750">
              <a:lnSpc>
                <a:spcPct val="150000"/>
              </a:lnSpc>
              <a:buFont typeface="Arial" panose="020B0604020202020204" pitchFamily="34" charset="0"/>
              <a:buChar char="•"/>
              <a:defRPr/>
            </a:pPr>
            <a:r>
              <a:rPr lang="en-US" dirty="0">
                <a:solidFill>
                  <a:srgbClr val="093B60"/>
                </a:solidFill>
                <a:latin typeface="Arial" panose="020B0604020202020204" pitchFamily="34" charset="0"/>
                <a:ea typeface="AECOM Sans" panose="020B0504020202020204" pitchFamily="34" charset="0"/>
                <a:cs typeface="Arial" panose="020B0604020202020204" pitchFamily="34" charset="0"/>
              </a:rPr>
              <a:t>5311 Designee Certification Form (FY28 – FY32)</a:t>
            </a:r>
          </a:p>
          <a:p>
            <a:pPr marL="285750" lvl="0" indent="-285750">
              <a:lnSpc>
                <a:spcPct val="150000"/>
              </a:lnSpc>
              <a:buFont typeface="Arial" panose="020B0604020202020204" pitchFamily="34" charset="0"/>
              <a:buChar char="•"/>
              <a:defRPr/>
            </a:pPr>
            <a:r>
              <a:rPr lang="en-US" dirty="0">
                <a:solidFill>
                  <a:srgbClr val="093B60"/>
                </a:solidFill>
                <a:latin typeface="Arial" panose="020B0604020202020204" pitchFamily="34" charset="0"/>
                <a:ea typeface="AECOM Sans" panose="020B0504020202020204" pitchFamily="34" charset="0"/>
                <a:cs typeface="Arial" panose="020B0604020202020204" pitchFamily="34" charset="0"/>
              </a:rPr>
              <a:t>Unified Application Checklist</a:t>
            </a:r>
          </a:p>
        </p:txBody>
      </p:sp>
    </p:spTree>
    <p:extLst>
      <p:ext uri="{BB962C8B-B14F-4D97-AF65-F5344CB8AC3E}">
        <p14:creationId xmlns:p14="http://schemas.microsoft.com/office/powerpoint/2010/main" val="408972089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508816-E334-F447-D1F1-A168D463EDBA}"/>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AB2F3C0D-498C-F74A-004D-156B277022F8}"/>
              </a:ext>
            </a:extLst>
          </p:cNvPr>
          <p:cNvSpPr/>
          <p:nvPr/>
        </p:nvSpPr>
        <p:spPr>
          <a:xfrm rot="5400000">
            <a:off x="5910806" y="-5910805"/>
            <a:ext cx="370390" cy="12192001"/>
          </a:xfrm>
          <a:prstGeom prst="rect">
            <a:avLst/>
          </a:prstGeom>
          <a:solidFill>
            <a:srgbClr val="093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4E465403-39AB-E0CE-A180-5DB832140DD9}"/>
              </a:ext>
            </a:extLst>
          </p:cNvPr>
          <p:cNvSpPr txBox="1"/>
          <p:nvPr/>
        </p:nvSpPr>
        <p:spPr>
          <a:xfrm>
            <a:off x="525910" y="689847"/>
            <a:ext cx="11570840" cy="461665"/>
          </a:xfrm>
          <a:prstGeom prst="rect">
            <a:avLst/>
          </a:prstGeom>
          <a:noFill/>
        </p:spPr>
        <p:txBody>
          <a:bodyPr wrap="square" rtlCol="0">
            <a:spAutoFit/>
          </a:bodyPr>
          <a:lstStyle/>
          <a:p>
            <a:r>
              <a:rPr lang="en-US" sz="2400" b="1">
                <a:solidFill>
                  <a:srgbClr val="093B60"/>
                </a:solidFill>
                <a:latin typeface="Arial" panose="020B0604020202020204" pitchFamily="34" charset="0"/>
                <a:ea typeface="AECOM Sans" panose="020B0504020202020204" pitchFamily="34" charset="0"/>
                <a:cs typeface="Arial" panose="020B0604020202020204" pitchFamily="34" charset="0"/>
              </a:rPr>
              <a:t>3.4	Urban STI / Rural STI Program Helpful Hints</a:t>
            </a:r>
          </a:p>
        </p:txBody>
      </p:sp>
      <p:sp>
        <p:nvSpPr>
          <p:cNvPr id="20" name="Rectangle 19">
            <a:extLst>
              <a:ext uri="{FF2B5EF4-FFF2-40B4-BE49-F238E27FC236}">
                <a16:creationId xmlns:a16="http://schemas.microsoft.com/office/drawing/2014/main" id="{386DC073-F3BD-B6D2-D4EE-3499EDA9591A}"/>
              </a:ext>
            </a:extLst>
          </p:cNvPr>
          <p:cNvSpPr/>
          <p:nvPr/>
        </p:nvSpPr>
        <p:spPr>
          <a:xfrm rot="5400000">
            <a:off x="6073142" y="-5707024"/>
            <a:ext cx="45719" cy="12192002"/>
          </a:xfrm>
          <a:prstGeom prst="rect">
            <a:avLst/>
          </a:prstGeom>
          <a:solidFill>
            <a:srgbClr val="29A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5CB37BC6-6556-2517-4439-4D2631A2214E}"/>
              </a:ext>
            </a:extLst>
          </p:cNvPr>
          <p:cNvSpPr txBox="1"/>
          <p:nvPr/>
        </p:nvSpPr>
        <p:spPr>
          <a:xfrm>
            <a:off x="208347" y="-47587"/>
            <a:ext cx="2545209" cy="430887"/>
          </a:xfrm>
          <a:prstGeom prst="rect">
            <a:avLst/>
          </a:prstGeom>
          <a:noFill/>
        </p:spPr>
        <p:txBody>
          <a:bodyPr wrap="square" rtlCol="0">
            <a:spAutoFit/>
          </a:bodyPr>
          <a:lstStyle/>
          <a:p>
            <a:r>
              <a:rPr lang="en-US" sz="2200" b="1">
                <a:solidFill>
                  <a:schemeClr val="bg1"/>
                </a:solidFill>
                <a:latin typeface="Arial" panose="020B0604020202020204" pitchFamily="34" charset="0"/>
                <a:ea typeface="AECOM Sans" panose="020B0504020202020204" pitchFamily="34" charset="0"/>
                <a:cs typeface="Arial" panose="020B0604020202020204" pitchFamily="34" charset="0"/>
              </a:rPr>
              <a:t>ncdot.gov</a:t>
            </a:r>
          </a:p>
        </p:txBody>
      </p:sp>
      <p:sp>
        <p:nvSpPr>
          <p:cNvPr id="27" name="Rectangle 26">
            <a:extLst>
              <a:ext uri="{FF2B5EF4-FFF2-40B4-BE49-F238E27FC236}">
                <a16:creationId xmlns:a16="http://schemas.microsoft.com/office/drawing/2014/main" id="{FBD2B9F0-A382-4EF0-ABCB-CCCA7ECE254E}"/>
              </a:ext>
            </a:extLst>
          </p:cNvPr>
          <p:cNvSpPr/>
          <p:nvPr/>
        </p:nvSpPr>
        <p:spPr>
          <a:xfrm>
            <a:off x="1136703" y="5768043"/>
            <a:ext cx="5031208" cy="400110"/>
          </a:xfrm>
          <a:prstGeom prst="rect">
            <a:avLst/>
          </a:prstGeom>
        </p:spPr>
        <p:txBody>
          <a:bodyPr wrap="square">
            <a:spAutoFit/>
          </a:bodyPr>
          <a:lstStyle/>
          <a:p>
            <a:r>
              <a:rPr lang="en-US" sz="2000" b="1">
                <a:solidFill>
                  <a:schemeClr val="bg1"/>
                </a:solidFill>
                <a:latin typeface="Arial" panose="020B0604020202020204" pitchFamily="34" charset="0"/>
                <a:ea typeface="AECOM Sans" panose="020B0504020202020204" pitchFamily="34" charset="0"/>
                <a:cs typeface="Arial" panose="020B0604020202020204" pitchFamily="34" charset="0"/>
              </a:rPr>
              <a:t>Quick Tips</a:t>
            </a:r>
          </a:p>
        </p:txBody>
      </p:sp>
      <p:sp>
        <p:nvSpPr>
          <p:cNvPr id="3" name="Rectangle: Top Corners Rounded 2">
            <a:extLst>
              <a:ext uri="{FF2B5EF4-FFF2-40B4-BE49-F238E27FC236}">
                <a16:creationId xmlns:a16="http://schemas.microsoft.com/office/drawing/2014/main" id="{96A24037-FA4F-549C-5683-145742436F26}"/>
              </a:ext>
            </a:extLst>
          </p:cNvPr>
          <p:cNvSpPr/>
          <p:nvPr/>
        </p:nvSpPr>
        <p:spPr>
          <a:xfrm rot="16200000">
            <a:off x="5055284" y="-2551485"/>
            <a:ext cx="2153248" cy="10335259"/>
          </a:xfrm>
          <a:prstGeom prst="round2SameRect">
            <a:avLst>
              <a:gd name="adj1" fmla="val 14422"/>
              <a:gd name="adj2" fmla="val 9216"/>
            </a:avLst>
          </a:prstGeom>
          <a:solidFill>
            <a:srgbClr val="093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Top Corners Rounded 3">
            <a:extLst>
              <a:ext uri="{FF2B5EF4-FFF2-40B4-BE49-F238E27FC236}">
                <a16:creationId xmlns:a16="http://schemas.microsoft.com/office/drawing/2014/main" id="{E01E2CC1-F04F-7CC8-CDA2-BF8D085D7A50}"/>
              </a:ext>
            </a:extLst>
          </p:cNvPr>
          <p:cNvSpPr/>
          <p:nvPr/>
        </p:nvSpPr>
        <p:spPr>
          <a:xfrm>
            <a:off x="957644" y="1539526"/>
            <a:ext cx="10332656" cy="471684"/>
          </a:xfrm>
          <a:prstGeom prst="round2SameRect">
            <a:avLst>
              <a:gd name="adj1" fmla="val 50000"/>
              <a:gd name="adj2" fmla="val 0"/>
            </a:avLst>
          </a:prstGeom>
          <a:solidFill>
            <a:srgbClr val="29AAE2"/>
          </a:solidFill>
          <a:ln>
            <a:solidFill>
              <a:srgbClr val="29AA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6D2320B-33BC-5AF1-456F-CF1B42A84C77}"/>
              </a:ext>
            </a:extLst>
          </p:cNvPr>
          <p:cNvSpPr/>
          <p:nvPr/>
        </p:nvSpPr>
        <p:spPr>
          <a:xfrm>
            <a:off x="1177963" y="1591501"/>
            <a:ext cx="5031208" cy="400110"/>
          </a:xfrm>
          <a:prstGeom prst="rect">
            <a:avLst/>
          </a:prstGeom>
        </p:spPr>
        <p:txBody>
          <a:bodyPr wrap="square">
            <a:spAutoFit/>
          </a:bodyPr>
          <a:lstStyle/>
          <a:p>
            <a:r>
              <a:rPr lang="en-US" sz="2000" b="1">
                <a:solidFill>
                  <a:schemeClr val="bg1"/>
                </a:solidFill>
                <a:latin typeface="Arial" panose="020B0604020202020204" pitchFamily="34" charset="0"/>
                <a:ea typeface="AECOM Sans" panose="020B0504020202020204" pitchFamily="34" charset="0"/>
                <a:cs typeface="Arial" panose="020B0604020202020204" pitchFamily="34" charset="0"/>
              </a:rPr>
              <a:t>Quick Tips</a:t>
            </a:r>
          </a:p>
        </p:txBody>
      </p:sp>
      <p:sp>
        <p:nvSpPr>
          <p:cNvPr id="7" name="Rectangle 6">
            <a:extLst>
              <a:ext uri="{FF2B5EF4-FFF2-40B4-BE49-F238E27FC236}">
                <a16:creationId xmlns:a16="http://schemas.microsoft.com/office/drawing/2014/main" id="{98F78C5B-CD26-AABB-9435-A9D0DE04F7EA}"/>
              </a:ext>
            </a:extLst>
          </p:cNvPr>
          <p:cNvSpPr/>
          <p:nvPr/>
        </p:nvSpPr>
        <p:spPr>
          <a:xfrm>
            <a:off x="1259242" y="2262711"/>
            <a:ext cx="9357958" cy="1077218"/>
          </a:xfrm>
          <a:prstGeom prst="rect">
            <a:avLst/>
          </a:prstGeom>
        </p:spPr>
        <p:txBody>
          <a:bodyPr wrap="square">
            <a:spAutoFit/>
          </a:bodyPr>
          <a:lstStyle/>
          <a:p>
            <a:pPr marL="342900" indent="-342900">
              <a:spcAft>
                <a:spcPts val="1200"/>
              </a:spcAft>
              <a:buFont typeface="+mj-lt"/>
              <a:buAutoNum type="arabicPeriod"/>
            </a:pPr>
            <a:r>
              <a:rPr lang="en-US">
                <a:solidFill>
                  <a:schemeClr val="bg1"/>
                </a:solidFill>
                <a:latin typeface="Arial" panose="020B0604020202020204" pitchFamily="34" charset="0"/>
                <a:cs typeface="Arial" panose="020B0604020202020204" pitchFamily="34" charset="0"/>
              </a:rPr>
              <a:t>Eligible Projects : expansion vehicles, facility, fixed guideway </a:t>
            </a:r>
          </a:p>
          <a:p>
            <a:pPr marL="342900" indent="-342900">
              <a:spcAft>
                <a:spcPts val="1200"/>
              </a:spcAft>
              <a:buFont typeface="+mj-lt"/>
              <a:buAutoNum type="arabicPeriod"/>
            </a:pPr>
            <a:r>
              <a:rPr lang="en-US">
                <a:solidFill>
                  <a:schemeClr val="bg1"/>
                </a:solidFill>
                <a:latin typeface="Arial" panose="020B0604020202020204" pitchFamily="34" charset="0"/>
                <a:cs typeface="Arial" panose="020B0604020202020204" pitchFamily="34" charset="0"/>
              </a:rPr>
              <a:t>Must be identified through NCDOT’s Prioritization Process, IMD application required for approved year</a:t>
            </a:r>
          </a:p>
        </p:txBody>
      </p:sp>
    </p:spTree>
    <p:extLst>
      <p:ext uri="{BB962C8B-B14F-4D97-AF65-F5344CB8AC3E}">
        <p14:creationId xmlns:p14="http://schemas.microsoft.com/office/powerpoint/2010/main" val="374803609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Top Corners Rounded 20">
            <a:extLst>
              <a:ext uri="{FF2B5EF4-FFF2-40B4-BE49-F238E27FC236}">
                <a16:creationId xmlns:a16="http://schemas.microsoft.com/office/drawing/2014/main" id="{0D6FE940-76EE-4E4A-AD35-14929B872471}"/>
              </a:ext>
            </a:extLst>
          </p:cNvPr>
          <p:cNvSpPr/>
          <p:nvPr/>
        </p:nvSpPr>
        <p:spPr>
          <a:xfrm rot="16200000">
            <a:off x="5058955" y="-1095750"/>
            <a:ext cx="2131878" cy="10321221"/>
          </a:xfrm>
          <a:prstGeom prst="round2SameRect">
            <a:avLst>
              <a:gd name="adj1" fmla="val 16676"/>
              <a:gd name="adj2" fmla="val 15622"/>
            </a:avLst>
          </a:prstGeom>
          <a:solidFill>
            <a:srgbClr val="093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Top Corners Rounded 29">
            <a:extLst>
              <a:ext uri="{FF2B5EF4-FFF2-40B4-BE49-F238E27FC236}">
                <a16:creationId xmlns:a16="http://schemas.microsoft.com/office/drawing/2014/main" id="{F5B08432-05CF-4236-B77B-27BBCEEF42AE}"/>
              </a:ext>
            </a:extLst>
          </p:cNvPr>
          <p:cNvSpPr/>
          <p:nvPr/>
        </p:nvSpPr>
        <p:spPr>
          <a:xfrm>
            <a:off x="957644" y="2991484"/>
            <a:ext cx="10332656" cy="471684"/>
          </a:xfrm>
          <a:prstGeom prst="round2SameRect">
            <a:avLst>
              <a:gd name="adj1" fmla="val 50000"/>
              <a:gd name="adj2" fmla="val 0"/>
            </a:avLst>
          </a:prstGeom>
          <a:solidFill>
            <a:srgbClr val="29AAE2"/>
          </a:solidFill>
          <a:ln>
            <a:solidFill>
              <a:srgbClr val="29AA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5D462D9-800E-451E-A8E6-5DF1D145BC67}"/>
              </a:ext>
            </a:extLst>
          </p:cNvPr>
          <p:cNvSpPr/>
          <p:nvPr/>
        </p:nvSpPr>
        <p:spPr>
          <a:xfrm rot="5400000">
            <a:off x="5910806" y="-5910805"/>
            <a:ext cx="370390" cy="12192001"/>
          </a:xfrm>
          <a:prstGeom prst="rect">
            <a:avLst/>
          </a:prstGeom>
          <a:solidFill>
            <a:srgbClr val="093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45261EF3-36AA-46BC-9505-57A9573B3DF8}"/>
              </a:ext>
            </a:extLst>
          </p:cNvPr>
          <p:cNvSpPr txBox="1"/>
          <p:nvPr/>
        </p:nvSpPr>
        <p:spPr>
          <a:xfrm>
            <a:off x="525910" y="689847"/>
            <a:ext cx="11570840" cy="461665"/>
          </a:xfrm>
          <a:prstGeom prst="rect">
            <a:avLst/>
          </a:prstGeom>
          <a:noFill/>
        </p:spPr>
        <p:txBody>
          <a:bodyPr wrap="square" rtlCol="0">
            <a:spAutoFit/>
          </a:bodyPr>
          <a:lstStyle/>
          <a:p>
            <a:r>
              <a:rPr lang="en-US" sz="2400" b="1">
                <a:solidFill>
                  <a:srgbClr val="093B60"/>
                </a:solidFill>
                <a:latin typeface="Arial" panose="020B0604020202020204" pitchFamily="34" charset="0"/>
                <a:ea typeface="AECOM Sans" panose="020B0504020202020204" pitchFamily="34" charset="0"/>
                <a:cs typeface="Arial" panose="020B0604020202020204" pitchFamily="34" charset="0"/>
              </a:rPr>
              <a:t>3.4	Non-STI Rural Expansion Vehicle Program Submittals and Helpful Hints </a:t>
            </a:r>
          </a:p>
        </p:txBody>
      </p:sp>
      <p:sp>
        <p:nvSpPr>
          <p:cNvPr id="20" name="Rectangle 19">
            <a:extLst>
              <a:ext uri="{FF2B5EF4-FFF2-40B4-BE49-F238E27FC236}">
                <a16:creationId xmlns:a16="http://schemas.microsoft.com/office/drawing/2014/main" id="{DF2E5BA8-C8D6-4C75-A8A6-81064C1CDDDC}"/>
              </a:ext>
            </a:extLst>
          </p:cNvPr>
          <p:cNvSpPr/>
          <p:nvPr/>
        </p:nvSpPr>
        <p:spPr>
          <a:xfrm rot="5400000">
            <a:off x="6073142" y="-5707024"/>
            <a:ext cx="45719" cy="12192002"/>
          </a:xfrm>
          <a:prstGeom prst="rect">
            <a:avLst/>
          </a:prstGeom>
          <a:solidFill>
            <a:srgbClr val="29A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1718DDF-3AEE-4F66-8379-F1A563006FB1}"/>
              </a:ext>
            </a:extLst>
          </p:cNvPr>
          <p:cNvSpPr txBox="1"/>
          <p:nvPr/>
        </p:nvSpPr>
        <p:spPr>
          <a:xfrm>
            <a:off x="208347" y="-47587"/>
            <a:ext cx="2545209" cy="430887"/>
          </a:xfrm>
          <a:prstGeom prst="rect">
            <a:avLst/>
          </a:prstGeom>
          <a:noFill/>
        </p:spPr>
        <p:txBody>
          <a:bodyPr wrap="square" rtlCol="0">
            <a:spAutoFit/>
          </a:bodyPr>
          <a:lstStyle/>
          <a:p>
            <a:r>
              <a:rPr lang="en-US" sz="2200" b="1">
                <a:solidFill>
                  <a:schemeClr val="bg1"/>
                </a:solidFill>
                <a:latin typeface="Arial" panose="020B0604020202020204" pitchFamily="34" charset="0"/>
                <a:ea typeface="AECOM Sans" panose="020B0504020202020204" pitchFamily="34" charset="0"/>
                <a:cs typeface="Arial" panose="020B0604020202020204" pitchFamily="34" charset="0"/>
              </a:rPr>
              <a:t>ncdot.gov</a:t>
            </a:r>
          </a:p>
        </p:txBody>
      </p:sp>
      <p:sp>
        <p:nvSpPr>
          <p:cNvPr id="19" name="TextBox 18">
            <a:extLst>
              <a:ext uri="{FF2B5EF4-FFF2-40B4-BE49-F238E27FC236}">
                <a16:creationId xmlns:a16="http://schemas.microsoft.com/office/drawing/2014/main" id="{9C4A9E18-EEF7-4473-99D2-6D1AC4E92B55}"/>
              </a:ext>
            </a:extLst>
          </p:cNvPr>
          <p:cNvSpPr txBox="1"/>
          <p:nvPr/>
        </p:nvSpPr>
        <p:spPr>
          <a:xfrm>
            <a:off x="955043" y="1429522"/>
            <a:ext cx="8486010" cy="1703030"/>
          </a:xfrm>
          <a:prstGeom prst="rect">
            <a:avLst/>
          </a:prstGeom>
          <a:noFill/>
        </p:spPr>
        <p:txBody>
          <a:bodyPr wrap="square" rtlCol="0">
            <a:spAutoFit/>
          </a:bodyPr>
          <a:lstStyle/>
          <a:p>
            <a:pPr marL="285750" indent="-285750">
              <a:lnSpc>
                <a:spcPct val="150000"/>
              </a:lnSpc>
              <a:buFont typeface="Arial" panose="020B0604020202020204" pitchFamily="34" charset="0"/>
              <a:buChar char="•"/>
              <a:defRPr/>
            </a:pPr>
            <a:r>
              <a:rPr lang="en-US" dirty="0">
                <a:solidFill>
                  <a:srgbClr val="093B60"/>
                </a:solidFill>
                <a:latin typeface="Arial" panose="020B0604020202020204" pitchFamily="34" charset="0"/>
                <a:ea typeface="AECOM Sans" panose="020B0504020202020204" pitchFamily="34" charset="0"/>
                <a:cs typeface="Arial" panose="020B0604020202020204" pitchFamily="34" charset="0"/>
              </a:rPr>
              <a:t>Non-STI Rural Expansion Vehicle application</a:t>
            </a:r>
          </a:p>
          <a:p>
            <a:pPr marL="285750" lvl="0" indent="-285750">
              <a:lnSpc>
                <a:spcPct val="150000"/>
              </a:lnSpc>
              <a:buFont typeface="Arial" panose="020B0604020202020204" pitchFamily="34" charset="0"/>
              <a:buChar char="•"/>
              <a:defRPr/>
            </a:pPr>
            <a:r>
              <a:rPr lang="en-US" dirty="0">
                <a:solidFill>
                  <a:srgbClr val="093B60"/>
                </a:solidFill>
                <a:latin typeface="Arial" panose="020B0604020202020204" pitchFamily="34" charset="0"/>
                <a:ea typeface="AECOM Sans" panose="020B0504020202020204" pitchFamily="34" charset="0"/>
                <a:cs typeface="Arial" panose="020B0604020202020204" pitchFamily="34" charset="0"/>
              </a:rPr>
              <a:t>5311 Designee Certification Form (FY28 – FY32)</a:t>
            </a:r>
          </a:p>
          <a:p>
            <a:pPr marL="285750" lvl="0" indent="-285750">
              <a:lnSpc>
                <a:spcPct val="150000"/>
              </a:lnSpc>
              <a:buFont typeface="Arial" panose="020B0604020202020204" pitchFamily="34" charset="0"/>
              <a:buChar char="•"/>
              <a:defRPr/>
            </a:pPr>
            <a:r>
              <a:rPr lang="en-US" dirty="0">
                <a:solidFill>
                  <a:srgbClr val="093B60"/>
                </a:solidFill>
                <a:latin typeface="Arial" panose="020B0604020202020204" pitchFamily="34" charset="0"/>
                <a:ea typeface="AECOM Sans" panose="020B0504020202020204" pitchFamily="34" charset="0"/>
                <a:cs typeface="Arial" panose="020B0604020202020204" pitchFamily="34" charset="0"/>
              </a:rPr>
              <a:t>Unified Application Checklist</a:t>
            </a:r>
          </a:p>
          <a:p>
            <a:pPr marL="285750" lvl="0" indent="-285750">
              <a:lnSpc>
                <a:spcPct val="150000"/>
              </a:lnSpc>
              <a:buFont typeface="Arial" panose="020B0604020202020204" pitchFamily="34" charset="0"/>
              <a:buChar char="•"/>
              <a:defRPr/>
            </a:pPr>
            <a:endParaRPr lang="en-US" dirty="0">
              <a:solidFill>
                <a:srgbClr val="093B60"/>
              </a:solidFill>
              <a:latin typeface="Arial" panose="020B0604020202020204" pitchFamily="34" charset="0"/>
              <a:ea typeface="AECOM Sans" panose="020B0504020202020204" pitchFamily="34" charset="0"/>
              <a:cs typeface="Arial" panose="020B0604020202020204" pitchFamily="34" charset="0"/>
            </a:endParaRPr>
          </a:p>
        </p:txBody>
      </p:sp>
      <p:sp>
        <p:nvSpPr>
          <p:cNvPr id="26" name="Rectangle 25">
            <a:extLst>
              <a:ext uri="{FF2B5EF4-FFF2-40B4-BE49-F238E27FC236}">
                <a16:creationId xmlns:a16="http://schemas.microsoft.com/office/drawing/2014/main" id="{B4C80930-898F-4EE8-BDFB-CE0917A219C5}"/>
              </a:ext>
            </a:extLst>
          </p:cNvPr>
          <p:cNvSpPr/>
          <p:nvPr/>
        </p:nvSpPr>
        <p:spPr>
          <a:xfrm>
            <a:off x="1177963" y="3050904"/>
            <a:ext cx="5031208" cy="400110"/>
          </a:xfrm>
          <a:prstGeom prst="rect">
            <a:avLst/>
          </a:prstGeom>
        </p:spPr>
        <p:txBody>
          <a:bodyPr wrap="square">
            <a:spAutoFit/>
          </a:bodyPr>
          <a:lstStyle/>
          <a:p>
            <a:r>
              <a:rPr lang="en-US" sz="2000" b="1">
                <a:solidFill>
                  <a:schemeClr val="bg1"/>
                </a:solidFill>
                <a:latin typeface="Arial" panose="020B0604020202020204" pitchFamily="34" charset="0"/>
                <a:ea typeface="AECOM Sans" panose="020B0504020202020204" pitchFamily="34" charset="0"/>
                <a:cs typeface="Arial" panose="020B0604020202020204" pitchFamily="34" charset="0"/>
              </a:rPr>
              <a:t>Quick Tips</a:t>
            </a:r>
          </a:p>
        </p:txBody>
      </p:sp>
      <p:sp>
        <p:nvSpPr>
          <p:cNvPr id="29" name="Rectangle 28">
            <a:extLst>
              <a:ext uri="{FF2B5EF4-FFF2-40B4-BE49-F238E27FC236}">
                <a16:creationId xmlns:a16="http://schemas.microsoft.com/office/drawing/2014/main" id="{B91D681F-37A0-4487-9299-56315D789CC5}"/>
              </a:ext>
            </a:extLst>
          </p:cNvPr>
          <p:cNvSpPr/>
          <p:nvPr/>
        </p:nvSpPr>
        <p:spPr>
          <a:xfrm>
            <a:off x="1259242" y="3620514"/>
            <a:ext cx="9357958" cy="1231106"/>
          </a:xfrm>
          <a:prstGeom prst="rect">
            <a:avLst/>
          </a:prstGeom>
        </p:spPr>
        <p:txBody>
          <a:bodyPr wrap="square">
            <a:spAutoFit/>
          </a:bodyPr>
          <a:lstStyle/>
          <a:p>
            <a:pPr marL="342900" indent="-342900">
              <a:spcAft>
                <a:spcPts val="1200"/>
              </a:spcAft>
              <a:buFont typeface="+mj-lt"/>
              <a:buAutoNum type="arabicPeriod"/>
            </a:pPr>
            <a:r>
              <a:rPr lang="en-US">
                <a:solidFill>
                  <a:schemeClr val="bg1"/>
                </a:solidFill>
                <a:latin typeface="Arial" panose="020B0604020202020204" pitchFamily="34" charset="0"/>
                <a:cs typeface="Arial" panose="020B0604020202020204" pitchFamily="34" charset="0"/>
              </a:rPr>
              <a:t>Access for Rural Systems for funding for expansion vehicles</a:t>
            </a:r>
          </a:p>
          <a:p>
            <a:pPr marL="342900" indent="-342900">
              <a:spcAft>
                <a:spcPts val="1200"/>
              </a:spcAft>
              <a:buFont typeface="+mj-lt"/>
              <a:buAutoNum type="arabicPeriod"/>
            </a:pPr>
            <a:r>
              <a:rPr lang="en-US">
                <a:solidFill>
                  <a:schemeClr val="bg1"/>
                </a:solidFill>
                <a:latin typeface="Arial" panose="020B0604020202020204" pitchFamily="34" charset="0"/>
                <a:cs typeface="Arial" panose="020B0604020202020204" pitchFamily="34" charset="0"/>
              </a:rPr>
              <a:t>20% Local match</a:t>
            </a:r>
          </a:p>
          <a:p>
            <a:pPr marL="342900" indent="-342900">
              <a:spcAft>
                <a:spcPts val="1200"/>
              </a:spcAft>
              <a:buFont typeface="+mj-lt"/>
              <a:buAutoNum type="arabicPeriod"/>
            </a:pPr>
            <a:r>
              <a:rPr lang="en-US">
                <a:solidFill>
                  <a:schemeClr val="bg1"/>
                </a:solidFill>
                <a:latin typeface="Arial" panose="020B0604020202020204" pitchFamily="34" charset="0"/>
                <a:cs typeface="Arial" panose="020B0604020202020204" pitchFamily="34" charset="0"/>
              </a:rPr>
              <a:t>Available only if and after all capital needs have been fulfilled</a:t>
            </a:r>
          </a:p>
        </p:txBody>
      </p:sp>
    </p:spTree>
    <p:extLst>
      <p:ext uri="{BB962C8B-B14F-4D97-AF65-F5344CB8AC3E}">
        <p14:creationId xmlns:p14="http://schemas.microsoft.com/office/powerpoint/2010/main" val="227563789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Top Corners Rounded 20">
            <a:extLst>
              <a:ext uri="{FF2B5EF4-FFF2-40B4-BE49-F238E27FC236}">
                <a16:creationId xmlns:a16="http://schemas.microsoft.com/office/drawing/2014/main" id="{0D6FE940-76EE-4E4A-AD35-14929B872471}"/>
              </a:ext>
            </a:extLst>
          </p:cNvPr>
          <p:cNvSpPr/>
          <p:nvPr/>
        </p:nvSpPr>
        <p:spPr>
          <a:xfrm rot="16200000">
            <a:off x="4941525" y="147904"/>
            <a:ext cx="2366737" cy="10321221"/>
          </a:xfrm>
          <a:prstGeom prst="round2SameRect">
            <a:avLst>
              <a:gd name="adj1" fmla="val 16676"/>
              <a:gd name="adj2" fmla="val 15622"/>
            </a:avLst>
          </a:prstGeom>
          <a:solidFill>
            <a:srgbClr val="093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Top Corners Rounded 29">
            <a:extLst>
              <a:ext uri="{FF2B5EF4-FFF2-40B4-BE49-F238E27FC236}">
                <a16:creationId xmlns:a16="http://schemas.microsoft.com/office/drawing/2014/main" id="{F5B08432-05CF-4236-B77B-27BBCEEF42AE}"/>
              </a:ext>
            </a:extLst>
          </p:cNvPr>
          <p:cNvSpPr/>
          <p:nvPr/>
        </p:nvSpPr>
        <p:spPr>
          <a:xfrm>
            <a:off x="957644" y="4117709"/>
            <a:ext cx="10332656" cy="471684"/>
          </a:xfrm>
          <a:prstGeom prst="round2SameRect">
            <a:avLst>
              <a:gd name="adj1" fmla="val 50000"/>
              <a:gd name="adj2" fmla="val 0"/>
            </a:avLst>
          </a:prstGeom>
          <a:solidFill>
            <a:srgbClr val="29AAE2"/>
          </a:solidFill>
          <a:ln>
            <a:solidFill>
              <a:srgbClr val="29AA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5D462D9-800E-451E-A8E6-5DF1D145BC67}"/>
              </a:ext>
            </a:extLst>
          </p:cNvPr>
          <p:cNvSpPr/>
          <p:nvPr/>
        </p:nvSpPr>
        <p:spPr>
          <a:xfrm rot="5400000">
            <a:off x="5910806" y="-5910805"/>
            <a:ext cx="370390" cy="12192001"/>
          </a:xfrm>
          <a:prstGeom prst="rect">
            <a:avLst/>
          </a:prstGeom>
          <a:solidFill>
            <a:srgbClr val="093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45261EF3-36AA-46BC-9505-57A9573B3DF8}"/>
              </a:ext>
            </a:extLst>
          </p:cNvPr>
          <p:cNvSpPr txBox="1"/>
          <p:nvPr/>
        </p:nvSpPr>
        <p:spPr>
          <a:xfrm>
            <a:off x="525910" y="689847"/>
            <a:ext cx="11570840" cy="461665"/>
          </a:xfrm>
          <a:prstGeom prst="rect">
            <a:avLst/>
          </a:prstGeom>
          <a:noFill/>
        </p:spPr>
        <p:txBody>
          <a:bodyPr wrap="square" rtlCol="0">
            <a:spAutoFit/>
          </a:bodyPr>
          <a:lstStyle/>
          <a:p>
            <a:r>
              <a:rPr lang="en-US" sz="2400" b="1">
                <a:solidFill>
                  <a:srgbClr val="093B60"/>
                </a:solidFill>
                <a:latin typeface="Arial" panose="020B0604020202020204" pitchFamily="34" charset="0"/>
                <a:ea typeface="AECOM Sans" panose="020B0504020202020204" pitchFamily="34" charset="0"/>
                <a:cs typeface="Arial" panose="020B0604020202020204" pitchFamily="34" charset="0"/>
              </a:rPr>
              <a:t>3.4	Capital Cost of Contracting Program Submittals and Helpful Hints </a:t>
            </a:r>
          </a:p>
        </p:txBody>
      </p:sp>
      <p:sp>
        <p:nvSpPr>
          <p:cNvPr id="20" name="Rectangle 19">
            <a:extLst>
              <a:ext uri="{FF2B5EF4-FFF2-40B4-BE49-F238E27FC236}">
                <a16:creationId xmlns:a16="http://schemas.microsoft.com/office/drawing/2014/main" id="{DF2E5BA8-C8D6-4C75-A8A6-81064C1CDDDC}"/>
              </a:ext>
            </a:extLst>
          </p:cNvPr>
          <p:cNvSpPr/>
          <p:nvPr/>
        </p:nvSpPr>
        <p:spPr>
          <a:xfrm rot="5400000">
            <a:off x="6073142" y="-5707024"/>
            <a:ext cx="45719" cy="12192002"/>
          </a:xfrm>
          <a:prstGeom prst="rect">
            <a:avLst/>
          </a:prstGeom>
          <a:solidFill>
            <a:srgbClr val="29A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1718DDF-3AEE-4F66-8379-F1A563006FB1}"/>
              </a:ext>
            </a:extLst>
          </p:cNvPr>
          <p:cNvSpPr txBox="1"/>
          <p:nvPr/>
        </p:nvSpPr>
        <p:spPr>
          <a:xfrm>
            <a:off x="208347" y="-47587"/>
            <a:ext cx="2545209" cy="430887"/>
          </a:xfrm>
          <a:prstGeom prst="rect">
            <a:avLst/>
          </a:prstGeom>
          <a:noFill/>
        </p:spPr>
        <p:txBody>
          <a:bodyPr wrap="square" rtlCol="0">
            <a:spAutoFit/>
          </a:bodyPr>
          <a:lstStyle/>
          <a:p>
            <a:r>
              <a:rPr lang="en-US" sz="2200" b="1">
                <a:solidFill>
                  <a:schemeClr val="bg1"/>
                </a:solidFill>
                <a:latin typeface="Arial" panose="020B0604020202020204" pitchFamily="34" charset="0"/>
                <a:ea typeface="AECOM Sans" panose="020B0504020202020204" pitchFamily="34" charset="0"/>
                <a:cs typeface="Arial" panose="020B0604020202020204" pitchFamily="34" charset="0"/>
              </a:rPr>
              <a:t>ncdot.gov</a:t>
            </a:r>
          </a:p>
        </p:txBody>
      </p:sp>
      <p:sp>
        <p:nvSpPr>
          <p:cNvPr id="19" name="TextBox 18">
            <a:extLst>
              <a:ext uri="{FF2B5EF4-FFF2-40B4-BE49-F238E27FC236}">
                <a16:creationId xmlns:a16="http://schemas.microsoft.com/office/drawing/2014/main" id="{9C4A9E18-EEF7-4473-99D2-6D1AC4E92B55}"/>
              </a:ext>
            </a:extLst>
          </p:cNvPr>
          <p:cNvSpPr txBox="1"/>
          <p:nvPr/>
        </p:nvSpPr>
        <p:spPr>
          <a:xfrm>
            <a:off x="955043" y="1429522"/>
            <a:ext cx="8486010" cy="3365024"/>
          </a:xfrm>
          <a:prstGeom prst="rect">
            <a:avLst/>
          </a:prstGeom>
          <a:noFill/>
        </p:spPr>
        <p:txBody>
          <a:bodyPr wrap="square" rtlCol="0">
            <a:spAutoFit/>
          </a:bodyPr>
          <a:lstStyle/>
          <a:p>
            <a:pPr marL="285750" indent="-285750">
              <a:lnSpc>
                <a:spcPct val="150000"/>
              </a:lnSpc>
              <a:buFont typeface="Arial" panose="020B0604020202020204" pitchFamily="34" charset="0"/>
              <a:buChar char="•"/>
              <a:defRPr/>
            </a:pPr>
            <a:r>
              <a:rPr lang="en-US">
                <a:solidFill>
                  <a:srgbClr val="093B60"/>
                </a:solidFill>
                <a:latin typeface="Arial" panose="020B0604020202020204" pitchFamily="34" charset="0"/>
                <a:ea typeface="AECOM Sans" panose="020B0504020202020204" pitchFamily="34" charset="0"/>
                <a:cs typeface="Arial" panose="020B0604020202020204" pitchFamily="34" charset="0"/>
              </a:rPr>
              <a:t>IMD Capital Cost of Contracting Toolkit</a:t>
            </a:r>
          </a:p>
          <a:p>
            <a:pPr marL="285750" lvl="0" indent="-285750">
              <a:lnSpc>
                <a:spcPct val="150000"/>
              </a:lnSpc>
              <a:buFont typeface="Arial" panose="020B0604020202020204" pitchFamily="34" charset="0"/>
              <a:buChar char="•"/>
              <a:defRPr/>
            </a:pPr>
            <a:r>
              <a:rPr lang="en-US">
                <a:solidFill>
                  <a:srgbClr val="093B60"/>
                </a:solidFill>
                <a:latin typeface="Arial" panose="020B0604020202020204" pitchFamily="34" charset="0"/>
                <a:ea typeface="AECOM Sans" panose="020B0504020202020204" pitchFamily="34" charset="0"/>
                <a:cs typeface="Arial" panose="020B0604020202020204" pitchFamily="34" charset="0"/>
              </a:rPr>
              <a:t>Service Contracts - as applicable</a:t>
            </a:r>
          </a:p>
          <a:p>
            <a:pPr marL="285750" lvl="0" indent="-285750">
              <a:lnSpc>
                <a:spcPct val="150000"/>
              </a:lnSpc>
              <a:buFont typeface="Arial" panose="020B0604020202020204" pitchFamily="34" charset="0"/>
              <a:buChar char="•"/>
              <a:defRPr/>
            </a:pPr>
            <a:r>
              <a:rPr lang="en-US">
                <a:solidFill>
                  <a:srgbClr val="093B60"/>
                </a:solidFill>
                <a:latin typeface="Arial" panose="020B0604020202020204" pitchFamily="34" charset="0"/>
                <a:ea typeface="AECOM Sans" panose="020B0504020202020204" pitchFamily="34" charset="0"/>
                <a:cs typeface="Arial" panose="020B0604020202020204" pitchFamily="34" charset="0"/>
              </a:rPr>
              <a:t>Vehicle Maintenance Contract - as applicable</a:t>
            </a:r>
          </a:p>
          <a:p>
            <a:pPr marL="285750" lvl="0" indent="-285750">
              <a:lnSpc>
                <a:spcPct val="150000"/>
              </a:lnSpc>
              <a:buFont typeface="Arial" panose="020B0604020202020204" pitchFamily="34" charset="0"/>
              <a:buChar char="•"/>
              <a:defRPr/>
            </a:pPr>
            <a:r>
              <a:rPr lang="en-US">
                <a:solidFill>
                  <a:srgbClr val="093B60"/>
                </a:solidFill>
                <a:latin typeface="Arial" panose="020B0604020202020204" pitchFamily="34" charset="0"/>
                <a:ea typeface="AECOM Sans" panose="020B0504020202020204" pitchFamily="34" charset="0"/>
                <a:cs typeface="Arial" panose="020B0604020202020204" pitchFamily="34" charset="0"/>
              </a:rPr>
              <a:t>Vehicle and/or Maintenance Lease Agreements - as applicable</a:t>
            </a:r>
          </a:p>
          <a:p>
            <a:pPr marL="285750" lvl="0" indent="-285750">
              <a:lnSpc>
                <a:spcPct val="150000"/>
              </a:lnSpc>
              <a:buFont typeface="Arial" panose="020B0604020202020204" pitchFamily="34" charset="0"/>
              <a:buChar char="•"/>
              <a:defRPr/>
            </a:pPr>
            <a:r>
              <a:rPr lang="en-US">
                <a:solidFill>
                  <a:srgbClr val="093B60"/>
                </a:solidFill>
                <a:latin typeface="Arial" panose="020B0604020202020204" pitchFamily="34" charset="0"/>
                <a:ea typeface="AECOM Sans" panose="020B0504020202020204" pitchFamily="34" charset="0"/>
                <a:cs typeface="Arial" panose="020B0604020202020204" pitchFamily="34" charset="0"/>
              </a:rPr>
              <a:t>Turnkey Contract - as applicable</a:t>
            </a:r>
          </a:p>
          <a:p>
            <a:pPr marL="285750" indent="-285750">
              <a:lnSpc>
                <a:spcPct val="150000"/>
              </a:lnSpc>
              <a:buFont typeface="Arial" panose="020B0604020202020204" pitchFamily="34" charset="0"/>
              <a:buChar char="•"/>
              <a:defRPr/>
            </a:pPr>
            <a:r>
              <a:rPr lang="en-US">
                <a:solidFill>
                  <a:srgbClr val="093B60"/>
                </a:solidFill>
                <a:latin typeface="Arial" panose="020B0604020202020204" pitchFamily="34" charset="0"/>
                <a:ea typeface="AECOM Sans" panose="020B0504020202020204" pitchFamily="34" charset="0"/>
                <a:cs typeface="Arial" panose="020B0604020202020204" pitchFamily="34" charset="0"/>
              </a:rPr>
              <a:t>Unified Application Checklist</a:t>
            </a:r>
          </a:p>
          <a:p>
            <a:pPr marL="285750" lvl="0" indent="-285750">
              <a:lnSpc>
                <a:spcPct val="150000"/>
              </a:lnSpc>
              <a:buFont typeface="Arial" panose="020B0604020202020204" pitchFamily="34" charset="0"/>
              <a:buChar char="•"/>
              <a:defRPr/>
            </a:pPr>
            <a:endParaRPr lang="en-US">
              <a:solidFill>
                <a:srgbClr val="093B60"/>
              </a:solidFill>
              <a:latin typeface="Arial" panose="020B0604020202020204" pitchFamily="34" charset="0"/>
              <a:ea typeface="AECOM Sans" panose="020B0504020202020204" pitchFamily="34" charset="0"/>
              <a:cs typeface="Arial" panose="020B0604020202020204" pitchFamily="34" charset="0"/>
            </a:endParaRPr>
          </a:p>
          <a:p>
            <a:pPr marL="285750" lvl="0" indent="-285750">
              <a:lnSpc>
                <a:spcPct val="150000"/>
              </a:lnSpc>
              <a:buFont typeface="Arial" panose="020B0604020202020204" pitchFamily="34" charset="0"/>
              <a:buChar char="•"/>
              <a:defRPr/>
            </a:pPr>
            <a:endParaRPr lang="en-US">
              <a:solidFill>
                <a:srgbClr val="093B60"/>
              </a:solidFill>
              <a:latin typeface="Arial" panose="020B0604020202020204" pitchFamily="34" charset="0"/>
              <a:ea typeface="AECOM Sans" panose="020B0504020202020204" pitchFamily="34" charset="0"/>
              <a:cs typeface="Arial" panose="020B0604020202020204" pitchFamily="34" charset="0"/>
            </a:endParaRPr>
          </a:p>
        </p:txBody>
      </p:sp>
      <p:sp>
        <p:nvSpPr>
          <p:cNvPr id="26" name="Rectangle 25">
            <a:extLst>
              <a:ext uri="{FF2B5EF4-FFF2-40B4-BE49-F238E27FC236}">
                <a16:creationId xmlns:a16="http://schemas.microsoft.com/office/drawing/2014/main" id="{B4C80930-898F-4EE8-BDFB-CE0917A219C5}"/>
              </a:ext>
            </a:extLst>
          </p:cNvPr>
          <p:cNvSpPr/>
          <p:nvPr/>
        </p:nvSpPr>
        <p:spPr>
          <a:xfrm>
            <a:off x="1177963" y="4177129"/>
            <a:ext cx="5031208" cy="400110"/>
          </a:xfrm>
          <a:prstGeom prst="rect">
            <a:avLst/>
          </a:prstGeom>
        </p:spPr>
        <p:txBody>
          <a:bodyPr wrap="square">
            <a:spAutoFit/>
          </a:bodyPr>
          <a:lstStyle/>
          <a:p>
            <a:r>
              <a:rPr lang="en-US" sz="2000" b="1">
                <a:solidFill>
                  <a:schemeClr val="bg1"/>
                </a:solidFill>
                <a:latin typeface="Arial" panose="020B0604020202020204" pitchFamily="34" charset="0"/>
                <a:ea typeface="AECOM Sans" panose="020B0504020202020204" pitchFamily="34" charset="0"/>
                <a:cs typeface="Arial" panose="020B0604020202020204" pitchFamily="34" charset="0"/>
              </a:rPr>
              <a:t>Quick Tips</a:t>
            </a:r>
          </a:p>
        </p:txBody>
      </p:sp>
      <p:sp>
        <p:nvSpPr>
          <p:cNvPr id="29" name="Rectangle 28">
            <a:extLst>
              <a:ext uri="{FF2B5EF4-FFF2-40B4-BE49-F238E27FC236}">
                <a16:creationId xmlns:a16="http://schemas.microsoft.com/office/drawing/2014/main" id="{B91D681F-37A0-4487-9299-56315D789CC5}"/>
              </a:ext>
            </a:extLst>
          </p:cNvPr>
          <p:cNvSpPr/>
          <p:nvPr/>
        </p:nvSpPr>
        <p:spPr>
          <a:xfrm>
            <a:off x="1259242" y="4746739"/>
            <a:ext cx="9357958" cy="1508105"/>
          </a:xfrm>
          <a:prstGeom prst="rect">
            <a:avLst/>
          </a:prstGeom>
        </p:spPr>
        <p:txBody>
          <a:bodyPr wrap="square">
            <a:spAutoFit/>
          </a:bodyPr>
          <a:lstStyle/>
          <a:p>
            <a:pPr marL="342900" indent="-342900">
              <a:spcAft>
                <a:spcPts val="1200"/>
              </a:spcAft>
              <a:buFont typeface="+mj-lt"/>
              <a:buAutoNum type="arabicPeriod"/>
            </a:pPr>
            <a:r>
              <a:rPr lang="en-US">
                <a:solidFill>
                  <a:schemeClr val="bg1"/>
                </a:solidFill>
                <a:latin typeface="Arial" panose="020B0604020202020204" pitchFamily="34" charset="0"/>
                <a:cs typeface="Arial" panose="020B0604020202020204" pitchFamily="34" charset="0"/>
              </a:rPr>
              <a:t>Sub-section of the State’s allocation of Section 5311 or 5339 funding</a:t>
            </a:r>
          </a:p>
          <a:p>
            <a:pPr marL="342900" indent="-342900">
              <a:spcAft>
                <a:spcPts val="1200"/>
              </a:spcAft>
              <a:buFont typeface="+mj-lt"/>
              <a:buAutoNum type="arabicPeriod"/>
            </a:pPr>
            <a:r>
              <a:rPr lang="en-US">
                <a:solidFill>
                  <a:schemeClr val="bg1"/>
                </a:solidFill>
                <a:latin typeface="Arial" panose="020B0604020202020204" pitchFamily="34" charset="0"/>
                <a:cs typeface="Arial" panose="020B0604020202020204" pitchFamily="34" charset="0"/>
              </a:rPr>
              <a:t>Current Section 5311 sub-recipients are eligible to apply </a:t>
            </a:r>
          </a:p>
          <a:p>
            <a:pPr marL="342900" indent="-342900">
              <a:spcAft>
                <a:spcPts val="1200"/>
              </a:spcAft>
              <a:buFont typeface="+mj-lt"/>
              <a:buAutoNum type="arabicPeriod"/>
            </a:pPr>
            <a:r>
              <a:rPr lang="en-US">
                <a:solidFill>
                  <a:schemeClr val="bg1"/>
                </a:solidFill>
                <a:latin typeface="Arial" panose="020B0604020202020204" pitchFamily="34" charset="0"/>
                <a:cs typeface="Arial" panose="020B0604020202020204" pitchFamily="34" charset="0"/>
              </a:rPr>
              <a:t>Only costs that are attributed to the privately owned assets by contractor are eligible for funding assistance</a:t>
            </a:r>
          </a:p>
        </p:txBody>
      </p:sp>
    </p:spTree>
    <p:extLst>
      <p:ext uri="{BB962C8B-B14F-4D97-AF65-F5344CB8AC3E}">
        <p14:creationId xmlns:p14="http://schemas.microsoft.com/office/powerpoint/2010/main" val="388240300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D462D9-800E-451E-A8E6-5DF1D145BC67}"/>
              </a:ext>
            </a:extLst>
          </p:cNvPr>
          <p:cNvSpPr/>
          <p:nvPr/>
        </p:nvSpPr>
        <p:spPr>
          <a:xfrm rot="5400000">
            <a:off x="5910806" y="-5910805"/>
            <a:ext cx="370390" cy="12192001"/>
          </a:xfrm>
          <a:prstGeom prst="rect">
            <a:avLst/>
          </a:prstGeom>
          <a:solidFill>
            <a:srgbClr val="093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9">
            <a:extLst>
              <a:ext uri="{FF2B5EF4-FFF2-40B4-BE49-F238E27FC236}">
                <a16:creationId xmlns:a16="http://schemas.microsoft.com/office/drawing/2014/main" id="{433083A6-4D25-40E1-88BB-CB109FB51F8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733280" y="5578625"/>
            <a:ext cx="2283261" cy="1151995"/>
          </a:xfrm>
        </p:spPr>
      </p:pic>
      <p:sp>
        <p:nvSpPr>
          <p:cNvPr id="17" name="TextBox 16">
            <a:extLst>
              <a:ext uri="{FF2B5EF4-FFF2-40B4-BE49-F238E27FC236}">
                <a16:creationId xmlns:a16="http://schemas.microsoft.com/office/drawing/2014/main" id="{45261EF3-36AA-46BC-9505-57A9573B3DF8}"/>
              </a:ext>
            </a:extLst>
          </p:cNvPr>
          <p:cNvSpPr txBox="1"/>
          <p:nvPr/>
        </p:nvSpPr>
        <p:spPr>
          <a:xfrm>
            <a:off x="525910" y="689847"/>
            <a:ext cx="11570840" cy="461665"/>
          </a:xfrm>
          <a:prstGeom prst="rect">
            <a:avLst/>
          </a:prstGeom>
          <a:noFill/>
        </p:spPr>
        <p:txBody>
          <a:bodyPr wrap="square" rtlCol="0">
            <a:spAutoFit/>
          </a:bodyPr>
          <a:lstStyle/>
          <a:p>
            <a:r>
              <a:rPr lang="en-US" sz="2400" b="1">
                <a:solidFill>
                  <a:srgbClr val="093B60"/>
                </a:solidFill>
                <a:latin typeface="Arial" panose="020B0604020202020204" pitchFamily="34" charset="0"/>
                <a:ea typeface="AECOM Sans" panose="020B0504020202020204" pitchFamily="34" charset="0"/>
                <a:cs typeface="Arial" panose="020B0604020202020204" pitchFamily="34" charset="0"/>
              </a:rPr>
              <a:t>3.5	Claim Submittal</a:t>
            </a:r>
            <a:endParaRPr lang="en-US" sz="2400" b="1">
              <a:solidFill>
                <a:srgbClr val="FF0000"/>
              </a:solidFill>
              <a:latin typeface="Arial" panose="020B0604020202020204" pitchFamily="34" charset="0"/>
              <a:ea typeface="AECOM Sans" panose="020B05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DF2E5BA8-C8D6-4C75-A8A6-81064C1CDDDC}"/>
              </a:ext>
            </a:extLst>
          </p:cNvPr>
          <p:cNvSpPr/>
          <p:nvPr/>
        </p:nvSpPr>
        <p:spPr>
          <a:xfrm rot="5400000">
            <a:off x="6073142" y="-5707024"/>
            <a:ext cx="45719" cy="12192002"/>
          </a:xfrm>
          <a:prstGeom prst="rect">
            <a:avLst/>
          </a:prstGeom>
          <a:solidFill>
            <a:srgbClr val="29A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1718DDF-3AEE-4F66-8379-F1A563006FB1}"/>
              </a:ext>
            </a:extLst>
          </p:cNvPr>
          <p:cNvSpPr txBox="1"/>
          <p:nvPr/>
        </p:nvSpPr>
        <p:spPr>
          <a:xfrm>
            <a:off x="208347" y="-47587"/>
            <a:ext cx="2545209" cy="430887"/>
          </a:xfrm>
          <a:prstGeom prst="rect">
            <a:avLst/>
          </a:prstGeom>
          <a:noFill/>
        </p:spPr>
        <p:txBody>
          <a:bodyPr wrap="square" rtlCol="0">
            <a:spAutoFit/>
          </a:bodyPr>
          <a:lstStyle/>
          <a:p>
            <a:r>
              <a:rPr lang="en-US" sz="2200" b="1">
                <a:solidFill>
                  <a:schemeClr val="bg1"/>
                </a:solidFill>
                <a:latin typeface="Arial" panose="020B0604020202020204" pitchFamily="34" charset="0"/>
                <a:ea typeface="AECOM Sans" panose="020B0504020202020204" pitchFamily="34" charset="0"/>
                <a:cs typeface="Arial" panose="020B0604020202020204" pitchFamily="34" charset="0"/>
              </a:rPr>
              <a:t>ncdot.gov</a:t>
            </a:r>
          </a:p>
        </p:txBody>
      </p:sp>
      <p:sp>
        <p:nvSpPr>
          <p:cNvPr id="29" name="TextBox 28">
            <a:extLst>
              <a:ext uri="{FF2B5EF4-FFF2-40B4-BE49-F238E27FC236}">
                <a16:creationId xmlns:a16="http://schemas.microsoft.com/office/drawing/2014/main" id="{42EEEB0F-3548-4376-AB80-08D96E8E63F8}"/>
              </a:ext>
            </a:extLst>
          </p:cNvPr>
          <p:cNvSpPr txBox="1"/>
          <p:nvPr/>
        </p:nvSpPr>
        <p:spPr>
          <a:xfrm>
            <a:off x="664804" y="1429522"/>
            <a:ext cx="11527196" cy="6273512"/>
          </a:xfrm>
          <a:prstGeom prst="rect">
            <a:avLst/>
          </a:prstGeom>
          <a:noFill/>
        </p:spPr>
        <p:txBody>
          <a:bodyPr wrap="square" numCol="3" rtlCol="0">
            <a:spAutoFit/>
          </a:bodyPr>
          <a:lstStyle/>
          <a:p>
            <a:pPr marL="285750" lvl="0" indent="-285750">
              <a:lnSpc>
                <a:spcPct val="150000"/>
              </a:lnSpc>
              <a:buFont typeface="Arial" panose="020B0604020202020204" pitchFamily="34" charset="0"/>
              <a:buChar char="•"/>
              <a:defRPr/>
            </a:pPr>
            <a:r>
              <a:rPr lang="en-US">
                <a:solidFill>
                  <a:srgbClr val="093B60"/>
                </a:solidFill>
                <a:latin typeface="Arial" panose="020B0604020202020204" pitchFamily="34" charset="0"/>
                <a:ea typeface="AECOM Sans" panose="020B0504020202020204" pitchFamily="34" charset="0"/>
                <a:cs typeface="Arial" panose="020B0604020202020204" pitchFamily="34" charset="0"/>
              </a:rPr>
              <a:t>Claims Cover Sheet (Signed)</a:t>
            </a:r>
          </a:p>
          <a:p>
            <a:pPr marL="285750" lvl="0" indent="-285750">
              <a:lnSpc>
                <a:spcPct val="150000"/>
              </a:lnSpc>
              <a:buFont typeface="Arial" panose="020B0604020202020204" pitchFamily="34" charset="0"/>
              <a:buChar char="•"/>
              <a:defRPr/>
            </a:pPr>
            <a:endParaRPr lang="en-US">
              <a:solidFill>
                <a:srgbClr val="093B60"/>
              </a:solidFill>
              <a:latin typeface="Arial" panose="020B0604020202020204" pitchFamily="34" charset="0"/>
              <a:ea typeface="AECOM Sans" panose="020B0504020202020204" pitchFamily="34" charset="0"/>
              <a:cs typeface="Arial" panose="020B0604020202020204" pitchFamily="34" charset="0"/>
            </a:endParaRPr>
          </a:p>
          <a:p>
            <a:pPr marL="285750" lvl="0" indent="-285750">
              <a:lnSpc>
                <a:spcPct val="150000"/>
              </a:lnSpc>
              <a:buFont typeface="Arial" panose="020B0604020202020204" pitchFamily="34" charset="0"/>
              <a:buChar char="•"/>
              <a:defRPr/>
            </a:pPr>
            <a:endParaRPr lang="en-US">
              <a:solidFill>
                <a:srgbClr val="093B60"/>
              </a:solidFill>
              <a:latin typeface="Arial" panose="020B0604020202020204" pitchFamily="34" charset="0"/>
              <a:ea typeface="AECOM Sans" panose="020B0504020202020204" pitchFamily="34" charset="0"/>
              <a:cs typeface="Arial" panose="020B0604020202020204" pitchFamily="34" charset="0"/>
            </a:endParaRPr>
          </a:p>
          <a:p>
            <a:pPr marL="285750" lvl="0" indent="-285750">
              <a:lnSpc>
                <a:spcPct val="150000"/>
              </a:lnSpc>
              <a:buFont typeface="Arial" panose="020B0604020202020204" pitchFamily="34" charset="0"/>
              <a:buChar char="•"/>
              <a:defRPr/>
            </a:pPr>
            <a:endParaRPr lang="en-US">
              <a:solidFill>
                <a:srgbClr val="093B60"/>
              </a:solidFill>
              <a:latin typeface="Arial" panose="020B0604020202020204" pitchFamily="34" charset="0"/>
              <a:ea typeface="AECOM Sans" panose="020B0504020202020204" pitchFamily="34" charset="0"/>
              <a:cs typeface="Arial" panose="020B0604020202020204" pitchFamily="34" charset="0"/>
            </a:endParaRPr>
          </a:p>
          <a:p>
            <a:pPr marL="285750" lvl="0" indent="-285750">
              <a:lnSpc>
                <a:spcPct val="150000"/>
              </a:lnSpc>
              <a:buFont typeface="Arial" panose="020B0604020202020204" pitchFamily="34" charset="0"/>
              <a:buChar char="•"/>
              <a:defRPr/>
            </a:pPr>
            <a:endParaRPr lang="en-US">
              <a:solidFill>
                <a:srgbClr val="093B60"/>
              </a:solidFill>
              <a:latin typeface="Arial" panose="020B0604020202020204" pitchFamily="34" charset="0"/>
              <a:ea typeface="AECOM Sans" panose="020B0504020202020204" pitchFamily="34" charset="0"/>
              <a:cs typeface="Arial" panose="020B0604020202020204" pitchFamily="34" charset="0"/>
            </a:endParaRPr>
          </a:p>
          <a:p>
            <a:pPr lvl="0">
              <a:lnSpc>
                <a:spcPct val="150000"/>
              </a:lnSpc>
              <a:defRPr/>
            </a:pPr>
            <a:endParaRPr lang="en-US">
              <a:solidFill>
                <a:srgbClr val="093B60"/>
              </a:solidFill>
              <a:latin typeface="Arial" panose="020B0604020202020204" pitchFamily="34" charset="0"/>
              <a:ea typeface="AECOM Sans" panose="020B0504020202020204" pitchFamily="34" charset="0"/>
              <a:cs typeface="Arial" panose="020B0604020202020204" pitchFamily="34" charset="0"/>
            </a:endParaRPr>
          </a:p>
          <a:p>
            <a:pPr lvl="0">
              <a:lnSpc>
                <a:spcPct val="150000"/>
              </a:lnSpc>
              <a:defRPr/>
            </a:pPr>
            <a:endParaRPr lang="en-US">
              <a:solidFill>
                <a:srgbClr val="093B60"/>
              </a:solidFill>
              <a:latin typeface="Arial" panose="020B0604020202020204" pitchFamily="34" charset="0"/>
              <a:ea typeface="AECOM Sans" panose="020B0504020202020204" pitchFamily="34" charset="0"/>
              <a:cs typeface="Arial" panose="020B0604020202020204" pitchFamily="34" charset="0"/>
            </a:endParaRPr>
          </a:p>
          <a:p>
            <a:pPr lvl="0">
              <a:lnSpc>
                <a:spcPct val="150000"/>
              </a:lnSpc>
              <a:defRPr/>
            </a:pPr>
            <a:endParaRPr lang="en-US">
              <a:solidFill>
                <a:srgbClr val="093B60"/>
              </a:solidFill>
              <a:latin typeface="Arial" panose="020B0604020202020204" pitchFamily="34" charset="0"/>
              <a:ea typeface="AECOM Sans" panose="020B0504020202020204" pitchFamily="34" charset="0"/>
              <a:cs typeface="Arial" panose="020B0604020202020204" pitchFamily="34" charset="0"/>
            </a:endParaRPr>
          </a:p>
          <a:p>
            <a:pPr marL="285750" lvl="0" indent="-285750">
              <a:lnSpc>
                <a:spcPct val="150000"/>
              </a:lnSpc>
              <a:buFont typeface="Arial" panose="020B0604020202020204" pitchFamily="34" charset="0"/>
              <a:buChar char="•"/>
              <a:defRPr/>
            </a:pPr>
            <a:r>
              <a:rPr lang="en-US">
                <a:solidFill>
                  <a:srgbClr val="093B60"/>
                </a:solidFill>
                <a:latin typeface="Arial" panose="020B0604020202020204" pitchFamily="34" charset="0"/>
                <a:ea typeface="AECOM Sans" panose="020B0504020202020204" pitchFamily="34" charset="0"/>
                <a:cs typeface="Arial" panose="020B0604020202020204" pitchFamily="34" charset="0"/>
              </a:rPr>
              <a:t>Claims Reimbursement Letter (Signed)</a:t>
            </a:r>
          </a:p>
          <a:p>
            <a:pPr lvl="0">
              <a:lnSpc>
                <a:spcPct val="150000"/>
              </a:lnSpc>
              <a:defRPr/>
            </a:pPr>
            <a:endParaRPr lang="en-US">
              <a:solidFill>
                <a:srgbClr val="093B60"/>
              </a:solidFill>
              <a:latin typeface="Arial" panose="020B0604020202020204" pitchFamily="34" charset="0"/>
              <a:ea typeface="AECOM Sans" panose="020B0504020202020204" pitchFamily="34" charset="0"/>
              <a:cs typeface="Arial" panose="020B0604020202020204" pitchFamily="34" charset="0"/>
            </a:endParaRPr>
          </a:p>
          <a:p>
            <a:pPr marL="285750" lvl="0" indent="-285750">
              <a:lnSpc>
                <a:spcPct val="150000"/>
              </a:lnSpc>
              <a:buFont typeface="Arial" panose="020B0604020202020204" pitchFamily="34" charset="0"/>
              <a:buChar char="•"/>
              <a:defRPr/>
            </a:pPr>
            <a:endParaRPr lang="en-US">
              <a:solidFill>
                <a:srgbClr val="093B60"/>
              </a:solidFill>
              <a:latin typeface="Arial" panose="020B0604020202020204" pitchFamily="34" charset="0"/>
              <a:ea typeface="AECOM Sans" panose="020B0504020202020204" pitchFamily="34" charset="0"/>
              <a:cs typeface="Arial" panose="020B0604020202020204" pitchFamily="34" charset="0"/>
            </a:endParaRPr>
          </a:p>
          <a:p>
            <a:pPr marL="285750" lvl="0" indent="-285750">
              <a:lnSpc>
                <a:spcPct val="150000"/>
              </a:lnSpc>
              <a:buFont typeface="Arial" panose="020B0604020202020204" pitchFamily="34" charset="0"/>
              <a:buChar char="•"/>
              <a:defRPr/>
            </a:pPr>
            <a:endParaRPr lang="en-US">
              <a:solidFill>
                <a:srgbClr val="093B60"/>
              </a:solidFill>
              <a:latin typeface="Arial" panose="020B0604020202020204" pitchFamily="34" charset="0"/>
              <a:ea typeface="AECOM Sans" panose="020B0504020202020204" pitchFamily="34" charset="0"/>
              <a:cs typeface="Arial" panose="020B0604020202020204" pitchFamily="34" charset="0"/>
            </a:endParaRPr>
          </a:p>
          <a:p>
            <a:pPr marL="285750" lvl="0" indent="-285750">
              <a:lnSpc>
                <a:spcPct val="150000"/>
              </a:lnSpc>
              <a:buFont typeface="Arial" panose="020B0604020202020204" pitchFamily="34" charset="0"/>
              <a:buChar char="•"/>
              <a:defRPr/>
            </a:pPr>
            <a:endParaRPr lang="en-US">
              <a:solidFill>
                <a:srgbClr val="093B60"/>
              </a:solidFill>
              <a:latin typeface="Arial" panose="020B0604020202020204" pitchFamily="34" charset="0"/>
              <a:ea typeface="AECOM Sans" panose="020B0504020202020204" pitchFamily="34" charset="0"/>
              <a:cs typeface="Arial" panose="020B0604020202020204" pitchFamily="34" charset="0"/>
            </a:endParaRPr>
          </a:p>
          <a:p>
            <a:pPr marL="285750" lvl="0" indent="-285750">
              <a:lnSpc>
                <a:spcPct val="150000"/>
              </a:lnSpc>
              <a:buFont typeface="Arial" panose="020B0604020202020204" pitchFamily="34" charset="0"/>
              <a:buChar char="•"/>
              <a:defRPr/>
            </a:pPr>
            <a:endParaRPr lang="en-US">
              <a:solidFill>
                <a:srgbClr val="093B60"/>
              </a:solidFill>
              <a:latin typeface="Arial" panose="020B0604020202020204" pitchFamily="34" charset="0"/>
              <a:ea typeface="AECOM Sans" panose="020B0504020202020204" pitchFamily="34" charset="0"/>
              <a:cs typeface="Arial" panose="020B0604020202020204" pitchFamily="34" charset="0"/>
            </a:endParaRPr>
          </a:p>
          <a:p>
            <a:pPr marL="285750" lvl="0" indent="-285750">
              <a:lnSpc>
                <a:spcPct val="150000"/>
              </a:lnSpc>
              <a:buFont typeface="Arial" panose="020B0604020202020204" pitchFamily="34" charset="0"/>
              <a:buChar char="•"/>
              <a:defRPr/>
            </a:pPr>
            <a:r>
              <a:rPr lang="en-US">
                <a:solidFill>
                  <a:srgbClr val="093B60"/>
                </a:solidFill>
                <a:latin typeface="Arial" panose="020B0604020202020204" pitchFamily="34" charset="0"/>
                <a:ea typeface="AECOM Sans" panose="020B0504020202020204" pitchFamily="34" charset="0"/>
                <a:cs typeface="Arial" panose="020B0604020202020204" pitchFamily="34" charset="0"/>
              </a:rPr>
              <a:t>Progress Report (Signed)</a:t>
            </a:r>
          </a:p>
          <a:p>
            <a:pPr marL="285750" lvl="0" indent="-285750">
              <a:lnSpc>
                <a:spcPct val="150000"/>
              </a:lnSpc>
              <a:buFont typeface="Arial" panose="020B0604020202020204" pitchFamily="34" charset="0"/>
              <a:buChar char="•"/>
              <a:defRPr/>
            </a:pPr>
            <a:endParaRPr lang="en-US">
              <a:solidFill>
                <a:srgbClr val="093B60"/>
              </a:solidFill>
              <a:latin typeface="Arial" panose="020B0604020202020204" pitchFamily="34" charset="0"/>
              <a:ea typeface="AECOM Sans" panose="020B0504020202020204" pitchFamily="34" charset="0"/>
              <a:cs typeface="Arial" panose="020B0604020202020204" pitchFamily="34" charset="0"/>
            </a:endParaRPr>
          </a:p>
          <a:p>
            <a:pPr marL="285750" lvl="0" indent="-285750">
              <a:lnSpc>
                <a:spcPct val="150000"/>
              </a:lnSpc>
              <a:buFont typeface="Arial" panose="020B0604020202020204" pitchFamily="34" charset="0"/>
              <a:buChar char="•"/>
              <a:defRPr/>
            </a:pPr>
            <a:endParaRPr lang="en-US">
              <a:solidFill>
                <a:srgbClr val="093B60"/>
              </a:solidFill>
              <a:latin typeface="Arial" panose="020B0604020202020204" pitchFamily="34" charset="0"/>
              <a:ea typeface="AECOM Sans" panose="020B0504020202020204" pitchFamily="34" charset="0"/>
              <a:cs typeface="Arial" panose="020B0604020202020204" pitchFamily="34" charset="0"/>
            </a:endParaRPr>
          </a:p>
          <a:p>
            <a:pPr marL="285750" lvl="0" indent="-285750">
              <a:lnSpc>
                <a:spcPct val="150000"/>
              </a:lnSpc>
              <a:buFont typeface="Arial" panose="020B0604020202020204" pitchFamily="34" charset="0"/>
              <a:buChar char="•"/>
              <a:defRPr/>
            </a:pPr>
            <a:endParaRPr lang="en-US">
              <a:solidFill>
                <a:srgbClr val="093B60"/>
              </a:solidFill>
              <a:latin typeface="Arial" panose="020B0604020202020204" pitchFamily="34" charset="0"/>
              <a:ea typeface="AECOM Sans" panose="020B0504020202020204" pitchFamily="34" charset="0"/>
              <a:cs typeface="Arial" panose="020B0604020202020204" pitchFamily="34" charset="0"/>
            </a:endParaRPr>
          </a:p>
          <a:p>
            <a:pPr marL="285750" lvl="0" indent="-285750">
              <a:lnSpc>
                <a:spcPct val="150000"/>
              </a:lnSpc>
              <a:buFont typeface="Arial" panose="020B0604020202020204" pitchFamily="34" charset="0"/>
              <a:buChar char="•"/>
              <a:defRPr/>
            </a:pPr>
            <a:endParaRPr lang="en-US">
              <a:solidFill>
                <a:srgbClr val="093B60"/>
              </a:solidFill>
              <a:latin typeface="Arial" panose="020B0604020202020204" pitchFamily="34" charset="0"/>
              <a:ea typeface="AECOM Sans" panose="020B0504020202020204" pitchFamily="34" charset="0"/>
              <a:cs typeface="Arial" panose="020B0604020202020204" pitchFamily="34" charset="0"/>
            </a:endParaRPr>
          </a:p>
          <a:p>
            <a:pPr marL="285750" lvl="0" indent="-285750">
              <a:lnSpc>
                <a:spcPct val="150000"/>
              </a:lnSpc>
              <a:buFont typeface="Arial" panose="020B0604020202020204" pitchFamily="34" charset="0"/>
              <a:buChar char="•"/>
              <a:defRPr/>
            </a:pPr>
            <a:endParaRPr lang="en-US">
              <a:solidFill>
                <a:srgbClr val="093B60"/>
              </a:solidFill>
              <a:latin typeface="Arial" panose="020B0604020202020204" pitchFamily="34" charset="0"/>
              <a:ea typeface="AECOM Sans" panose="020B0504020202020204" pitchFamily="34" charset="0"/>
              <a:cs typeface="Arial" panose="020B0604020202020204" pitchFamily="34" charset="0"/>
            </a:endParaRPr>
          </a:p>
          <a:p>
            <a:pPr marL="285750" lvl="0" indent="-285750">
              <a:lnSpc>
                <a:spcPct val="150000"/>
              </a:lnSpc>
              <a:buFont typeface="Arial" panose="020B0604020202020204" pitchFamily="34" charset="0"/>
              <a:buChar char="•"/>
              <a:defRPr/>
            </a:pPr>
            <a:endParaRPr lang="en-US">
              <a:solidFill>
                <a:srgbClr val="093B60"/>
              </a:solidFill>
              <a:latin typeface="Arial" panose="020B0604020202020204" pitchFamily="34" charset="0"/>
              <a:ea typeface="AECOM Sans" panose="020B0504020202020204" pitchFamily="34" charset="0"/>
              <a:cs typeface="Arial" panose="020B0604020202020204" pitchFamily="34" charset="0"/>
            </a:endParaRPr>
          </a:p>
          <a:p>
            <a:pPr marL="285750" lvl="0" indent="-285750">
              <a:lnSpc>
                <a:spcPct val="150000"/>
              </a:lnSpc>
              <a:buFont typeface="Arial" panose="020B0604020202020204" pitchFamily="34" charset="0"/>
              <a:buChar char="•"/>
              <a:defRPr/>
            </a:pPr>
            <a:endParaRPr lang="en-US">
              <a:solidFill>
                <a:srgbClr val="093B60"/>
              </a:solidFill>
              <a:latin typeface="Arial" panose="020B0604020202020204" pitchFamily="34" charset="0"/>
              <a:ea typeface="AECOM Sans" panose="020B0504020202020204" pitchFamily="34" charset="0"/>
              <a:cs typeface="Arial" panose="020B0604020202020204" pitchFamily="34" charset="0"/>
            </a:endParaRPr>
          </a:p>
          <a:p>
            <a:pPr marL="285750" lvl="0" indent="-285750">
              <a:lnSpc>
                <a:spcPct val="150000"/>
              </a:lnSpc>
              <a:buFont typeface="Arial" panose="020B0604020202020204" pitchFamily="34" charset="0"/>
              <a:buChar char="•"/>
              <a:defRPr/>
            </a:pPr>
            <a:endParaRPr lang="en-US">
              <a:solidFill>
                <a:srgbClr val="093B60"/>
              </a:solidFill>
              <a:latin typeface="Arial" panose="020B0604020202020204" pitchFamily="34" charset="0"/>
              <a:ea typeface="AECOM Sans" panose="020B0504020202020204" pitchFamily="34" charset="0"/>
              <a:cs typeface="Arial" panose="020B0604020202020204" pitchFamily="34" charset="0"/>
            </a:endParaRPr>
          </a:p>
          <a:p>
            <a:pPr lvl="0">
              <a:lnSpc>
                <a:spcPct val="150000"/>
              </a:lnSpc>
              <a:defRPr/>
            </a:pPr>
            <a:endParaRPr lang="en-US">
              <a:solidFill>
                <a:srgbClr val="093B60"/>
              </a:solidFill>
              <a:latin typeface="Arial" panose="020B0604020202020204" pitchFamily="34" charset="0"/>
              <a:ea typeface="AECOM Sans" panose="020B0504020202020204" pitchFamily="34" charset="0"/>
              <a:cs typeface="Arial" panose="020B0604020202020204" pitchFamily="34" charset="0"/>
            </a:endParaRPr>
          </a:p>
          <a:p>
            <a:pPr marL="285750" lvl="0" indent="-285750">
              <a:lnSpc>
                <a:spcPct val="150000"/>
              </a:lnSpc>
              <a:buFont typeface="Arial" panose="020B0604020202020204" pitchFamily="34" charset="0"/>
              <a:buChar char="•"/>
              <a:defRPr/>
            </a:pPr>
            <a:endParaRPr lang="en-US">
              <a:solidFill>
                <a:srgbClr val="093B60"/>
              </a:solidFill>
              <a:latin typeface="Arial" panose="020B0604020202020204" pitchFamily="34" charset="0"/>
              <a:ea typeface="AECOM Sans" panose="020B0504020202020204" pitchFamily="34" charset="0"/>
              <a:cs typeface="Arial" panose="020B0604020202020204" pitchFamily="34" charset="0"/>
            </a:endParaRPr>
          </a:p>
          <a:p>
            <a:pPr marL="285750" lvl="0" indent="-285750">
              <a:lnSpc>
                <a:spcPct val="150000"/>
              </a:lnSpc>
              <a:buFont typeface="Arial" panose="020B0604020202020204" pitchFamily="34" charset="0"/>
              <a:buChar char="•"/>
              <a:defRPr/>
            </a:pPr>
            <a:endParaRPr lang="en-US">
              <a:solidFill>
                <a:srgbClr val="093B60"/>
              </a:solidFill>
              <a:latin typeface="Arial" panose="020B0604020202020204" pitchFamily="34" charset="0"/>
              <a:ea typeface="AECOM Sans" panose="020B0504020202020204" pitchFamily="34" charset="0"/>
              <a:cs typeface="Arial" panose="020B0604020202020204" pitchFamily="34" charset="0"/>
            </a:endParaRPr>
          </a:p>
          <a:p>
            <a:pPr marL="285750" lvl="0" indent="-285750">
              <a:lnSpc>
                <a:spcPct val="150000"/>
              </a:lnSpc>
              <a:buFont typeface="Arial" panose="020B0604020202020204" pitchFamily="34" charset="0"/>
              <a:buChar char="•"/>
              <a:defRPr/>
            </a:pPr>
            <a:endParaRPr lang="en-US">
              <a:solidFill>
                <a:srgbClr val="093B60"/>
              </a:solidFill>
              <a:latin typeface="Arial" panose="020B0604020202020204" pitchFamily="34" charset="0"/>
              <a:ea typeface="AECOM Sans" panose="020B0504020202020204" pitchFamily="34" charset="0"/>
              <a:cs typeface="Arial" panose="020B0604020202020204" pitchFamily="34" charset="0"/>
            </a:endParaRPr>
          </a:p>
          <a:p>
            <a:pPr marL="285750" lvl="0" indent="-285750">
              <a:lnSpc>
                <a:spcPct val="150000"/>
              </a:lnSpc>
              <a:buFont typeface="Arial" panose="020B0604020202020204" pitchFamily="34" charset="0"/>
              <a:buChar char="•"/>
              <a:defRPr/>
            </a:pPr>
            <a:endParaRPr lang="en-US">
              <a:solidFill>
                <a:srgbClr val="093B60"/>
              </a:solidFill>
              <a:latin typeface="Arial" panose="020B0604020202020204" pitchFamily="34" charset="0"/>
              <a:ea typeface="AECOM Sans" panose="020B0504020202020204" pitchFamily="34" charset="0"/>
              <a:cs typeface="Arial" panose="020B0604020202020204" pitchFamily="34" charset="0"/>
            </a:endParaRPr>
          </a:p>
          <a:p>
            <a:pPr marL="285750" lvl="0" indent="-285750">
              <a:lnSpc>
                <a:spcPct val="150000"/>
              </a:lnSpc>
              <a:buFont typeface="Arial" panose="020B0604020202020204" pitchFamily="34" charset="0"/>
              <a:buChar char="•"/>
              <a:defRPr/>
            </a:pPr>
            <a:endParaRPr lang="en-US">
              <a:solidFill>
                <a:srgbClr val="093B60"/>
              </a:solidFill>
              <a:latin typeface="Arial" panose="020B0604020202020204" pitchFamily="34" charset="0"/>
              <a:ea typeface="AECOM Sans" panose="020B0504020202020204" pitchFamily="34" charset="0"/>
              <a:cs typeface="Arial" panose="020B0604020202020204" pitchFamily="34" charset="0"/>
            </a:endParaRPr>
          </a:p>
          <a:p>
            <a:pPr marL="285750" lvl="0" indent="-285750">
              <a:lnSpc>
                <a:spcPct val="150000"/>
              </a:lnSpc>
              <a:buFont typeface="Arial" panose="020B0604020202020204" pitchFamily="34" charset="0"/>
              <a:buChar char="•"/>
              <a:defRPr/>
            </a:pPr>
            <a:r>
              <a:rPr lang="en-US">
                <a:solidFill>
                  <a:srgbClr val="093B60"/>
                </a:solidFill>
                <a:latin typeface="Arial" panose="020B0604020202020204" pitchFamily="34" charset="0"/>
                <a:ea typeface="AECOM Sans" panose="020B0504020202020204" pitchFamily="34" charset="0"/>
                <a:cs typeface="Arial" panose="020B0604020202020204" pitchFamily="34" charset="0"/>
              </a:rPr>
              <a:t>DBE Form (Signed)</a:t>
            </a:r>
          </a:p>
          <a:p>
            <a:pPr marL="285750" lvl="0" indent="-285750">
              <a:lnSpc>
                <a:spcPct val="150000"/>
              </a:lnSpc>
              <a:buFont typeface="Arial" panose="020B0604020202020204" pitchFamily="34" charset="0"/>
              <a:buChar char="•"/>
              <a:defRPr/>
            </a:pPr>
            <a:endParaRPr lang="en-US">
              <a:solidFill>
                <a:srgbClr val="093B60"/>
              </a:solidFill>
              <a:latin typeface="Arial" panose="020B0604020202020204" pitchFamily="34" charset="0"/>
              <a:ea typeface="AECOM Sans" panose="020B0504020202020204" pitchFamily="34" charset="0"/>
              <a:cs typeface="Arial" panose="020B0604020202020204" pitchFamily="34" charset="0"/>
            </a:endParaRPr>
          </a:p>
          <a:p>
            <a:pPr marL="285750" lvl="0" indent="-285750">
              <a:lnSpc>
                <a:spcPct val="150000"/>
              </a:lnSpc>
              <a:buFont typeface="Arial" panose="020B0604020202020204" pitchFamily="34" charset="0"/>
              <a:buChar char="•"/>
              <a:defRPr/>
            </a:pPr>
            <a:endParaRPr lang="en-US">
              <a:solidFill>
                <a:srgbClr val="093B60"/>
              </a:solidFill>
              <a:latin typeface="Arial" panose="020B0604020202020204" pitchFamily="34" charset="0"/>
              <a:ea typeface="AECOM Sans" panose="020B0504020202020204" pitchFamily="34" charset="0"/>
              <a:cs typeface="Arial" panose="020B0604020202020204" pitchFamily="34" charset="0"/>
            </a:endParaRPr>
          </a:p>
          <a:p>
            <a:pPr marL="285750" lvl="0" indent="-285750">
              <a:lnSpc>
                <a:spcPct val="150000"/>
              </a:lnSpc>
              <a:buFont typeface="Arial" panose="020B0604020202020204" pitchFamily="34" charset="0"/>
              <a:buChar char="•"/>
              <a:defRPr/>
            </a:pPr>
            <a:endParaRPr lang="en-US">
              <a:solidFill>
                <a:srgbClr val="093B60"/>
              </a:solidFill>
              <a:latin typeface="Arial" panose="020B0604020202020204" pitchFamily="34" charset="0"/>
              <a:ea typeface="AECOM Sans" panose="020B0504020202020204" pitchFamily="34" charset="0"/>
              <a:cs typeface="Arial" panose="020B0604020202020204" pitchFamily="34" charset="0"/>
            </a:endParaRPr>
          </a:p>
          <a:p>
            <a:pPr marL="285750" lvl="0" indent="-285750">
              <a:lnSpc>
                <a:spcPct val="150000"/>
              </a:lnSpc>
              <a:buFont typeface="Arial" panose="020B0604020202020204" pitchFamily="34" charset="0"/>
              <a:buChar char="•"/>
              <a:defRPr/>
            </a:pPr>
            <a:endParaRPr lang="en-US">
              <a:solidFill>
                <a:srgbClr val="093B60"/>
              </a:solidFill>
              <a:latin typeface="Arial" panose="020B0604020202020204" pitchFamily="34" charset="0"/>
              <a:ea typeface="AECOM Sans" panose="020B0504020202020204" pitchFamily="34" charset="0"/>
              <a:cs typeface="Arial" panose="020B0604020202020204" pitchFamily="34" charset="0"/>
            </a:endParaRPr>
          </a:p>
          <a:p>
            <a:pPr marL="285750" lvl="0" indent="-285750">
              <a:lnSpc>
                <a:spcPct val="150000"/>
              </a:lnSpc>
              <a:buFont typeface="Arial" panose="020B0604020202020204" pitchFamily="34" charset="0"/>
              <a:buChar char="•"/>
              <a:defRPr/>
            </a:pPr>
            <a:endParaRPr lang="en-US">
              <a:solidFill>
                <a:srgbClr val="093B60"/>
              </a:solidFill>
              <a:latin typeface="Arial" panose="020B0604020202020204" pitchFamily="34" charset="0"/>
              <a:ea typeface="AECOM Sans" panose="020B0504020202020204" pitchFamily="34" charset="0"/>
              <a:cs typeface="Arial" panose="020B0604020202020204" pitchFamily="34" charset="0"/>
            </a:endParaRPr>
          </a:p>
          <a:p>
            <a:pPr marL="285750" lvl="0" indent="-285750">
              <a:lnSpc>
                <a:spcPct val="150000"/>
              </a:lnSpc>
              <a:buFont typeface="Arial" panose="020B0604020202020204" pitchFamily="34" charset="0"/>
              <a:buChar char="•"/>
              <a:defRPr/>
            </a:pPr>
            <a:endParaRPr lang="en-US">
              <a:solidFill>
                <a:srgbClr val="093B60"/>
              </a:solidFill>
              <a:latin typeface="Arial" panose="020B0604020202020204" pitchFamily="34" charset="0"/>
              <a:ea typeface="AECOM Sans" panose="020B0504020202020204" pitchFamily="34" charset="0"/>
              <a:cs typeface="Arial" panose="020B0604020202020204" pitchFamily="34" charset="0"/>
            </a:endParaRPr>
          </a:p>
          <a:p>
            <a:pPr marL="285750" lvl="0" indent="-285750">
              <a:lnSpc>
                <a:spcPct val="150000"/>
              </a:lnSpc>
              <a:buFont typeface="Arial" panose="020B0604020202020204" pitchFamily="34" charset="0"/>
              <a:buChar char="•"/>
              <a:defRPr/>
            </a:pPr>
            <a:endParaRPr lang="en-US">
              <a:solidFill>
                <a:srgbClr val="093B60"/>
              </a:solidFill>
              <a:latin typeface="Arial" panose="020B0604020202020204" pitchFamily="34" charset="0"/>
              <a:ea typeface="AECOM Sans" panose="020B0504020202020204" pitchFamily="34" charset="0"/>
              <a:cs typeface="Arial" panose="020B0604020202020204" pitchFamily="34" charset="0"/>
            </a:endParaRPr>
          </a:p>
          <a:p>
            <a:pPr marL="285750" lvl="0" indent="-285750">
              <a:lnSpc>
                <a:spcPct val="150000"/>
              </a:lnSpc>
              <a:buFont typeface="Arial" panose="020B0604020202020204" pitchFamily="34" charset="0"/>
              <a:buChar char="•"/>
              <a:defRPr/>
            </a:pPr>
            <a:r>
              <a:rPr lang="en-US">
                <a:solidFill>
                  <a:srgbClr val="093B60"/>
                </a:solidFill>
                <a:latin typeface="Arial" panose="020B0604020202020204" pitchFamily="34" charset="0"/>
                <a:ea typeface="AECOM Sans" panose="020B0504020202020204" pitchFamily="34" charset="0"/>
                <a:cs typeface="Arial" panose="020B0604020202020204" pitchFamily="34" charset="0"/>
              </a:rPr>
              <a:t>Other backup documents (Invoices, receipts, etc.)</a:t>
            </a:r>
          </a:p>
          <a:p>
            <a:pPr marL="285750" lvl="0" indent="-285750">
              <a:lnSpc>
                <a:spcPct val="150000"/>
              </a:lnSpc>
              <a:buFont typeface="Arial" panose="020B0604020202020204" pitchFamily="34" charset="0"/>
              <a:buChar char="•"/>
              <a:defRPr/>
            </a:pPr>
            <a:endParaRPr lang="en-US">
              <a:solidFill>
                <a:srgbClr val="093B60"/>
              </a:solidFill>
              <a:latin typeface="Arial" panose="020B0604020202020204" pitchFamily="34" charset="0"/>
              <a:ea typeface="AECOM Sans" panose="020B0504020202020204" pitchFamily="34" charset="0"/>
              <a:cs typeface="Arial" panose="020B0604020202020204" pitchFamily="34" charset="0"/>
            </a:endParaRPr>
          </a:p>
        </p:txBody>
      </p:sp>
      <p:pic>
        <p:nvPicPr>
          <p:cNvPr id="21" name="Picture 20" descr="CAPITAL GRANT REPORTING FORM [Compatibility Mode] - Word">
            <a:extLst>
              <a:ext uri="{FF2B5EF4-FFF2-40B4-BE49-F238E27FC236}">
                <a16:creationId xmlns:a16="http://schemas.microsoft.com/office/drawing/2014/main" id="{2B619674-B04A-4EC2-AF33-2D9EB087E65C}"/>
              </a:ext>
            </a:extLst>
          </p:cNvPr>
          <p:cNvPicPr>
            <a:picLocks noChangeAspect="1"/>
          </p:cNvPicPr>
          <p:nvPr/>
        </p:nvPicPr>
        <p:blipFill rotWithShape="1">
          <a:blip r:embed="rId4">
            <a:extLst>
              <a:ext uri="{28A0092B-C50C-407E-A947-70E740481C1C}">
                <a14:useLocalDpi xmlns:a14="http://schemas.microsoft.com/office/drawing/2010/main" val="0"/>
              </a:ext>
            </a:extLst>
          </a:blip>
          <a:srcRect l="36447" t="21106" r="36177" b="8810"/>
          <a:stretch/>
        </p:blipFill>
        <p:spPr>
          <a:xfrm>
            <a:off x="5086437" y="1997257"/>
            <a:ext cx="2019126" cy="2863485"/>
          </a:xfrm>
          <a:prstGeom prst="rect">
            <a:avLst/>
          </a:prstGeom>
          <a:effectLst>
            <a:outerShdw blurRad="50800" dist="38100" dir="5400000" algn="t" rotWithShape="0">
              <a:prstClr val="black">
                <a:alpha val="40000"/>
              </a:prstClr>
            </a:outerShdw>
          </a:effectLst>
        </p:spPr>
      </p:pic>
      <p:pic>
        <p:nvPicPr>
          <p:cNvPr id="4" name="Picture 3" descr="Graphical user interface, application&#10;&#10;Description automatically generated">
            <a:extLst>
              <a:ext uri="{FF2B5EF4-FFF2-40B4-BE49-F238E27FC236}">
                <a16:creationId xmlns:a16="http://schemas.microsoft.com/office/drawing/2014/main" id="{E6351E12-3CA2-430D-BA1C-3E69433455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1854" y="1859829"/>
            <a:ext cx="2221023" cy="2874265"/>
          </a:xfrm>
          <a:prstGeom prst="rect">
            <a:avLst/>
          </a:prstGeom>
          <a:effectLst>
            <a:outerShdw blurRad="50800" dist="50800" dir="5400000" algn="ctr" rotWithShape="0">
              <a:schemeClr val="tx1">
                <a:alpha val="40000"/>
              </a:schemeClr>
            </a:outerShdw>
          </a:effectLst>
        </p:spPr>
      </p:pic>
      <p:pic>
        <p:nvPicPr>
          <p:cNvPr id="7" name="Picture 6" descr="Table&#10;&#10;Description automatically generated">
            <a:extLst>
              <a:ext uri="{FF2B5EF4-FFF2-40B4-BE49-F238E27FC236}">
                <a16:creationId xmlns:a16="http://schemas.microsoft.com/office/drawing/2014/main" id="{14084B1C-A42A-477D-8D07-8F507197F59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82686" y="1940461"/>
            <a:ext cx="3321424" cy="2568065"/>
          </a:xfrm>
          <a:prstGeom prst="rect">
            <a:avLst/>
          </a:prstGeom>
          <a:effectLst>
            <a:outerShdw blurRad="50800" dist="50800" dir="5400000" algn="ctr" rotWithShape="0">
              <a:schemeClr val="tx1">
                <a:alpha val="40000"/>
              </a:schemeClr>
            </a:outerShdw>
          </a:effectLst>
        </p:spPr>
      </p:pic>
    </p:spTree>
    <p:extLst>
      <p:ext uri="{BB962C8B-B14F-4D97-AF65-F5344CB8AC3E}">
        <p14:creationId xmlns:p14="http://schemas.microsoft.com/office/powerpoint/2010/main" val="16561267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F54796CB0A83E46BD716FC00301F52C" ma:contentTypeVersion="16" ma:contentTypeDescription="Create a new document." ma:contentTypeScope="" ma:versionID="2d422809801fca6ea1f6c70a1e258490">
  <xsd:schema xmlns:xsd="http://www.w3.org/2001/XMLSchema" xmlns:xs="http://www.w3.org/2001/XMLSchema" xmlns:p="http://schemas.microsoft.com/office/2006/metadata/properties" xmlns:ns1="http://schemas.microsoft.com/sharepoint/v3" xmlns:ns2="16f00c2e-ac5c-418b-9f13-a0771dbd417d" xmlns:ns3="22628367-0b69-470b-87b0-d04b2383f766" targetNamespace="http://schemas.microsoft.com/office/2006/metadata/properties" ma:root="true" ma:fieldsID="d9ad08312aa72492a61c57078db52692" ns1:_="" ns2:_="" ns3:_="">
    <xsd:import namespace="http://schemas.microsoft.com/sharepoint/v3"/>
    <xsd:import namespace="16f00c2e-ac5c-418b-9f13-a0771dbd417d"/>
    <xsd:import namespace="22628367-0b69-470b-87b0-d04b2383f766"/>
    <xsd:element name="properties">
      <xsd:complexType>
        <xsd:sequence>
          <xsd:element name="documentManagement">
            <xsd:complexType>
              <xsd:all>
                <xsd:element ref="ns2:_dlc_DocId" minOccurs="0"/>
                <xsd:element ref="ns2:_dlc_DocIdUrl" minOccurs="0"/>
                <xsd:element ref="ns2:_dlc_DocIdPersistId" minOccurs="0"/>
                <xsd:element ref="ns1:URL" minOccurs="0"/>
                <xsd:element ref="ns2:SharedWithUsers" minOccurs="0"/>
                <xsd:element ref="ns3: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URL" ma:index="11" nillable="true" ma:displayName="URL" ma:internalName="URL">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6f00c2e-ac5c-418b-9f13-a0771dbd417d"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2628367-0b69-470b-87b0-d04b2383f766" elementFormDefault="qualified">
    <xsd:import namespace="http://schemas.microsoft.com/office/2006/documentManagement/types"/>
    <xsd:import namespace="http://schemas.microsoft.com/office/infopath/2007/PartnerControls"/>
    <xsd:element name="Location" ma:index="13" nillable="true" ma:displayName="Location" ma:internalName="Location">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URL xmlns="http://schemas.microsoft.com/sharepoint/v3">
      <Url xsi:nil="true"/>
      <Description xsi:nil="true"/>
    </URL>
    <Location xmlns="22628367-0b69-470b-87b0-d04b2383f766" xsi:nil="true"/>
  </documentManagement>
</p:properties>
</file>

<file path=customXml/item4.xml><?xml version="1.0" encoding="utf-8"?>
<?mso-contentType ?>
<spe:Receivers xmlns:spe="http://schemas.microsoft.com/sharepoint/events"/>
</file>

<file path=customXml/itemProps1.xml><?xml version="1.0" encoding="utf-8"?>
<ds:datastoreItem xmlns:ds="http://schemas.openxmlformats.org/officeDocument/2006/customXml" ds:itemID="{44FF427A-EA0A-4A99-AB2B-B4609492B403}"/>
</file>

<file path=customXml/itemProps2.xml><?xml version="1.0" encoding="utf-8"?>
<ds:datastoreItem xmlns:ds="http://schemas.openxmlformats.org/officeDocument/2006/customXml" ds:itemID="{8AB398EA-9C38-4EDD-B8FB-D8543CF65792}">
  <ds:schemaRefs>
    <ds:schemaRef ds:uri="http://schemas.microsoft.com/sharepoint/v3/contenttype/forms"/>
  </ds:schemaRefs>
</ds:datastoreItem>
</file>

<file path=customXml/itemProps3.xml><?xml version="1.0" encoding="utf-8"?>
<ds:datastoreItem xmlns:ds="http://schemas.openxmlformats.org/officeDocument/2006/customXml" ds:itemID="{CC0475FC-CAB5-48CE-BADE-3BE8AA2B3CBD}">
  <ds:schemaRefs>
    <ds:schemaRef ds:uri="2f06da06-0b69-4b19-9ef6-c4559fd58ee3"/>
    <ds:schemaRef ds:uri="2f3b5f1f-ae15-4fac-8962-a1761bb5d2d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4.xml><?xml version="1.0" encoding="utf-8"?>
<ds:datastoreItem xmlns:ds="http://schemas.openxmlformats.org/officeDocument/2006/customXml" ds:itemID="{B0EFB59E-D4C5-4ED6-9346-5184B2D098B7}"/>
</file>

<file path=docProps/app.xml><?xml version="1.0" encoding="utf-8"?>
<Properties xmlns="http://schemas.openxmlformats.org/officeDocument/2006/extended-properties" xmlns:vt="http://schemas.openxmlformats.org/officeDocument/2006/docPropsVTypes">
  <Template>Facet</Template>
  <TotalTime>26</TotalTime>
  <Words>9668</Words>
  <Application>Microsoft Office PowerPoint</Application>
  <PresentationFormat>Widescreen</PresentationFormat>
  <Paragraphs>1280</Paragraphs>
  <Slides>103</Slides>
  <Notes>102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103</vt:i4>
      </vt:variant>
    </vt:vector>
  </HeadingPairs>
  <TitlesOfParts>
    <vt:vector size="111" baseType="lpstr">
      <vt:lpstr>AECOM Sans</vt:lpstr>
      <vt:lpstr>AECOM Sans Light</vt:lpstr>
      <vt:lpstr>Arial</vt:lpstr>
      <vt:lpstr>Calibri</vt:lpstr>
      <vt:lpstr>Calibri Light</vt:lpstr>
      <vt:lpstr>Courier New</vt:lpstr>
      <vt:lpstr>Roboto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Kim, Daehee</dc:creator>
  <cp:lastModifiedBy>Carolyn M. Freitag</cp:lastModifiedBy>
  <cp:revision>5</cp:revision>
  <dcterms:created xsi:type="dcterms:W3CDTF">2021-03-30T18:47:00Z</dcterms:created>
  <dcterms:modified xsi:type="dcterms:W3CDTF">2026-05-01T19:10:06Z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0x0101004F54796CB0A83E46BD716FC00301F52C</vt:lpwstr>
  </property>
  <property fmtid="{D5CDD505-2E9C-101B-9397-08002B2CF9AE}" pid="3" name="MediaServiceImageTags">
    <vt:lpwstr/>
  </property>
  <property fmtid="{D5CDD505-2E9C-101B-9397-08002B2CF9AE}" pid="4" name="Order">
    <vt:r8>16700</vt:r8>
  </property>
</Properties>
</file>